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08C0EF-614D-4D21-87EA-D7C762E2E09D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B44BEF-9E0E-481F-96E2-869F46566D3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852936"/>
            <a:ext cx="6172200" cy="1894362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Mravi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172200" cy="13716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Laura Nedić i Milana Štula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176291" cy="29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9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Kraljica: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5688632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Život započinje krilima koja koristi tijekom </a:t>
            </a:r>
            <a:r>
              <a:rPr lang="hr-HR" dirty="0" smtClean="0"/>
              <a:t>parenja</a:t>
            </a:r>
          </a:p>
          <a:p>
            <a:pPr>
              <a:lnSpc>
                <a:spcPct val="150000"/>
              </a:lnSpc>
            </a:pPr>
            <a:r>
              <a:rPr lang="hr-HR" dirty="0"/>
              <a:t> Nakon parenja s mužjakom (ili mužjacima), leti do mjesta gdje će se </a:t>
            </a:r>
            <a:r>
              <a:rPr lang="hr-HR" dirty="0" smtClean="0"/>
              <a:t>gnijezditi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Zatim </a:t>
            </a:r>
            <a:r>
              <a:rPr lang="hr-HR" sz="2400" dirty="0"/>
              <a:t>baca krila i stvara novo gnijezdo u kojem provodi život polažući </a:t>
            </a:r>
            <a:r>
              <a:rPr lang="hr-HR" sz="2400" dirty="0" smtClean="0"/>
              <a:t>jaja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7" y="3573016"/>
            <a:ext cx="3518141" cy="27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Radnici i </a:t>
            </a:r>
            <a:r>
              <a:rPr lang="hr-HR" sz="4000" dirty="0" smtClean="0"/>
              <a:t>vojnici: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R</a:t>
            </a:r>
            <a:r>
              <a:rPr lang="hr-HR" dirty="0" smtClean="0"/>
              <a:t>adnici </a:t>
            </a:r>
            <a:r>
              <a:rPr lang="hr-HR" dirty="0"/>
              <a:t>su sterilne ženke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    (</a:t>
            </a:r>
            <a:r>
              <a:rPr lang="hr-HR" dirty="0"/>
              <a:t>ne mogu se razmnožavati) bez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krila </a:t>
            </a:r>
            <a:r>
              <a:rPr lang="hr-HR" dirty="0"/>
              <a:t>koja su u biti kraljičine </a:t>
            </a:r>
            <a:r>
              <a:rPr lang="hr-HR" dirty="0" smtClean="0"/>
              <a:t>kćeri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Njihov </a:t>
            </a:r>
            <a:r>
              <a:rPr lang="hr-HR" dirty="0"/>
              <a:t>je zadatak skupljati hranu,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hr-HR" dirty="0" smtClean="0"/>
              <a:t>    hraniti </a:t>
            </a:r>
            <a:r>
              <a:rPr lang="hr-HR" dirty="0"/>
              <a:t>i braniti koloniju te graditi i povećavati </a:t>
            </a:r>
            <a:r>
              <a:rPr lang="hr-HR" dirty="0" smtClean="0"/>
              <a:t>gnijezda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 Oni čine većinu u populaciji jedne </a:t>
            </a:r>
            <a:r>
              <a:rPr lang="hr-HR" dirty="0" smtClean="0"/>
              <a:t>kolonije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V</a:t>
            </a:r>
            <a:r>
              <a:rPr lang="hr-HR" dirty="0" smtClean="0"/>
              <a:t>ojnici </a:t>
            </a:r>
            <a:r>
              <a:rPr lang="hr-HR" dirty="0"/>
              <a:t>su veliki radnici (sterilne ženke) koji brane koloniju i često napadaju drugu koloniju i dovode "robove</a:t>
            </a:r>
            <a:r>
              <a:rPr lang="hr-HR" dirty="0" smtClean="0"/>
              <a:t>"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5781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Mužijaci: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504056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To su mali mravi koji imaju </a:t>
            </a:r>
            <a:r>
              <a:rPr lang="hr-HR" dirty="0" smtClean="0"/>
              <a:t>krila</a:t>
            </a:r>
          </a:p>
          <a:p>
            <a:pPr>
              <a:lnSpc>
                <a:spcPct val="150000"/>
              </a:lnSpc>
            </a:pPr>
            <a:r>
              <a:rPr lang="hr-HR" dirty="0"/>
              <a:t> Oni izlete iz kolonije kako bi se parili s maticom, a nedugo zatim umiru.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9" y="3933055"/>
            <a:ext cx="4009274" cy="256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9" y="1268760"/>
            <a:ext cx="3147267" cy="20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Životni </a:t>
            </a:r>
            <a:r>
              <a:rPr lang="hr-HR" sz="4000" dirty="0" smtClean="0"/>
              <a:t>ciklus: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vi-VN" dirty="0"/>
              <a:t>Mrav tijekom svog života ima četiri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stadija</a:t>
            </a:r>
            <a:r>
              <a:rPr lang="vi-VN" dirty="0"/>
              <a:t>: jaje, ličinka, kukuljica i odrasla </a:t>
            </a:r>
            <a:r>
              <a:rPr lang="vi-VN" dirty="0" smtClean="0"/>
              <a:t>osoba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vi-VN" dirty="0" smtClean="0"/>
              <a:t>Iz </a:t>
            </a:r>
            <a:r>
              <a:rPr lang="vi-VN" dirty="0"/>
              <a:t>oplođenih jaja razvijaju se ženke (matica, radnice ili vojnici), a iz neoplođenih jaja </a:t>
            </a:r>
            <a:r>
              <a:rPr lang="vi-VN" dirty="0" smtClean="0"/>
              <a:t>mužjaci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vi-VN" dirty="0"/>
              <a:t>Ličinke izgledaju poput crva, nemaju očiju ili </a:t>
            </a:r>
            <a:r>
              <a:rPr lang="vi-VN" dirty="0" smtClean="0"/>
              <a:t>nogu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vi-VN" sz="2200" dirty="0" smtClean="0"/>
              <a:t> Jednom </a:t>
            </a:r>
            <a:r>
              <a:rPr lang="vi-VN" sz="2200" dirty="0"/>
              <a:t>kad dosegnu određenu veličinu izlegu se u kukuljicu. U ovoj se fazi njihovo tijelo potpuno mijenja u odrasli oblik koji potom izlazi iz kukuljice i nastavlja svoj </a:t>
            </a:r>
            <a:r>
              <a:rPr lang="vi-VN" sz="2200" dirty="0" smtClean="0"/>
              <a:t>život</a:t>
            </a:r>
            <a:endParaRPr lang="vi-VN" sz="2200" dirty="0"/>
          </a:p>
          <a:p>
            <a:pPr>
              <a:lnSpc>
                <a:spcPct val="150000"/>
              </a:lnSpc>
            </a:pPr>
            <a:r>
              <a:rPr lang="vi-VN" dirty="0"/>
              <a:t>Cijeli ovaj postupak obično traje 6 do 10 </a:t>
            </a:r>
            <a:r>
              <a:rPr lang="vi-VN" dirty="0" smtClean="0"/>
              <a:t>tjedana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vi-VN" dirty="0" smtClean="0"/>
              <a:t>Neke </a:t>
            </a:r>
            <a:r>
              <a:rPr lang="vi-VN" dirty="0"/>
              <a:t>matice mogu živjeti više od 15 godina, a neke radnice i 7 </a:t>
            </a:r>
            <a:r>
              <a:rPr lang="vi-VN" dirty="0" smtClean="0"/>
              <a:t>godina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4586"/>
            <a:ext cx="28866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Unutrašnja </a:t>
            </a:r>
            <a:r>
              <a:rPr lang="hr-HR" sz="4000" dirty="0" smtClean="0"/>
              <a:t>građa: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6707088" cy="5472608"/>
          </a:xfrm>
        </p:spPr>
        <p:txBody>
          <a:bodyPr>
            <a:normAutofit/>
          </a:bodyPr>
          <a:lstStyle/>
          <a:p>
            <a:r>
              <a:rPr lang="vi-VN" dirty="0"/>
              <a:t>Mravi nemaju pluća. </a:t>
            </a:r>
            <a:endParaRPr lang="hr-HR" dirty="0" smtClean="0"/>
          </a:p>
          <a:p>
            <a:pPr lvl="1"/>
            <a:r>
              <a:rPr lang="vi-VN" sz="2400" dirty="0" smtClean="0"/>
              <a:t>Kisik </a:t>
            </a:r>
            <a:r>
              <a:rPr lang="vi-VN" sz="2400" dirty="0"/>
              <a:t>ulazi kroz malene otvore </a:t>
            </a:r>
            <a:endParaRPr lang="hr-HR" sz="2400" dirty="0" smtClean="0"/>
          </a:p>
          <a:p>
            <a:pPr marL="365760" lvl="1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  <a:r>
              <a:rPr lang="vi-VN" sz="2400" dirty="0" smtClean="0"/>
              <a:t>smještene </a:t>
            </a:r>
            <a:r>
              <a:rPr lang="vi-VN" sz="2400" dirty="0"/>
              <a:t>po cijelom </a:t>
            </a:r>
            <a:r>
              <a:rPr lang="vi-VN" sz="2400" dirty="0" smtClean="0"/>
              <a:t>tijelu</a:t>
            </a:r>
            <a:r>
              <a:rPr lang="hr-HR" sz="2400" dirty="0" smtClean="0"/>
              <a:t>.</a:t>
            </a:r>
            <a:r>
              <a:rPr lang="vi-VN" sz="2400" dirty="0" smtClean="0"/>
              <a:t> </a:t>
            </a:r>
            <a:r>
              <a:rPr lang="vi-VN" sz="2400" dirty="0"/>
              <a:t>a kroz </a:t>
            </a:r>
            <a:endParaRPr lang="hr-HR" sz="2400" dirty="0" smtClean="0"/>
          </a:p>
          <a:p>
            <a:pPr marL="365760" lvl="1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  <a:r>
              <a:rPr lang="vi-VN" sz="2400" dirty="0" smtClean="0"/>
              <a:t>njih </a:t>
            </a:r>
            <a:r>
              <a:rPr lang="vi-VN" sz="2400" dirty="0"/>
              <a:t>izlazi i </a:t>
            </a:r>
            <a:r>
              <a:rPr lang="hr-HR" sz="2400" dirty="0" smtClean="0"/>
              <a:t>ugljikov dioksid</a:t>
            </a:r>
          </a:p>
          <a:p>
            <a:pPr lvl="1"/>
            <a:r>
              <a:rPr lang="vi-VN" sz="2400" dirty="0" smtClean="0"/>
              <a:t>Postoji </a:t>
            </a:r>
            <a:r>
              <a:rPr lang="vi-VN" sz="2400" dirty="0"/>
              <a:t>leđna krvna žila koja se straga proširila u srce. Ima uparene bočne </a:t>
            </a:r>
            <a:r>
              <a:rPr lang="vi-VN" sz="2400" dirty="0" smtClean="0"/>
              <a:t>otvore(ostia</a:t>
            </a:r>
            <a:r>
              <a:rPr lang="vi-VN" sz="2400" dirty="0"/>
              <a:t>) s ventilima kroz koje krv ulazi u </a:t>
            </a:r>
            <a:r>
              <a:rPr lang="vi-VN" sz="2400" dirty="0" smtClean="0"/>
              <a:t>srce</a:t>
            </a:r>
            <a:endParaRPr lang="hr-HR" sz="2400" dirty="0"/>
          </a:p>
          <a:p>
            <a:r>
              <a:rPr lang="vi-VN" dirty="0" smtClean="0"/>
              <a:t> Živčani </a:t>
            </a:r>
            <a:r>
              <a:rPr lang="vi-VN" dirty="0"/>
              <a:t>sustav sastoji se od mozga koji se sastoji od protocerebruma, deuterocerebruma i </a:t>
            </a:r>
            <a:r>
              <a:rPr lang="vi-VN" dirty="0" smtClean="0"/>
              <a:t>tritocerebruma</a:t>
            </a:r>
            <a:endParaRPr lang="hr-HR" dirty="0" smtClean="0"/>
          </a:p>
          <a:p>
            <a:r>
              <a:rPr lang="vi-VN" dirty="0"/>
              <a:t> Mozak je povezan s parom ždrijelnih ganglija koji su međusobno poprečno povezani </a:t>
            </a:r>
            <a:r>
              <a:rPr lang="vi-VN" dirty="0" smtClean="0"/>
              <a:t>komisurama</a:t>
            </a:r>
            <a:endParaRPr lang="vi-VN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3131840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Zanimljivosti: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97999"/>
            <a:ext cx="6192688" cy="6048672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vi-VN" dirty="0"/>
              <a:t> Noge su im vrlo jake pa mogu trčati vrlo </a:t>
            </a:r>
            <a:r>
              <a:rPr lang="vi-VN" dirty="0" smtClean="0"/>
              <a:t>brzo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vi-VN" dirty="0" smtClean="0"/>
              <a:t>Mravi </a:t>
            </a:r>
            <a:r>
              <a:rPr lang="vi-VN" dirty="0"/>
              <a:t>se mogu podići 20 puta više od vlastite </a:t>
            </a:r>
            <a:r>
              <a:rPr lang="vi-VN" dirty="0" smtClean="0"/>
              <a:t>težine</a:t>
            </a:r>
            <a:endParaRPr lang="hr-HR" dirty="0" smtClean="0"/>
          </a:p>
          <a:p>
            <a:pPr>
              <a:lnSpc>
                <a:spcPct val="160000"/>
              </a:lnSpc>
            </a:pPr>
            <a:r>
              <a:rPr lang="vi-VN" dirty="0" smtClean="0"/>
              <a:t>Mozak </a:t>
            </a:r>
            <a:r>
              <a:rPr lang="vi-VN" dirty="0"/>
              <a:t>mrava ima oko 250 000 moždanih </a:t>
            </a:r>
            <a:r>
              <a:rPr lang="vi-VN" dirty="0" smtClean="0"/>
              <a:t>stanica</a:t>
            </a:r>
            <a:endParaRPr lang="hr-HR" dirty="0" smtClean="0"/>
          </a:p>
          <a:p>
            <a:pPr lvl="1">
              <a:lnSpc>
                <a:spcPct val="160000"/>
              </a:lnSpc>
            </a:pPr>
            <a:r>
              <a:rPr lang="vi-VN" dirty="0" smtClean="0"/>
              <a:t>Ljudski </a:t>
            </a:r>
            <a:r>
              <a:rPr lang="vi-VN" dirty="0"/>
              <a:t>mozak ima 10 000 milijuna, tako da kolonija od 40 000 mrava kao zajednica ima približno istu veličinu mozga kao i </a:t>
            </a:r>
            <a:r>
              <a:rPr lang="vi-VN" dirty="0" smtClean="0"/>
              <a:t>čovjek</a:t>
            </a:r>
            <a:endParaRPr lang="vi-VN" dirty="0"/>
          </a:p>
          <a:p>
            <a:pPr>
              <a:lnSpc>
                <a:spcPct val="160000"/>
              </a:lnSpc>
            </a:pPr>
            <a:r>
              <a:rPr lang="vi-VN" dirty="0"/>
              <a:t>Očekivano trajanje života mrava je 45-60 </a:t>
            </a:r>
            <a:r>
              <a:rPr lang="vi-VN" dirty="0" smtClean="0"/>
              <a:t>dana</a:t>
            </a:r>
            <a:r>
              <a:rPr lang="hr-HR" dirty="0" smtClean="0"/>
              <a:t> </a:t>
            </a:r>
            <a:endParaRPr lang="vi-VN" dirty="0"/>
          </a:p>
          <a:p>
            <a:pPr>
              <a:lnSpc>
                <a:spcPct val="160000"/>
              </a:lnSpc>
            </a:pPr>
            <a:r>
              <a:rPr lang="vi-VN" dirty="0"/>
              <a:t>Trbuh mrava sadrži dva </a:t>
            </a:r>
            <a:r>
              <a:rPr lang="vi-VN" dirty="0" smtClean="0"/>
              <a:t>želuca</a:t>
            </a:r>
            <a:endParaRPr lang="hr-HR" dirty="0" smtClean="0"/>
          </a:p>
          <a:p>
            <a:pPr lvl="1">
              <a:lnSpc>
                <a:spcPct val="160000"/>
              </a:lnSpc>
            </a:pPr>
            <a:r>
              <a:rPr lang="vi-VN" dirty="0" smtClean="0"/>
              <a:t>U </a:t>
            </a:r>
            <a:r>
              <a:rPr lang="vi-VN" dirty="0"/>
              <a:t>jednom je njihova hrana, a u drugom hrana koju će dijeliti s drugim </a:t>
            </a:r>
            <a:r>
              <a:rPr lang="vi-VN" dirty="0" smtClean="0"/>
              <a:t>mravima</a:t>
            </a:r>
            <a:endParaRPr lang="vi-VN" dirty="0"/>
          </a:p>
          <a:p>
            <a:pPr>
              <a:lnSpc>
                <a:spcPct val="160000"/>
              </a:lnSpc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922247" cy="204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63" y="3933056"/>
            <a:ext cx="3039180" cy="19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Zanimljivosti: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6696744" cy="6336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dirty="0"/>
              <a:t>Neki radnici imaju zadatak iznijeti smeće iz gnijezda i odložiti ga na određena mjesta (deponije)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vi-VN" dirty="0"/>
              <a:t> Svaka kolonija mrava posjeduje svoj karakterističan </a:t>
            </a:r>
            <a:r>
              <a:rPr lang="vi-VN" dirty="0" smtClean="0"/>
              <a:t>miris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vi-VN" dirty="0"/>
              <a:t>Noću radnici premještaju jaja i ličinke dublje u gnijezdo kako bi ih zaštitili od hladnoće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vi-VN" dirty="0"/>
              <a:t> Preko dana ih nose na vrh gnijezda gdje je toplije</a:t>
            </a:r>
          </a:p>
          <a:p>
            <a:pPr>
              <a:lnSpc>
                <a:spcPct val="150000"/>
              </a:lnSpc>
            </a:pPr>
            <a:r>
              <a:rPr lang="vi-VN" dirty="0"/>
              <a:t>Mravi također vrlo često žive u blizini ljudi i na neki način zauzimaju njihove životne prostore, posebno </a:t>
            </a:r>
            <a:r>
              <a:rPr lang="vi-VN" dirty="0" smtClean="0"/>
              <a:t>kuhinju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76671"/>
            <a:ext cx="2871867" cy="18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Hvala na pozornosti!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6" y="1600200"/>
            <a:ext cx="5929727" cy="5069160"/>
          </a:xfrm>
        </p:spPr>
      </p:pic>
    </p:spTree>
    <p:extLst>
      <p:ext uri="{BB962C8B-B14F-4D97-AF65-F5344CB8AC3E}">
        <p14:creationId xmlns:p14="http://schemas.microsoft.com/office/powerpoint/2010/main" val="27464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Sadržaj: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Mravi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Anatomija mrava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Vrste mrava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Mravinjak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Neprijatelji mravima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Kraljica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908720"/>
            <a:ext cx="423076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Sadržaj: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Radnici i vojnici</a:t>
            </a:r>
          </a:p>
          <a:p>
            <a:pPr>
              <a:lnSpc>
                <a:spcPct val="150000"/>
              </a:lnSpc>
            </a:pPr>
            <a:r>
              <a:rPr lang="hr-HR" dirty="0"/>
              <a:t>Mužijaci</a:t>
            </a:r>
          </a:p>
          <a:p>
            <a:pPr>
              <a:lnSpc>
                <a:spcPct val="150000"/>
              </a:lnSpc>
            </a:pPr>
            <a:r>
              <a:rPr lang="hr-HR" dirty="0"/>
              <a:t>Životni ciklus</a:t>
            </a:r>
          </a:p>
          <a:p>
            <a:pPr>
              <a:lnSpc>
                <a:spcPct val="150000"/>
              </a:lnSpc>
            </a:pPr>
            <a:r>
              <a:rPr lang="hr-HR" dirty="0"/>
              <a:t>Unutrašnja građa</a:t>
            </a:r>
          </a:p>
          <a:p>
            <a:pPr>
              <a:lnSpc>
                <a:spcPct val="150000"/>
              </a:lnSpc>
            </a:pPr>
            <a:r>
              <a:rPr lang="hr-HR" dirty="0"/>
              <a:t>Zanimljivosti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48460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Mravi: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96944" cy="6165304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pl-PL" dirty="0"/>
              <a:t> porodica kukaca koja živi </a:t>
            </a:r>
            <a:r>
              <a:rPr lang="pl-PL" dirty="0" smtClean="0"/>
              <a:t>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 </a:t>
            </a:r>
            <a:r>
              <a:rPr lang="pl-PL" dirty="0" smtClean="0"/>
              <a:t>     velikim zadružnim zajednicama</a:t>
            </a:r>
          </a:p>
          <a:p>
            <a:pPr>
              <a:lnSpc>
                <a:spcPct val="150000"/>
              </a:lnSpc>
            </a:pPr>
            <a:r>
              <a:rPr lang="pl-PL" dirty="0"/>
              <a:t>međusobno se raspoznaju po </a:t>
            </a:r>
            <a:r>
              <a:rPr lang="pl-PL" dirty="0" smtClean="0"/>
              <a:t>mirisu</a:t>
            </a:r>
          </a:p>
          <a:p>
            <a:pPr>
              <a:lnSpc>
                <a:spcPct val="150000"/>
              </a:lnSpc>
            </a:pPr>
            <a:r>
              <a:rPr lang="hr-HR" dirty="0"/>
              <a:t> imaju otrovnu žlijezdu koja uglavnom izlučuje mravlju </a:t>
            </a:r>
            <a:r>
              <a:rPr lang="hr-HR" dirty="0" smtClean="0"/>
              <a:t>kiselinu</a:t>
            </a:r>
            <a:endParaRPr lang="hr-HR" dirty="0"/>
          </a:p>
          <a:p>
            <a:pPr lvl="1">
              <a:lnSpc>
                <a:spcPct val="150000"/>
              </a:lnSpc>
            </a:pPr>
            <a:r>
              <a:rPr lang="hr-HR" sz="2400" dirty="0"/>
              <a:t>Kiselinu ispuštaju s pomoću žalca, a ako ga nemaju, načine najprije čeljustima ranu, pa je pošpricaju tom </a:t>
            </a:r>
            <a:r>
              <a:rPr lang="hr-HR" sz="2400" dirty="0" smtClean="0"/>
              <a:t>izlučinom</a:t>
            </a:r>
          </a:p>
          <a:p>
            <a:pPr>
              <a:lnSpc>
                <a:spcPct val="150000"/>
              </a:lnSpc>
            </a:pPr>
            <a:r>
              <a:rPr lang="vi-VN" dirty="0"/>
              <a:t>Po veličini glave te prema poslovima među njima se često razlikuju "radnici" i "vojnici</a:t>
            </a:r>
            <a:r>
              <a:rPr lang="vi-VN" dirty="0" smtClean="0"/>
              <a:t>"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08" y="41501"/>
            <a:ext cx="3640018" cy="28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Autofit/>
          </a:bodyPr>
          <a:lstStyle/>
          <a:p>
            <a:r>
              <a:rPr lang="hr-HR" sz="4000" dirty="0"/>
              <a:t>Anatomija </a:t>
            </a:r>
            <a:r>
              <a:rPr lang="hr-HR" sz="4000" dirty="0" smtClean="0"/>
              <a:t>mrava:</a:t>
            </a:r>
            <a:r>
              <a:rPr lang="hr-HR" sz="4000" dirty="0"/>
              <a:t/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1" y="980728"/>
            <a:ext cx="8839797" cy="5877272"/>
          </a:xfrm>
        </p:spPr>
        <p:txBody>
          <a:bodyPr>
            <a:normAutofit/>
          </a:bodyPr>
          <a:lstStyle/>
          <a:p>
            <a:r>
              <a:rPr lang="hr-HR" dirty="0"/>
              <a:t>Tijelo mrava možemo podijeliti u tri dijela: glava, trup i </a:t>
            </a:r>
            <a:r>
              <a:rPr lang="hr-HR" dirty="0" err="1" smtClean="0"/>
              <a:t>metasoma</a:t>
            </a:r>
            <a:r>
              <a:rPr lang="hr-HR" dirty="0" smtClean="0"/>
              <a:t>  (zadak)</a:t>
            </a:r>
            <a:endParaRPr lang="hr-HR" dirty="0" smtClean="0"/>
          </a:p>
          <a:p>
            <a:r>
              <a:rPr lang="hr-HR" dirty="0"/>
              <a:t>Izvana je površina tijela mrava </a:t>
            </a:r>
            <a:r>
              <a:rPr lang="hr-HR" dirty="0" smtClean="0"/>
              <a:t>vanjski kostur (egzoskelet)</a:t>
            </a:r>
          </a:p>
          <a:p>
            <a:r>
              <a:rPr lang="hr-HR" dirty="0" smtClean="0"/>
              <a:t> </a:t>
            </a:r>
            <a:r>
              <a:rPr lang="vi-VN" dirty="0" smtClean="0"/>
              <a:t>Sastoje </a:t>
            </a:r>
            <a:r>
              <a:rPr lang="vi-VN" dirty="0"/>
              <a:t>se od puno malih očiju </a:t>
            </a:r>
            <a:r>
              <a:rPr lang="vi-VN" dirty="0" smtClean="0"/>
              <a:t>međusobno </a:t>
            </a:r>
            <a:r>
              <a:rPr lang="vi-VN" dirty="0"/>
              <a:t>povezanih što im omogućuje da dobro vide </a:t>
            </a:r>
            <a:r>
              <a:rPr lang="vi-VN" dirty="0" smtClean="0"/>
              <a:t>pokrete</a:t>
            </a:r>
            <a:endParaRPr lang="hr-HR" dirty="0"/>
          </a:p>
          <a:p>
            <a:r>
              <a:rPr lang="hr-HR" dirty="0" smtClean="0"/>
              <a:t> </a:t>
            </a:r>
            <a:r>
              <a:rPr lang="pl-PL" dirty="0" smtClean="0"/>
              <a:t>Na </a:t>
            </a:r>
            <a:r>
              <a:rPr lang="pl-PL" dirty="0"/>
              <a:t>glavi su i dva </a:t>
            </a:r>
            <a:r>
              <a:rPr lang="pl-PL" dirty="0" smtClean="0"/>
              <a:t>pipka</a:t>
            </a:r>
          </a:p>
          <a:p>
            <a:pPr lvl="1"/>
            <a:r>
              <a:rPr lang="pl-PL" sz="2400" dirty="0"/>
              <a:t> To su posebni organi njuha koji im pomažu u </a:t>
            </a:r>
            <a:r>
              <a:rPr lang="pl-PL" sz="2400" dirty="0" smtClean="0"/>
              <a:t>komunikaciji</a:t>
            </a:r>
          </a:p>
          <a:p>
            <a:r>
              <a:rPr lang="hr-HR" dirty="0"/>
              <a:t>I</a:t>
            </a:r>
            <a:r>
              <a:rPr lang="vi-VN" dirty="0" smtClean="0"/>
              <a:t>maju </a:t>
            </a:r>
            <a:r>
              <a:rPr lang="vi-VN" dirty="0"/>
              <a:t>moćne kliješta smještena na prednjoj strani glave i koriste ih za nošenje hrane, kopanje i obranu od </a:t>
            </a:r>
            <a:r>
              <a:rPr lang="vi-VN" dirty="0" smtClean="0"/>
              <a:t>neprijatelja</a:t>
            </a:r>
            <a:endParaRPr lang="hr-HR" dirty="0" smtClean="0"/>
          </a:p>
          <a:p>
            <a:r>
              <a:rPr lang="hr-HR" dirty="0"/>
              <a:t>Unutar usta nalaze se i male vrećice u koje mravi mogu čuvati hranu, a kasnije njome hraniti druge </a:t>
            </a:r>
            <a:r>
              <a:rPr lang="hr-HR" dirty="0" smtClean="0"/>
              <a:t>pojedince</a:t>
            </a:r>
          </a:p>
          <a:p>
            <a:r>
              <a:rPr lang="hr-HR" dirty="0"/>
              <a:t>Na kraju svake noge nalazi se oštra kandža koja im pomaže da se popnu ili </a:t>
            </a:r>
            <a:r>
              <a:rPr lang="hr-HR" dirty="0" smtClean="0"/>
              <a:t>objese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02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Vrste </a:t>
            </a:r>
            <a:r>
              <a:rPr lang="hr-HR" sz="4000" dirty="0" smtClean="0"/>
              <a:t>mrava: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6912768" cy="60486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Faraonski mrav </a:t>
            </a:r>
            <a:r>
              <a:rPr lang="hr-HR" dirty="0" smtClean="0"/>
              <a:t>je </a:t>
            </a:r>
            <a:r>
              <a:rPr lang="hr-HR" dirty="0"/>
              <a:t>sitni mrav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    </a:t>
            </a:r>
            <a:r>
              <a:rPr lang="hr-HR" dirty="0"/>
              <a:t>žućkasto-crvenkaste svijetle </a:t>
            </a:r>
            <a:r>
              <a:rPr lang="hr-HR" dirty="0" smtClean="0"/>
              <a:t>boje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 Crni </a:t>
            </a:r>
            <a:r>
              <a:rPr lang="hr-HR" dirty="0"/>
              <a:t>drvotočni mrav </a:t>
            </a:r>
            <a:r>
              <a:rPr lang="hr-HR" dirty="0" smtClean="0"/>
              <a:t>je </a:t>
            </a:r>
            <a:r>
              <a:rPr lang="hr-HR" dirty="0"/>
              <a:t>tamno-sivkaste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boje</a:t>
            </a:r>
            <a:r>
              <a:rPr lang="hr-HR" dirty="0"/>
              <a:t>, dužine 3-4 </a:t>
            </a:r>
            <a:r>
              <a:rPr lang="hr-HR" dirty="0" smtClean="0"/>
              <a:t>mm</a:t>
            </a:r>
          </a:p>
          <a:p>
            <a:pPr>
              <a:lnSpc>
                <a:spcPct val="150000"/>
              </a:lnSpc>
            </a:pPr>
            <a:r>
              <a:rPr lang="hr-HR" dirty="0"/>
              <a:t>Drvotočni mrav </a:t>
            </a:r>
            <a:r>
              <a:rPr lang="hr-HR" dirty="0" smtClean="0"/>
              <a:t>dužine </a:t>
            </a:r>
            <a:r>
              <a:rPr lang="hr-HR" dirty="0"/>
              <a:t>4-5 mm, </a:t>
            </a: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   sjajno-crnog </a:t>
            </a:r>
            <a:r>
              <a:rPr lang="hr-HR" dirty="0"/>
              <a:t>tijela i velike </a:t>
            </a:r>
            <a:r>
              <a:rPr lang="hr-HR" dirty="0" smtClean="0"/>
              <a:t>glave</a:t>
            </a:r>
          </a:p>
          <a:p>
            <a:pPr>
              <a:lnSpc>
                <a:spcPct val="150000"/>
              </a:lnSpc>
            </a:pPr>
            <a:r>
              <a:rPr lang="hr-HR" dirty="0"/>
              <a:t>Žuti </a:t>
            </a:r>
            <a:r>
              <a:rPr lang="hr-HR" dirty="0" smtClean="0"/>
              <a:t>mrav </a:t>
            </a:r>
            <a:r>
              <a:rPr lang="hr-HR" dirty="0"/>
              <a:t>je mrav žutog tijela, 2-4 mm </a:t>
            </a:r>
            <a:r>
              <a:rPr lang="hr-HR" dirty="0" smtClean="0"/>
              <a:t>dužine</a:t>
            </a:r>
          </a:p>
          <a:p>
            <a:pPr>
              <a:lnSpc>
                <a:spcPct val="150000"/>
              </a:lnSpc>
            </a:pPr>
            <a:r>
              <a:rPr lang="hr-HR" dirty="0"/>
              <a:t>Crvenoguzi mrav </a:t>
            </a:r>
            <a:r>
              <a:rPr lang="hr-HR" dirty="0" smtClean="0"/>
              <a:t>crvenkasto-narančaste glave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665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Mravinjak: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6624736" cy="60212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Kolonija mrava </a:t>
            </a:r>
            <a:r>
              <a:rPr lang="hr-HR" dirty="0" smtClean="0"/>
              <a:t>može </a:t>
            </a:r>
            <a:r>
              <a:rPr lang="hr-HR" dirty="0"/>
              <a:t>imati jednu </a:t>
            </a:r>
            <a:r>
              <a:rPr lang="hr-HR" dirty="0" smtClean="0"/>
              <a:t>ili nekoliko matica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Prema mravima iz drugih mravinjaka većina se mravljih vrsta odnosi </a:t>
            </a:r>
            <a:r>
              <a:rPr lang="hr-HR" dirty="0" smtClean="0"/>
              <a:t>neprijateljski</a:t>
            </a:r>
          </a:p>
          <a:p>
            <a:pPr>
              <a:lnSpc>
                <a:spcPct val="150000"/>
              </a:lnSpc>
            </a:pPr>
            <a:r>
              <a:rPr lang="hr-HR" dirty="0"/>
              <a:t>Ljeti se pojave krilate spolne životinje koje izlijeću iz mravinjaka u rojevima i u letu se </a:t>
            </a:r>
            <a:r>
              <a:rPr lang="hr-HR" dirty="0" smtClean="0"/>
              <a:t>pare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Nakon toga mužjaci uginu, a ženkama otpadnu krila te ih radnici odnesu natrag u mravinjake </a:t>
            </a:r>
            <a:endParaRPr lang="hr-HR" sz="22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2755594" cy="19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Mravinjak: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98976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Mravi komuniciraju dodirom ticala, a svoj mravinjak mogu pronaći pomoću mirisa</a:t>
            </a:r>
            <a:endParaRPr lang="hr-HR" baseline="30000" dirty="0"/>
          </a:p>
          <a:p>
            <a:pPr>
              <a:lnSpc>
                <a:spcPct val="150000"/>
              </a:lnSpc>
            </a:pPr>
            <a:r>
              <a:rPr lang="hr-HR" dirty="0"/>
              <a:t>U mravinjacima mravi održavaju najveću </a:t>
            </a:r>
            <a:r>
              <a:rPr lang="hr-HR" dirty="0" smtClean="0"/>
              <a:t>čistoću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 </a:t>
            </a:r>
            <a:r>
              <a:rPr lang="hr-HR" sz="2400" dirty="0"/>
              <a:t>Ne spremaju hranu za zimu, već se zavuku u dublje dijelove, gdje svi zajedno ukočeni prezime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91" y="2492896"/>
            <a:ext cx="3096344" cy="183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478283" cy="18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r>
              <a:rPr lang="hr-HR" sz="4000" dirty="0"/>
              <a:t>Neprijatelji </a:t>
            </a:r>
            <a:r>
              <a:rPr lang="hr-HR" sz="4000" dirty="0" smtClean="0"/>
              <a:t>mravima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1052736"/>
            <a:ext cx="3960441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Mravima </a:t>
            </a:r>
            <a:r>
              <a:rPr lang="hr-HR" dirty="0" smtClean="0"/>
              <a:t>se</a:t>
            </a:r>
            <a:r>
              <a:rPr lang="hr-HR" dirty="0"/>
              <a:t> hrane ptice (posebno </a:t>
            </a:r>
            <a:r>
              <a:rPr lang="hr-HR" dirty="0" smtClean="0"/>
              <a:t> velik </a:t>
            </a:r>
            <a:r>
              <a:rPr lang="hr-HR" dirty="0"/>
              <a:t>djetlić, </a:t>
            </a:r>
            <a:r>
              <a:rPr lang="hr-HR" dirty="0" smtClean="0"/>
              <a:t>zelena žuna</a:t>
            </a:r>
            <a:r>
              <a:rPr lang="hr-HR" dirty="0"/>
              <a:t>, crna žuna), gušteri, manje zmije, vodozemci, </a:t>
            </a:r>
            <a:r>
              <a:rPr lang="hr-HR" dirty="0" smtClean="0"/>
              <a:t>kukci</a:t>
            </a:r>
            <a:r>
              <a:rPr lang="hr-HR" dirty="0"/>
              <a:t>, </a:t>
            </a:r>
            <a:r>
              <a:rPr lang="hr-HR" dirty="0" smtClean="0"/>
              <a:t>paučnjaci </a:t>
            </a:r>
            <a:r>
              <a:rPr lang="hr-HR" dirty="0"/>
              <a:t>i divlje </a:t>
            </a:r>
            <a:r>
              <a:rPr lang="hr-HR" dirty="0" smtClean="0"/>
              <a:t>svinje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907311" cy="25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1659</TotalTime>
  <Words>298</Words>
  <Application>Microsoft Office PowerPoint</Application>
  <PresentationFormat>Prikaz na zaslonu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Century Schoolbook</vt:lpstr>
      <vt:lpstr>Times New Roman</vt:lpstr>
      <vt:lpstr>Wingdings</vt:lpstr>
      <vt:lpstr>Wingdings 2</vt:lpstr>
      <vt:lpstr>Oriel</vt:lpstr>
      <vt:lpstr>Mravi</vt:lpstr>
      <vt:lpstr>Sadržaj:</vt:lpstr>
      <vt:lpstr>Sadržaj:</vt:lpstr>
      <vt:lpstr>Mravi:</vt:lpstr>
      <vt:lpstr>Anatomija mrava: </vt:lpstr>
      <vt:lpstr>Vrste mrava:</vt:lpstr>
      <vt:lpstr>Mravinjak:</vt:lpstr>
      <vt:lpstr>Mravinjak:</vt:lpstr>
      <vt:lpstr>Neprijatelji mravima</vt:lpstr>
      <vt:lpstr>Kraljica:</vt:lpstr>
      <vt:lpstr>Radnici i vojnici:</vt:lpstr>
      <vt:lpstr>Mužijaci:</vt:lpstr>
      <vt:lpstr>Životni ciklus:</vt:lpstr>
      <vt:lpstr>Unutrašnja građa:</vt:lpstr>
      <vt:lpstr>Zanimljivosti:</vt:lpstr>
      <vt:lpstr>Zanimljivosti: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Mravi</dc:title>
  <dc:creator>Marina</dc:creator>
  <cp:lastModifiedBy>OS.GRADAC</cp:lastModifiedBy>
  <cp:revision>22</cp:revision>
  <dcterms:created xsi:type="dcterms:W3CDTF">2021-02-20T19:23:39Z</dcterms:created>
  <dcterms:modified xsi:type="dcterms:W3CDTF">2021-03-15T09:52:41Z</dcterms:modified>
</cp:coreProperties>
</file>