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oboto"/>
      <p:regular r:id="rId26"/>
      <p:bold r:id="rId27"/>
      <p:italic r:id="rId28"/>
      <p:boldItalic r:id="rId29"/>
    </p:embeddedFont>
    <p:embeddedFont>
      <p:font typeface="Playfair Display"/>
      <p:regular r:id="rId30"/>
      <p:bold r:id="rId31"/>
      <p:italic r:id="rId32"/>
      <p:boldItalic r:id="rId33"/>
    </p:embeddedFont>
    <p:embeddedFont>
      <p:font typeface="Lobster"/>
      <p:regular r:id="rId34"/>
    </p:embeddedFont>
    <p:embeddedFont>
      <p:font typeface="Fredoka One"/>
      <p:regular r:id="rId35"/>
    </p:embeddedFont>
    <p:embeddedFont>
      <p:font typeface="Montserrat"/>
      <p:regular r:id="rId36"/>
      <p:bold r:id="rId37"/>
      <p:italic r:id="rId38"/>
      <p:boldItalic r:id="rId39"/>
    </p:embeddedFont>
    <p:embeddedFont>
      <p:font typeface="Oswald"/>
      <p:regular r:id="rId40"/>
      <p:bold r:id="rId41"/>
    </p:embeddedFont>
    <p:embeddedFont>
      <p:font typeface="Luckiest Guy"/>
      <p:regular r:id="rId42"/>
    </p:embeddedFont>
    <p:embeddedFont>
      <p:font typeface="Comfortaa"/>
      <p:regular r:id="rId43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regular.fntdata"/><Relationship Id="rId20" Type="http://schemas.openxmlformats.org/officeDocument/2006/relationships/slide" Target="slides/slide15.xml"/><Relationship Id="rId42" Type="http://schemas.openxmlformats.org/officeDocument/2006/relationships/font" Target="fonts/LuckiestGuy-regular.fntdata"/><Relationship Id="rId41" Type="http://schemas.openxmlformats.org/officeDocument/2006/relationships/font" Target="fonts/Oswald-bold.fntdata"/><Relationship Id="rId22" Type="http://schemas.openxmlformats.org/officeDocument/2006/relationships/slide" Target="slides/slide17.xml"/><Relationship Id="rId44" Type="http://schemas.openxmlformats.org/officeDocument/2006/relationships/font" Target="fonts/Comfortaa-bold.fntdata"/><Relationship Id="rId21" Type="http://schemas.openxmlformats.org/officeDocument/2006/relationships/slide" Target="slides/slide16.xml"/><Relationship Id="rId43" Type="http://schemas.openxmlformats.org/officeDocument/2006/relationships/font" Target="fonts/Comfortaa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regular.fntdata"/><Relationship Id="rId25" Type="http://schemas.openxmlformats.org/officeDocument/2006/relationships/slide" Target="slides/slide20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layfairDisplay-bold.fntdata"/><Relationship Id="rId30" Type="http://schemas.openxmlformats.org/officeDocument/2006/relationships/font" Target="fonts/PlayfairDisplay-regular.fntdata"/><Relationship Id="rId11" Type="http://schemas.openxmlformats.org/officeDocument/2006/relationships/slide" Target="slides/slide6.xml"/><Relationship Id="rId33" Type="http://schemas.openxmlformats.org/officeDocument/2006/relationships/font" Target="fonts/PlayfairDisplay-boldItalic.fntdata"/><Relationship Id="rId10" Type="http://schemas.openxmlformats.org/officeDocument/2006/relationships/slide" Target="slides/slide5.xml"/><Relationship Id="rId32" Type="http://schemas.openxmlformats.org/officeDocument/2006/relationships/font" Target="fonts/PlayfairDisplay-italic.fntdata"/><Relationship Id="rId13" Type="http://schemas.openxmlformats.org/officeDocument/2006/relationships/slide" Target="slides/slide8.xml"/><Relationship Id="rId35" Type="http://schemas.openxmlformats.org/officeDocument/2006/relationships/font" Target="fonts/FredokaOne-regular.fntdata"/><Relationship Id="rId12" Type="http://schemas.openxmlformats.org/officeDocument/2006/relationships/slide" Target="slides/slide7.xml"/><Relationship Id="rId34" Type="http://schemas.openxmlformats.org/officeDocument/2006/relationships/font" Target="fonts/Lobster-regular.fntdata"/><Relationship Id="rId15" Type="http://schemas.openxmlformats.org/officeDocument/2006/relationships/slide" Target="slides/slide10.xml"/><Relationship Id="rId37" Type="http://schemas.openxmlformats.org/officeDocument/2006/relationships/font" Target="fonts/Montserrat-bold.fntdata"/><Relationship Id="rId14" Type="http://schemas.openxmlformats.org/officeDocument/2006/relationships/slide" Target="slides/slide9.xml"/><Relationship Id="rId36" Type="http://schemas.openxmlformats.org/officeDocument/2006/relationships/font" Target="fonts/Montserrat-regular.fntdata"/><Relationship Id="rId17" Type="http://schemas.openxmlformats.org/officeDocument/2006/relationships/slide" Target="slides/slide12.xml"/><Relationship Id="rId39" Type="http://schemas.openxmlformats.org/officeDocument/2006/relationships/font" Target="fonts/Montserrat-bold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46dbdad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b46dbdad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9a0fd75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b9a0fd75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fed8a40e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fed8a40e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fed8a40e2_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fed8a40e2_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5a006952a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b5a006952a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bad70125ab_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bad70125ab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ff43fe8b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aff43fe8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fed8a40e2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fed8a40e2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aff43fe8b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aff43fe8b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ad70125a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ad70125a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887c59d7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887c59d7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b488b98ac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bb488b98ac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afdf5653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afdf5653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887c59d7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887c59d7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887c59d7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887c59d7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887c59d7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887c59d7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9234f33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b9234f33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9234f337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b9234f337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5f3d12b2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5f3d12b2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imLz4TTZ3iw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domowezasadyekranowe.fdds.pl/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31.png"/><Relationship Id="rId5" Type="http://schemas.openxmlformats.org/officeDocument/2006/relationships/image" Target="../media/image19.png"/><Relationship Id="rId6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5" Type="http://schemas.openxmlformats.org/officeDocument/2006/relationships/image" Target="../media/image25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6jMhMVEjEQg" TargetMode="External"/><Relationship Id="rId4" Type="http://schemas.openxmlformats.org/officeDocument/2006/relationships/image" Target="../media/image4.jp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600">
                <a:solidFill>
                  <a:srgbClr val="1C4587"/>
                </a:solidFill>
                <a:latin typeface="Impact"/>
                <a:ea typeface="Impact"/>
                <a:cs typeface="Impact"/>
                <a:sym typeface="Impact"/>
              </a:rPr>
              <a:t>Poradnik</a:t>
            </a:r>
            <a:endParaRPr b="1" sz="3600">
              <a:solidFill>
                <a:srgbClr val="1C4587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3600">
                <a:solidFill>
                  <a:srgbClr val="1C4587"/>
                </a:solidFill>
                <a:latin typeface="Impact"/>
                <a:ea typeface="Impact"/>
                <a:cs typeface="Impact"/>
                <a:sym typeface="Impact"/>
              </a:rPr>
              <a:t>Bezpieczne i odpowiedzialne korzystanie</a:t>
            </a:r>
            <a:endParaRPr b="1" sz="3600">
              <a:solidFill>
                <a:srgbClr val="1C4587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600">
                <a:solidFill>
                  <a:srgbClr val="1C4587"/>
                </a:solidFill>
                <a:latin typeface="Impact"/>
                <a:ea typeface="Impact"/>
                <a:cs typeface="Impact"/>
                <a:sym typeface="Impact"/>
              </a:rPr>
              <a:t> z zasobów dostępnych w sieci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100">
                <a:solidFill>
                  <a:schemeClr val="dk1"/>
                </a:solidFill>
              </a:rPr>
              <a:t>Praca wspólna uczniów biorących udział w projekcie “Cyberbezpieczniacy w escape roomie”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ctrTitle"/>
          </p:nvPr>
        </p:nvSpPr>
        <p:spPr>
          <a:xfrm>
            <a:off x="429950" y="327225"/>
            <a:ext cx="7509600" cy="668700"/>
          </a:xfrm>
          <a:prstGeom prst="rect">
            <a:avLst/>
          </a:prstGeom>
          <a:solidFill>
            <a:srgbClr val="9FC5E8"/>
          </a:solidFill>
          <a:effectLst>
            <a:outerShdw blurRad="57150" rotWithShape="0" algn="bl" dir="5400000" dist="19050">
              <a:srgbClr val="6FA8D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>
                <a:solidFill>
                  <a:srgbClr val="CC4125"/>
                </a:solidFill>
              </a:rPr>
              <a:t>Mów jesli coś jest nie tak!</a:t>
            </a:r>
            <a:endParaRPr sz="4800">
              <a:solidFill>
                <a:srgbClr val="CC4125"/>
              </a:solidFill>
            </a:endParaRPr>
          </a:p>
        </p:txBody>
      </p:sp>
      <p:sp>
        <p:nvSpPr>
          <p:cNvPr id="138" name="Google Shape;138;p22"/>
          <p:cNvSpPr txBox="1"/>
          <p:nvPr>
            <p:ph idx="1" type="subTitle"/>
          </p:nvPr>
        </p:nvSpPr>
        <p:spPr>
          <a:xfrm>
            <a:off x="0" y="4474925"/>
            <a:ext cx="9144000" cy="66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Szkoła Podstawowa nr 16 z Oddziałami integracyjnymi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 im. Orląt Lwowskich w Przemyślu</a:t>
            </a:r>
            <a:endParaRPr sz="1800"/>
          </a:p>
        </p:txBody>
      </p:sp>
      <p:sp>
        <p:nvSpPr>
          <p:cNvPr id="139" name="Google Shape;139;p22"/>
          <p:cNvSpPr txBox="1"/>
          <p:nvPr/>
        </p:nvSpPr>
        <p:spPr>
          <a:xfrm>
            <a:off x="166500" y="1263475"/>
            <a:ext cx="4405500" cy="29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latin typeface="Playfair Display"/>
                <a:ea typeface="Playfair Display"/>
                <a:cs typeface="Playfair Display"/>
                <a:sym typeface="Playfair Display"/>
              </a:rPr>
              <a:t>Jeśli coś zaniepokoi Cię w Internecie, koniecznie powiedz o tym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latin typeface="Playfair Display"/>
                <a:ea typeface="Playfair Display"/>
                <a:cs typeface="Playfair Display"/>
                <a:sym typeface="Playfair Display"/>
              </a:rPr>
              <a:t>osobie dorosłej np. rodzicowi 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latin typeface="Playfair Display"/>
                <a:ea typeface="Playfair Display"/>
                <a:cs typeface="Playfair Display"/>
                <a:sym typeface="Playfair Display"/>
              </a:rPr>
              <a:t>lub nauczycielowi!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latin typeface="Playfair Display"/>
                <a:ea typeface="Playfair Display"/>
                <a:cs typeface="Playfair Display"/>
                <a:sym typeface="Playfair Display"/>
              </a:rPr>
              <a:t>Możesz też zadzwonić pod bezpłatny numer zaufania dla dzieci i młodzieży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7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116 111 </a:t>
            </a:r>
            <a:endParaRPr b="1" sz="37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descr="Film edukacyjny zrealizowany w ramach projektu Sieciaki.pl. &#10;&#10;Sieciaki.pl to projekt edukacyjny prowadzony od lutego 2005 r. przez Fundację Dajemy Dzieciom Siłę, w ramach programu &quot;Dziecko w Sieci&quot;. Projekt Sieciaki.pl jest elementem programu Saferinternet.pl. Głównym partnerem projektu jest Fundacja Orange." id="140" name="Google Shape;140;p22" title="Sieciaki.pl – Zasady bezpiecznego korzystania z internetu: Mów jeśli coś jest nie tak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250" y="1466575"/>
            <a:ext cx="3528800" cy="26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6275" y="3338973"/>
            <a:ext cx="749250" cy="111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type="ctrTitle"/>
          </p:nvPr>
        </p:nvSpPr>
        <p:spPr>
          <a:xfrm>
            <a:off x="344250" y="262350"/>
            <a:ext cx="8455500" cy="85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solidFill>
                  <a:srgbClr val="FF0000"/>
                </a:solidFill>
              </a:rPr>
              <a:t>Korzystaj z umiarem z Internetu!</a:t>
            </a:r>
            <a:endParaRPr sz="4000">
              <a:solidFill>
                <a:srgbClr val="FF0000"/>
              </a:solidFill>
            </a:endParaRPr>
          </a:p>
        </p:txBody>
      </p:sp>
      <p:sp>
        <p:nvSpPr>
          <p:cNvPr id="147" name="Google Shape;147;p23"/>
          <p:cNvSpPr txBox="1"/>
          <p:nvPr>
            <p:ph idx="1" type="subTitle"/>
          </p:nvPr>
        </p:nvSpPr>
        <p:spPr>
          <a:xfrm>
            <a:off x="4572000" y="1839851"/>
            <a:ext cx="4639200" cy="1310400"/>
          </a:xfrm>
          <a:prstGeom prst="rect">
            <a:avLst/>
          </a:prstGeom>
          <a:solidFill>
            <a:srgbClr val="00FFF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Domowe zasady ekranowe: Home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325" y="1329524"/>
            <a:ext cx="3416099" cy="241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/>
        </p:nvSpPr>
        <p:spPr>
          <a:xfrm>
            <a:off x="698325" y="4579450"/>
            <a:ext cx="7869600" cy="400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Szkoła Podstawowa nr 51 z Oddziałami Integracyjnymi im. Fryderyka Chopina w Katowicach </a:t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7599" y="2077863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idx="1" type="subTitle"/>
          </p:nvPr>
        </p:nvSpPr>
        <p:spPr>
          <a:xfrm>
            <a:off x="0" y="4565700"/>
            <a:ext cx="91440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/>
              <a:t>Szkoła Podstawowa nr 5 im. Romualda Traugutta w Poznaniu- 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/>
              <a:t>Goretta Siadak</a:t>
            </a:r>
            <a:endParaRPr sz="1900"/>
          </a:p>
        </p:txBody>
      </p:sp>
      <p:sp>
        <p:nvSpPr>
          <p:cNvPr id="157" name="Google Shape;157;p24"/>
          <p:cNvSpPr txBox="1"/>
          <p:nvPr/>
        </p:nvSpPr>
        <p:spPr>
          <a:xfrm>
            <a:off x="3967175" y="441300"/>
            <a:ext cx="4243800" cy="426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latin typeface="Montserrat"/>
                <a:ea typeface="Montserrat"/>
                <a:cs typeface="Montserrat"/>
                <a:sym typeface="Montserrat"/>
              </a:rPr>
              <a:t>Prawo autorskie obowiązuje    również w internecie. 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800">
                <a:latin typeface="Montserrat"/>
                <a:ea typeface="Montserrat"/>
                <a:cs typeface="Montserrat"/>
                <a:sym typeface="Montserrat"/>
              </a:rPr>
              <a:t>Jeśli korzystasz ze źródła internetowego, to podaj autora i link do strony z której korzystasz.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1800">
                <a:latin typeface="Montserrat"/>
                <a:ea typeface="Montserrat"/>
                <a:cs typeface="Montserrat"/>
                <a:sym typeface="Montserrat"/>
              </a:rPr>
              <a:t>W ten sposób szanujemy pracę innych osób.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250" y="1130800"/>
            <a:ext cx="3554925" cy="255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 rotWithShape="1">
          <a:blip r:embed="rId4">
            <a:alphaModFix/>
          </a:blip>
          <a:srcRect b="0" l="186090" r="-186090" t="0"/>
          <a:stretch/>
        </p:blipFill>
        <p:spPr>
          <a:xfrm>
            <a:off x="4256362" y="0"/>
            <a:ext cx="2259575" cy="239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 rotWithShape="1">
          <a:blip r:embed="rId5">
            <a:alphaModFix/>
          </a:blip>
          <a:srcRect b="0" l="127220" r="-127220" t="0"/>
          <a:stretch/>
        </p:blipFill>
        <p:spPr>
          <a:xfrm>
            <a:off x="3533675" y="-76225"/>
            <a:ext cx="2882150" cy="20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5950" y="2653100"/>
            <a:ext cx="2782075" cy="198218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6843225" y="3275832"/>
            <a:ext cx="2027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2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Warto zapamiętać!</a:t>
            </a:r>
            <a:endParaRPr b="1" sz="22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ctrTitle"/>
          </p:nvPr>
        </p:nvSpPr>
        <p:spPr>
          <a:xfrm>
            <a:off x="344250" y="503400"/>
            <a:ext cx="8455500" cy="12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/>
              <a:t>Czytaj uważnie </a:t>
            </a:r>
            <a:endParaRPr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/>
              <a:t>regulaminy stron</a:t>
            </a:r>
            <a:endParaRPr sz="4800"/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3225" y="1885375"/>
            <a:ext cx="5514786" cy="30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/>
        </p:nvSpPr>
        <p:spPr>
          <a:xfrm>
            <a:off x="5756925" y="4838775"/>
            <a:ext cx="1953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500">
                <a:latin typeface="Playfair Display"/>
                <a:ea typeface="Playfair Display"/>
                <a:cs typeface="Playfair Display"/>
                <a:sym typeface="Playfair Display"/>
              </a:rPr>
              <a:t>źródło: www.slideshare.net</a:t>
            </a:r>
            <a:endParaRPr sz="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0" name="Google Shape;170;p25"/>
          <p:cNvSpPr txBox="1"/>
          <p:nvPr>
            <p:ph idx="1" type="subTitle"/>
          </p:nvPr>
        </p:nvSpPr>
        <p:spPr>
          <a:xfrm>
            <a:off x="60525" y="4592475"/>
            <a:ext cx="4935900" cy="50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/>
              <a:t>   </a:t>
            </a:r>
            <a:r>
              <a:rPr lang="pl" sz="1900"/>
              <a:t>Szkoła Podstawowa nr 4 w Redzie</a:t>
            </a:r>
            <a:endParaRPr sz="19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idx="1" type="subTitle"/>
          </p:nvPr>
        </p:nvSpPr>
        <p:spPr>
          <a:xfrm>
            <a:off x="0" y="4565700"/>
            <a:ext cx="91440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Szkoła Podstawowa nr 4 w Skierniewicach - Beata Wyszogrodzka</a:t>
            </a:r>
            <a:endParaRPr sz="1800"/>
          </a:p>
        </p:txBody>
      </p:sp>
      <p:sp>
        <p:nvSpPr>
          <p:cNvPr id="176" name="Google Shape;176;p26"/>
          <p:cNvSpPr txBox="1"/>
          <p:nvPr/>
        </p:nvSpPr>
        <p:spPr>
          <a:xfrm>
            <a:off x="486975" y="223625"/>
            <a:ext cx="3536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8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UWAGA - WIRUSY!</a:t>
            </a:r>
            <a:endParaRPr b="1" sz="2800">
              <a:solidFill>
                <a:srgbClr val="CC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417075" y="1340400"/>
            <a:ext cx="35361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50">
                <a:solidFill>
                  <a:srgbClr val="3C4858"/>
                </a:solidFill>
                <a:latin typeface="Roboto"/>
                <a:ea typeface="Roboto"/>
                <a:cs typeface="Roboto"/>
                <a:sym typeface="Roboto"/>
              </a:rPr>
              <a:t>Przeglądanie internetu nie zawsze jest w pełni bezpieczne. Oprócz  informacji znajduje się w nim bowiem wiele zagrożeń. Jednym z nich są </a:t>
            </a:r>
            <a:r>
              <a:rPr b="1" lang="pl" sz="185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wirusy</a:t>
            </a:r>
            <a:r>
              <a:rPr lang="pl" sz="185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" sz="1850">
                <a:solidFill>
                  <a:srgbClr val="3C4858"/>
                </a:solidFill>
                <a:latin typeface="Roboto"/>
                <a:ea typeface="Roboto"/>
                <a:cs typeface="Roboto"/>
                <a:sym typeface="Roboto"/>
              </a:rPr>
              <a:t>komputerowe mogące wyrządzić znaczne szkody nieświadomym internautom.  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3175" y="149200"/>
            <a:ext cx="2609426" cy="22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6"/>
          <p:cNvSpPr txBox="1"/>
          <p:nvPr/>
        </p:nvSpPr>
        <p:spPr>
          <a:xfrm>
            <a:off x="4380300" y="2447363"/>
            <a:ext cx="38436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Ochronę przed nimi zapewniają programy </a:t>
            </a:r>
            <a:r>
              <a:rPr b="1" lang="pl" sz="175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antywirusowe</a:t>
            </a:r>
            <a:r>
              <a:rPr lang="pl" sz="17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7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Zapewniają one ochronę przed wieloma rodzajami szkodliwego oprogramowania.</a:t>
            </a:r>
            <a:endParaRPr sz="17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Pamiętaj o aktualizacji antywirusa!</a:t>
            </a:r>
            <a:endParaRPr sz="17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lin ang="5400012" scaled="0"/>
        </a:gra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/>
          <p:nvPr>
            <p:ph type="ctrTitle"/>
          </p:nvPr>
        </p:nvSpPr>
        <p:spPr>
          <a:xfrm rot="-835281">
            <a:off x="296065" y="385008"/>
            <a:ext cx="3301887" cy="696394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FF0000"/>
                </a:solidFill>
              </a:rPr>
              <a:t>SEKSTING- wysyłanie intymnych zdjęć</a:t>
            </a:r>
            <a:endParaRPr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Pamiętaj, że zdjęcia pozostają w Internecie na zawsze! </a:t>
            </a:r>
            <a:endParaRPr sz="1200"/>
          </a:p>
        </p:txBody>
      </p:sp>
      <p:sp>
        <p:nvSpPr>
          <p:cNvPr id="185" name="Google Shape;185;p27"/>
          <p:cNvSpPr txBox="1"/>
          <p:nvPr>
            <p:ph idx="1" type="subTitle"/>
          </p:nvPr>
        </p:nvSpPr>
        <p:spPr>
          <a:xfrm>
            <a:off x="0" y="4565700"/>
            <a:ext cx="9071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Zespół Szkół Lauder - Morasha w Warszawie</a:t>
            </a:r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3759075" y="476750"/>
            <a:ext cx="17421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7" name="Google Shape;187;p27"/>
          <p:cNvSpPr txBox="1"/>
          <p:nvPr/>
        </p:nvSpPr>
        <p:spPr>
          <a:xfrm rot="-1876576">
            <a:off x="-19755" y="1359341"/>
            <a:ext cx="3933430" cy="10468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Uzależnienie od Internetu i komputera</a:t>
            </a:r>
            <a:endParaRPr b="1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Pamiętaj, że życie realne jest ciekawsze niż wirtualne!</a:t>
            </a:r>
            <a:endParaRPr b="1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 rot="1099731">
            <a:off x="5761082" y="2048413"/>
            <a:ext cx="3227331" cy="10466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Wirusy!</a:t>
            </a:r>
            <a:endParaRPr b="1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Playfair Display"/>
                <a:ea typeface="Playfair Display"/>
                <a:cs typeface="Playfair Display"/>
                <a:sym typeface="Playfair Display"/>
              </a:rPr>
              <a:t>Zawsze instaluj program antywirusowy!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9" name="Google Shape;189;p27"/>
          <p:cNvSpPr txBox="1"/>
          <p:nvPr/>
        </p:nvSpPr>
        <p:spPr>
          <a:xfrm rot="-253">
            <a:off x="216386" y="3193759"/>
            <a:ext cx="4071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PHISHING</a:t>
            </a:r>
            <a:r>
              <a:rPr b="1" lang="pl">
                <a:latin typeface="Playfair Display"/>
                <a:ea typeface="Playfair Display"/>
                <a:cs typeface="Playfair Display"/>
                <a:sym typeface="Playfair Display"/>
              </a:rPr>
              <a:t>- podawanie się za inną osobą w celu wyłudzenia danych osobowych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Nie udostępniaj swoich danych! </a:t>
            </a:r>
            <a:endParaRPr b="1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 rot="473304">
            <a:off x="4325940" y="3382996"/>
            <a:ext cx="4183790" cy="14776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Nie pobieraj plików z nielegalnych źródeł!</a:t>
            </a:r>
            <a:endParaRPr b="1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Playfair Display"/>
                <a:ea typeface="Playfair Display"/>
                <a:cs typeface="Playfair Display"/>
                <a:sym typeface="Playfair Display"/>
              </a:rPr>
              <a:t>Korzystaj z otwartych zasobów internetowych (licencja creative commons)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 rot="357032">
            <a:off x="5023224" y="360128"/>
            <a:ext cx="3107946" cy="10466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Hejt- obrażanie innych użytkowników w Internecie</a:t>
            </a:r>
            <a:endParaRPr b="1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Playfair Display"/>
                <a:ea typeface="Playfair Display"/>
                <a:cs typeface="Playfair Display"/>
                <a:sym typeface="Playfair Display"/>
              </a:rPr>
              <a:t>Kozak w Internecie, słaby w świecie!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3366300" y="796450"/>
            <a:ext cx="528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700" y="1402900"/>
            <a:ext cx="255270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>
            <p:ph type="ctrTitle"/>
          </p:nvPr>
        </p:nvSpPr>
        <p:spPr>
          <a:xfrm>
            <a:off x="0" y="387550"/>
            <a:ext cx="9144000" cy="106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/>
              <a:t>Jak bezpiecznie pobrać pliki?</a:t>
            </a:r>
            <a:endParaRPr sz="3600"/>
          </a:p>
        </p:txBody>
      </p:sp>
      <p:sp>
        <p:nvSpPr>
          <p:cNvPr id="199" name="Google Shape;199;p28"/>
          <p:cNvSpPr txBox="1"/>
          <p:nvPr>
            <p:ph idx="1" type="subTitle"/>
          </p:nvPr>
        </p:nvSpPr>
        <p:spPr>
          <a:xfrm>
            <a:off x="-150" y="4647750"/>
            <a:ext cx="9144000" cy="49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Szkoła Podstawowa nr 1 im. J. Korczaka w Pawłowicach - Helena Wosińska</a:t>
            </a:r>
            <a:endParaRPr sz="1800"/>
          </a:p>
        </p:txBody>
      </p:sp>
      <p:pic>
        <p:nvPicPr>
          <p:cNvPr id="200" name="Google Shape;20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">
            <a:off x="980525" y="1635852"/>
            <a:ext cx="2378226" cy="262422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 txBox="1"/>
          <p:nvPr/>
        </p:nvSpPr>
        <p:spPr>
          <a:xfrm>
            <a:off x="3842125" y="1635850"/>
            <a:ext cx="7882200" cy="3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pl" sz="1700"/>
              <a:t>Aktualizuj regularnie programy antywirusowe;</a:t>
            </a:r>
            <a:endParaRPr b="1"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pl" sz="1700"/>
              <a:t>Używaj bezpiecznego serweru proxy (VPN);</a:t>
            </a:r>
            <a:endParaRPr b="1"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pl" sz="1700"/>
              <a:t>Wybieraj zaufane źródła;</a:t>
            </a:r>
            <a:endParaRPr b="1"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pl" sz="1700"/>
              <a:t>Odwiedzaj oficjalną stronę autora </a:t>
            </a:r>
            <a:endParaRPr b="1" sz="17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/>
              <a:t>lub producenta;</a:t>
            </a:r>
            <a:endParaRPr b="1"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pl" sz="1700"/>
              <a:t>Korzystaj z popularnych, sprawdzonych </a:t>
            </a:r>
            <a:endParaRPr b="1" sz="17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/>
              <a:t>witryn </a:t>
            </a:r>
            <a:r>
              <a:rPr lang="pl" sz="1700"/>
              <a:t>(np. dobreprogramy.pl; instalki.pl)</a:t>
            </a:r>
            <a:endParaRPr sz="1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/>
          <p:nvPr>
            <p:ph idx="1" type="subTitle"/>
          </p:nvPr>
        </p:nvSpPr>
        <p:spPr>
          <a:xfrm>
            <a:off x="0" y="4565700"/>
            <a:ext cx="91440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Szkoła Podstawowa w Wiszni Małej - Urszula Owczarek-Duplaga</a:t>
            </a:r>
            <a:endParaRPr sz="1800"/>
          </a:p>
        </p:txBody>
      </p:sp>
      <p:sp>
        <p:nvSpPr>
          <p:cNvPr id="207" name="Google Shape;207;p29"/>
          <p:cNvSpPr txBox="1"/>
          <p:nvPr/>
        </p:nvSpPr>
        <p:spPr>
          <a:xfrm>
            <a:off x="957025" y="184000"/>
            <a:ext cx="2440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8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PHISHING</a:t>
            </a:r>
            <a:endParaRPr b="1" sz="3800">
              <a:solidFill>
                <a:srgbClr val="CC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08" name="Google Shape;208;p29"/>
          <p:cNvSpPr txBox="1"/>
          <p:nvPr/>
        </p:nvSpPr>
        <p:spPr>
          <a:xfrm>
            <a:off x="179600" y="953500"/>
            <a:ext cx="38436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omfortaa"/>
                <a:ea typeface="Comfortaa"/>
                <a:cs typeface="Comfortaa"/>
                <a:sym typeface="Comfortaa"/>
              </a:rPr>
              <a:t>To metoda oszustwa, w której przestępca podszywa się pod inną osobę lub instytucję w celu wyłudzenia danych np. danych logowania, danych karty kredytowej.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4373100" y="0"/>
            <a:ext cx="37872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omfortaa"/>
                <a:ea typeface="Comfortaa"/>
                <a:cs typeface="Comfortaa"/>
                <a:sym typeface="Comfortaa"/>
              </a:rPr>
              <a:t>Phishing bazuje na błędach użytkowników.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omfortaa"/>
                <a:ea typeface="Comfortaa"/>
                <a:cs typeface="Comfortaa"/>
                <a:sym typeface="Comfortaa"/>
              </a:rPr>
              <a:t>Wysyła spam do ofiar i kieruje na fałszywe strony np. banku, sklepu internetowego</a:t>
            </a:r>
            <a:r>
              <a:rPr lang="pl">
                <a:latin typeface="Playfair Display"/>
                <a:ea typeface="Playfair Display"/>
                <a:cs typeface="Playfair Display"/>
                <a:sym typeface="Playfair Display"/>
              </a:rPr>
              <a:t>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4048" y="2048500"/>
            <a:ext cx="4890899" cy="275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/>
        </p:nvSpPr>
        <p:spPr>
          <a:xfrm>
            <a:off x="4546850" y="3628850"/>
            <a:ext cx="3787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900">
                <a:solidFill>
                  <a:srgbClr val="CC0000"/>
                </a:solidFill>
                <a:latin typeface="Impact"/>
                <a:ea typeface="Impact"/>
                <a:cs typeface="Impact"/>
                <a:sym typeface="Impact"/>
              </a:rPr>
              <a:t>NIE KLIKAJ W PODEJRZANE LINKI  !!!</a:t>
            </a:r>
            <a:endParaRPr b="1" sz="1300"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12" name="Google Shape;212;p29"/>
          <p:cNvPicPr preferRelativeResize="0"/>
          <p:nvPr/>
        </p:nvPicPr>
        <p:blipFill rotWithShape="1">
          <a:blip r:embed="rId4">
            <a:alphaModFix/>
          </a:blip>
          <a:srcRect b="0" l="0" r="33914" t="0"/>
          <a:stretch/>
        </p:blipFill>
        <p:spPr>
          <a:xfrm>
            <a:off x="4720400" y="1383700"/>
            <a:ext cx="1746984" cy="14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 rotWithShape="1">
          <a:blip r:embed="rId5">
            <a:alphaModFix/>
          </a:blip>
          <a:srcRect b="0" l="0" r="39609" t="0"/>
          <a:stretch/>
        </p:blipFill>
        <p:spPr>
          <a:xfrm>
            <a:off x="5915175" y="1016625"/>
            <a:ext cx="2245124" cy="20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8300" y="2505650"/>
            <a:ext cx="2108602" cy="1186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type="ctrTitle"/>
          </p:nvPr>
        </p:nvSpPr>
        <p:spPr>
          <a:xfrm>
            <a:off x="705150" y="566725"/>
            <a:ext cx="2931300" cy="5394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0" lang="pl" sz="465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Cracking</a:t>
            </a:r>
            <a:endParaRPr b="0" sz="465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sz="1050">
              <a:solidFill>
                <a:srgbClr val="87878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0"/>
          <p:cNvSpPr txBox="1"/>
          <p:nvPr>
            <p:ph idx="1" type="subTitle"/>
          </p:nvPr>
        </p:nvSpPr>
        <p:spPr>
          <a:xfrm>
            <a:off x="125" y="4603975"/>
            <a:ext cx="91440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Szkoła Podstawowa nr 30 im Króla Kazimierza Wielkiego w Lublinie-  Joanna Piątek</a:t>
            </a:r>
            <a:endParaRPr sz="1600"/>
          </a:p>
        </p:txBody>
      </p:sp>
      <p:sp>
        <p:nvSpPr>
          <p:cNvPr id="221" name="Google Shape;221;p30"/>
          <p:cNvSpPr txBox="1"/>
          <p:nvPr/>
        </p:nvSpPr>
        <p:spPr>
          <a:xfrm>
            <a:off x="146450" y="1106125"/>
            <a:ext cx="3993600" cy="297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pl" sz="2000">
                <a:solidFill>
                  <a:srgbClr val="202122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Cracking jest działalnością o charakterze przestępczym. Crackerzy angażują się w taką działalność, jak wykradanie numerów kart kredytowych, instalacja wirusów, niszczenie plików lub gromadzenie danych osobowych w celu ich sprzedaży.</a:t>
            </a:r>
            <a:endParaRPr sz="2000">
              <a:solidFill>
                <a:srgbClr val="202122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4572000" y="683400"/>
            <a:ext cx="4503900" cy="10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38460"/>
              </a:lnSpc>
              <a:spcBef>
                <a:spcPts val="4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●"/>
            </a:pPr>
            <a:r>
              <a:rPr lang="pl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Nie otwieraj żadnych załączników, które zostały wysłane z podejrzanych adresów e-mail.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23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23" name="Google Shape;22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125" y="2150200"/>
            <a:ext cx="1781600" cy="184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 txBox="1"/>
          <p:nvPr/>
        </p:nvSpPr>
        <p:spPr>
          <a:xfrm>
            <a:off x="4328225" y="95925"/>
            <a:ext cx="4747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200">
                <a:latin typeface="Playfair Display"/>
                <a:ea typeface="Playfair Display"/>
                <a:cs typeface="Playfair Display"/>
                <a:sym typeface="Playfair Display"/>
              </a:rPr>
              <a:t>Zabezpiecz się przed Crackingiem</a:t>
            </a:r>
            <a:endParaRPr b="1" sz="2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5" name="Google Shape;225;p30"/>
          <p:cNvSpPr txBox="1"/>
          <p:nvPr/>
        </p:nvSpPr>
        <p:spPr>
          <a:xfrm>
            <a:off x="5906000" y="1466625"/>
            <a:ext cx="3086100" cy="24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just">
              <a:lnSpc>
                <a:spcPct val="138460"/>
              </a:lnSpc>
              <a:spcBef>
                <a:spcPts val="4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●"/>
            </a:pPr>
            <a:r>
              <a:rPr lang="pl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Nigdy nie wysyłaj przez e-mail swoich danych logowania do bankowości ani szczegółów dotyczących kart kredytowych.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23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6" name="Google Shape;226;p30"/>
          <p:cNvSpPr txBox="1"/>
          <p:nvPr/>
        </p:nvSpPr>
        <p:spPr>
          <a:xfrm>
            <a:off x="5906000" y="3211225"/>
            <a:ext cx="3026100" cy="14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just">
              <a:lnSpc>
                <a:spcPct val="138460"/>
              </a:lnSpc>
              <a:spcBef>
                <a:spcPts val="4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●"/>
            </a:pPr>
            <a:r>
              <a:rPr lang="pl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Nie korzystaj z publicznych sieci Wi-Fi w przypadku czynności, które wymagają poufności.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7" name="Google Shape;227;p30"/>
          <p:cNvSpPr txBox="1"/>
          <p:nvPr/>
        </p:nvSpPr>
        <p:spPr>
          <a:xfrm>
            <a:off x="85550" y="64150"/>
            <a:ext cx="1284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1"/>
          <p:cNvPicPr preferRelativeResize="0"/>
          <p:nvPr/>
        </p:nvPicPr>
        <p:blipFill rotWithShape="1">
          <a:blip r:embed="rId3">
            <a:alphaModFix/>
          </a:blip>
          <a:srcRect b="0" l="0" r="63183" t="0"/>
          <a:stretch/>
        </p:blipFill>
        <p:spPr>
          <a:xfrm>
            <a:off x="8186050" y="-11700"/>
            <a:ext cx="957950" cy="51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335938" y="-50175"/>
            <a:ext cx="3850648" cy="507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8755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31"/>
          <p:cNvCxnSpPr/>
          <p:nvPr/>
        </p:nvCxnSpPr>
        <p:spPr>
          <a:xfrm flipH="1">
            <a:off x="8186000" y="-32075"/>
            <a:ext cx="5100" cy="5199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6" name="Google Shape;23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4046" y="2122500"/>
            <a:ext cx="3997375" cy="30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0" y="4699400"/>
            <a:ext cx="9144000" cy="507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1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PUBLICZNA SZKOŁA </a:t>
            </a:r>
            <a:r>
              <a:rPr b="1" lang="pl" sz="21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PODSTAWOWA</a:t>
            </a:r>
            <a:r>
              <a:rPr b="1" lang="pl" sz="21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 NR 3 W NISKU</a:t>
            </a:r>
            <a:r>
              <a:rPr b="1" lang="pl" sz="2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lang="pl" sz="2100">
                <a:solidFill>
                  <a:srgbClr val="FFFFFF"/>
                </a:solidFill>
              </a:rPr>
              <a:t> </a:t>
            </a:r>
            <a:endParaRPr b="1"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4816675" y="171200"/>
            <a:ext cx="448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9" name="Google Shape;239;p31"/>
          <p:cNvSpPr txBox="1"/>
          <p:nvPr/>
        </p:nvSpPr>
        <p:spPr>
          <a:xfrm>
            <a:off x="210125" y="155625"/>
            <a:ext cx="3867300" cy="46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pl">
                <a:solidFill>
                  <a:srgbClr val="202841"/>
                </a:solidFill>
                <a:latin typeface="Luckiest Guy"/>
                <a:ea typeface="Luckiest Guy"/>
                <a:cs typeface="Luckiest Guy"/>
                <a:sym typeface="Luckiest Guy"/>
              </a:rPr>
              <a:t>1. Wizerunek podlega ochronie prawnej</a:t>
            </a:r>
            <a:endParaRPr b="1">
              <a:solidFill>
                <a:srgbClr val="20284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350">
                <a:solidFill>
                  <a:srgbClr val="202841"/>
                </a:solidFill>
                <a:latin typeface="Luckiest Guy"/>
                <a:ea typeface="Luckiest Guy"/>
                <a:cs typeface="Luckiest Guy"/>
                <a:sym typeface="Luckiest Guy"/>
              </a:rPr>
              <a:t>Pamiętaj o ochronie wizerunku</a:t>
            </a:r>
            <a:endParaRPr sz="1350">
              <a:solidFill>
                <a:srgbClr val="20284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350">
                <a:solidFill>
                  <a:srgbClr val="202841"/>
                </a:solidFill>
                <a:latin typeface="Luckiest Guy"/>
                <a:ea typeface="Luckiest Guy"/>
                <a:cs typeface="Luckiest Guy"/>
                <a:sym typeface="Luckiest Guy"/>
              </a:rPr>
              <a:t>Ochronę prawną wizerunku przewidują przepisy prawa. Chronią one wizerunek w sytuacji, gdy doszło do nieprawidłowości poprzez jego  rozpowszechnienie bez zgody osoby portretowanej. </a:t>
            </a:r>
            <a:endParaRPr sz="1350">
              <a:solidFill>
                <a:srgbClr val="20284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350">
              <a:solidFill>
                <a:srgbClr val="20284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350">
                <a:solidFill>
                  <a:srgbClr val="202841"/>
                </a:solidFill>
                <a:latin typeface="Luckiest Guy"/>
                <a:ea typeface="Luckiest Guy"/>
                <a:cs typeface="Luckiest Guy"/>
                <a:sym typeface="Luckiest Guy"/>
              </a:rPr>
              <a:t>Kodeks cywilny chroni wizerunek, uznając go za  jedno z dóbr osobistych człowieka. Zakazuje on pod groźbą kary, podszywania się pod inną osobę oraz wykorzystywania jej wizerunku lub innych jej danych osobowych w celu wyrządzenia jej szkody majątkowej lub osobistej. Jest to tzw. kradzież tożsamości, opisana w art. </a:t>
            </a:r>
            <a:endParaRPr sz="1350">
              <a:solidFill>
                <a:srgbClr val="20284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350">
                <a:solidFill>
                  <a:srgbClr val="202841"/>
                </a:solidFill>
                <a:latin typeface="Luckiest Guy"/>
                <a:ea typeface="Luckiest Guy"/>
                <a:cs typeface="Luckiest Guy"/>
                <a:sym typeface="Luckiest Guy"/>
              </a:rPr>
              <a:t>190a</a:t>
            </a:r>
            <a:r>
              <a:rPr lang="pl" sz="1350">
                <a:solidFill>
                  <a:srgbClr val="202841"/>
                </a:solidFill>
                <a:latin typeface="Luckiest Guy"/>
                <a:ea typeface="Luckiest Guy"/>
                <a:cs typeface="Luckiest Guy"/>
                <a:sym typeface="Luckiest Guy"/>
              </a:rPr>
              <a:t> par 2 KK.</a:t>
            </a:r>
            <a:endParaRPr sz="1300">
              <a:solidFill>
                <a:schemeClr val="dk2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240" name="Google Shape;24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3803437" y="3112187"/>
            <a:ext cx="2130051" cy="10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06289" y="213975"/>
            <a:ext cx="3661001" cy="18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4614775" y="3112187"/>
            <a:ext cx="2130051" cy="10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5560112" y="3112187"/>
            <a:ext cx="2130051" cy="10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6539537" y="3112187"/>
            <a:ext cx="2130051" cy="106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ctrTitle"/>
          </p:nvPr>
        </p:nvSpPr>
        <p:spPr>
          <a:xfrm>
            <a:off x="87100" y="77950"/>
            <a:ext cx="4040700" cy="434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Internet to skarbnica wiedzy,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ale pamiętaj: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Nie wszystkie informacje,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które w nim znajdziesz muszą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być prawdziwe!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FF0000"/>
                </a:solidFill>
              </a:rPr>
              <a:t>Staraj się zawsze sprawdzić</a:t>
            </a:r>
            <a:endParaRPr sz="20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FF0000"/>
                </a:solidFill>
              </a:rPr>
              <a:t>wiarygodność informacji </a:t>
            </a:r>
            <a:endParaRPr sz="20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FF0000"/>
                </a:solidFill>
              </a:rPr>
              <a:t>w kilku</a:t>
            </a:r>
            <a:endParaRPr sz="20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FF0000"/>
                </a:solidFill>
              </a:rPr>
              <a:t>źródłach</a:t>
            </a:r>
            <a:endParaRPr sz="20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153450" y="4565700"/>
            <a:ext cx="8837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Szkoła Podstawowa w Mszczonowie - M. Woźniak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3150" y="164050"/>
            <a:ext cx="3012051" cy="426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/>
          <p:nvPr>
            <p:ph type="ctrTitle"/>
          </p:nvPr>
        </p:nvSpPr>
        <p:spPr>
          <a:xfrm>
            <a:off x="71700" y="35850"/>
            <a:ext cx="4145700" cy="6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Rodzaje szkodliwych treści w sieci: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pl" sz="2400"/>
              <a:t>  pornografia,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pl" sz="2400"/>
              <a:t>  przemoc, 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pl" sz="2400"/>
              <a:t> wulgarność, 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pl" sz="2400"/>
              <a:t> rasizm i ksenofobia,  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pl" sz="2400"/>
              <a:t>sekty i inne formy psychomanipulacji, 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pl" sz="2400"/>
              <a:t> używki, 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pl" sz="2400"/>
              <a:t> broń i hazard.</a:t>
            </a:r>
            <a:endParaRPr sz="2400"/>
          </a:p>
        </p:txBody>
      </p:sp>
      <p:sp>
        <p:nvSpPr>
          <p:cNvPr id="250" name="Google Shape;250;p32"/>
          <p:cNvSpPr txBox="1"/>
          <p:nvPr>
            <p:ph idx="1" type="subTitle"/>
          </p:nvPr>
        </p:nvSpPr>
        <p:spPr>
          <a:xfrm>
            <a:off x="305975" y="4483625"/>
            <a:ext cx="7708500" cy="6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Zespół Placówek Oświatowych nr 2 w Mławie</a:t>
            </a:r>
            <a:endParaRPr/>
          </a:p>
        </p:txBody>
      </p:sp>
      <p:pic>
        <p:nvPicPr>
          <p:cNvPr id="251" name="Google Shape;2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49849"/>
            <a:ext cx="3538400" cy="24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0" y="4565700"/>
            <a:ext cx="91440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/>
              <a:t>Szkoła Podstawowa Nr 2  w Łańcucie  -  Jolanta Suraj-Zych</a:t>
            </a:r>
            <a:endParaRPr sz="190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75" y="173825"/>
            <a:ext cx="3297628" cy="42609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4693450" y="173825"/>
            <a:ext cx="3525300" cy="426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b="1" lang="pl">
                <a:latin typeface="Montserrat"/>
                <a:ea typeface="Montserrat"/>
                <a:cs typeface="Montserrat"/>
                <a:sym typeface="Montserrat"/>
              </a:rPr>
              <a:t>Hasła, których używasz powinny być trudne do odgadnięcia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26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b="1" lang="pl">
                <a:latin typeface="Montserrat"/>
                <a:ea typeface="Montserrat"/>
                <a:cs typeface="Montserrat"/>
                <a:sym typeface="Montserrat"/>
              </a:rPr>
              <a:t>Limituj czas, który spędzasz przy komputerze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26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b="1" lang="pl">
                <a:latin typeface="Montserrat"/>
                <a:ea typeface="Montserrat"/>
                <a:cs typeface="Montserrat"/>
                <a:sym typeface="Montserrat"/>
              </a:rPr>
              <a:t>Przestrzegaj zasad netykiety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26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b="1" lang="pl">
                <a:latin typeface="Montserrat"/>
                <a:ea typeface="Montserrat"/>
                <a:cs typeface="Montserrat"/>
                <a:sym typeface="Montserrat"/>
              </a:rPr>
              <a:t>Szanuj prawa autorskie udostępnianych w sieci plików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26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b="1" lang="pl">
                <a:latin typeface="Montserrat"/>
                <a:ea typeface="Montserrat"/>
                <a:cs typeface="Montserrat"/>
                <a:sym typeface="Montserrat"/>
              </a:rPr>
              <a:t>Nigdy nie podawaj p</a:t>
            </a:r>
            <a:r>
              <a:rPr b="1" lang="pl">
                <a:latin typeface="Montserrat"/>
                <a:ea typeface="Montserrat"/>
                <a:cs typeface="Montserrat"/>
                <a:sym typeface="Montserrat"/>
              </a:rPr>
              <a:t>rawdziwych danych - używaj ników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26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b="1" lang="pl">
                <a:latin typeface="Montserrat"/>
                <a:ea typeface="Montserrat"/>
                <a:cs typeface="Montserrat"/>
                <a:sym typeface="Montserrat"/>
              </a:rPr>
              <a:t>Zgłaszaj włamania i przejęcia kont internetowych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269999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Montserrat"/>
              <a:buChar char="●"/>
            </a:pPr>
            <a:r>
              <a:rPr b="1" lang="pl">
                <a:latin typeface="Montserrat"/>
                <a:ea typeface="Montserrat"/>
                <a:cs typeface="Montserrat"/>
                <a:sym typeface="Montserrat"/>
              </a:rPr>
              <a:t>Unikaj klikania nieznanych linków i załączników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1" type="subTitle"/>
          </p:nvPr>
        </p:nvSpPr>
        <p:spPr>
          <a:xfrm>
            <a:off x="0" y="4565700"/>
            <a:ext cx="9111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Szkoła Podstawowa im. Orła Białego - J. Trzepizur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192238" y="638900"/>
            <a:ext cx="3918000" cy="21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600"/>
              <a:t>“N</a:t>
            </a:r>
            <a:r>
              <a:rPr b="1" i="1" lang="pl" sz="1600"/>
              <a:t>ie każdy jest tym, </a:t>
            </a:r>
            <a:br>
              <a:rPr b="1" i="1" lang="pl" sz="1600"/>
            </a:br>
            <a:r>
              <a:rPr b="1" i="1" lang="pl" sz="1600"/>
              <a:t>za kogo się podaje”</a:t>
            </a:r>
            <a:endParaRPr b="1" i="1" sz="16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i="1" lang="pl" sz="1000"/>
            </a:br>
            <a:r>
              <a:rPr b="1" i="1" lang="pl" sz="1600"/>
              <a:t>Nigdy nie można mieć pewności </a:t>
            </a:r>
            <a:br>
              <a:rPr b="1" i="1" lang="pl" sz="1600"/>
            </a:br>
            <a:r>
              <a:rPr b="1" i="1" lang="pl" sz="1600"/>
              <a:t>w stosunku do osób poznanych </a:t>
            </a:r>
            <a:br>
              <a:rPr b="1" i="1" lang="pl" sz="1600"/>
            </a:br>
            <a:r>
              <a:rPr b="1" i="1" lang="pl" sz="1600"/>
              <a:t>w Internecie, kim tak naprawdę są.</a:t>
            </a:r>
            <a:endParaRPr b="1" i="1" sz="1600"/>
          </a:p>
        </p:txBody>
      </p:sp>
      <p:sp>
        <p:nvSpPr>
          <p:cNvPr id="80" name="Google Shape;80;p16"/>
          <p:cNvSpPr txBox="1"/>
          <p:nvPr/>
        </p:nvSpPr>
        <p:spPr>
          <a:xfrm>
            <a:off x="4473875" y="2780888"/>
            <a:ext cx="36546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300">
                <a:solidFill>
                  <a:srgbClr val="FF0000"/>
                </a:solidFill>
              </a:rPr>
              <a:t>Pamiętaj!</a:t>
            </a:r>
            <a:endParaRPr b="1" i="1" sz="1300">
              <a:solidFill>
                <a:srgbClr val="FF0000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300">
                <a:solidFill>
                  <a:srgbClr val="FFFFFF"/>
                </a:solidFill>
              </a:rPr>
              <a:t>Nie podawaj swoich danych osobowych.</a:t>
            </a:r>
            <a:endParaRPr b="1" i="1" sz="13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300">
                <a:solidFill>
                  <a:srgbClr val="FFFFFF"/>
                </a:solidFill>
              </a:rPr>
              <a:t>Nie wysyłaj swojego zdjęcia.</a:t>
            </a:r>
            <a:endParaRPr b="1" i="1" sz="13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300">
                <a:solidFill>
                  <a:srgbClr val="FFFFFF"/>
                </a:solidFill>
              </a:rPr>
              <a:t>Nie umawiaj się na spotkania z osobą, którą znasz tylko z sieci.</a:t>
            </a:r>
            <a:endParaRPr b="1" i="1" sz="1300">
              <a:solidFill>
                <a:srgbClr val="FFFFFF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-10875" y="0"/>
            <a:ext cx="4238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3200">
                <a:solidFill>
                  <a:srgbClr val="0000FF"/>
                </a:solidFill>
              </a:rPr>
              <a:t>Znajomi z Internetu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descr="SNAPCHAT: @cobypersin&#10;Subscribe To Me: https://www.youtube.com/user/zipkid99&#10;In association with: http://damn.com &amp; http://pranksters.com/&#10;&#10;This video was based off a real life event that happened 1 month ago:https://youtu.be/7MlAb7wrQEs&#10;&#10;&#10;Thank you to Effy Lvey for letting us use his pictures Instagram :effy_levy &#10;&#10;&#10;Instagram►http://instagram.com/cobypersin&#10;Twitter ► https://twitter.com/coby_persin&#10;&#10;Sound edit by http://rollersteady.com/&#10;&#10;Sound Effects:http://www.youtube.com/FesliyanStudios&#10;&#10;For permission to use this video or other media / business inquiries/interview request email me here: - cobypersinshow@yahoo.com  I check it often" id="82" name="Google Shape;82;p16" title="The Dangers Of Social Media (Child Predator Experiment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890" y="2407477"/>
            <a:ext cx="2565175" cy="19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88" y="159525"/>
            <a:ext cx="3400637" cy="2476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idx="1" type="subTitle"/>
          </p:nvPr>
        </p:nvSpPr>
        <p:spPr>
          <a:xfrm>
            <a:off x="0" y="4563425"/>
            <a:ext cx="91440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pl" sz="2000"/>
              <a:t>Szkoła Podstawowa w Czchowie - Maria Wiśniewska - Płachta </a:t>
            </a:r>
            <a:endParaRPr b="0" sz="2000"/>
          </a:p>
        </p:txBody>
      </p:sp>
      <p:sp>
        <p:nvSpPr>
          <p:cNvPr id="89" name="Google Shape;89;p17"/>
          <p:cNvSpPr txBox="1"/>
          <p:nvPr/>
        </p:nvSpPr>
        <p:spPr>
          <a:xfrm>
            <a:off x="4392550" y="118925"/>
            <a:ext cx="3672900" cy="47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chemeClr val="dk2"/>
                </a:solidFill>
              </a:rPr>
              <a:t>*</a:t>
            </a:r>
            <a:r>
              <a:rPr b="1" lang="pl" sz="1600">
                <a:solidFill>
                  <a:schemeClr val="dk2"/>
                </a:solidFill>
              </a:rPr>
              <a:t>Zabezpiecz swój komputer hasłem i programem antywirusowym.</a:t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chemeClr val="dk2"/>
                </a:solidFill>
              </a:rPr>
              <a:t>*Pamiętaj by zmieniać hasło co najmniej raz na 3 miesiące.</a:t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chemeClr val="dk2"/>
                </a:solidFill>
              </a:rPr>
              <a:t>*Nie udostępniaj nikomu swojego hasła. </a:t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chemeClr val="dk2"/>
                </a:solidFill>
              </a:rPr>
              <a:t>* Twoje hasło powinno być kombinacją dużych i małych liter, cyfr i znaków specjalnych.</a:t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150" y="289625"/>
            <a:ext cx="1691350" cy="23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563875" y="2761475"/>
            <a:ext cx="3000000" cy="8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Przykład dobrego hasła:</a:t>
            </a:r>
            <a:endParaRPr b="1" sz="18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/>
              <a:t>CH@ma$is7x</a:t>
            </a:r>
            <a:endParaRPr b="1" sz="2400"/>
          </a:p>
        </p:txBody>
      </p:sp>
      <p:sp>
        <p:nvSpPr>
          <p:cNvPr id="92" name="Google Shape;92;p17"/>
          <p:cNvSpPr txBox="1"/>
          <p:nvPr/>
        </p:nvSpPr>
        <p:spPr>
          <a:xfrm>
            <a:off x="160025" y="3617225"/>
            <a:ext cx="3832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     </a:t>
            </a:r>
            <a:r>
              <a:rPr lang="pl" sz="1800">
                <a:solidFill>
                  <a:schemeClr val="dk2"/>
                </a:solidFill>
              </a:rPr>
              <a:t>Jak zapamiętać takie hasło?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     Po prostu. </a:t>
            </a:r>
            <a:r>
              <a:rPr b="1" lang="pl" sz="1800">
                <a:solidFill>
                  <a:schemeClr val="dk2"/>
                </a:solidFill>
              </a:rPr>
              <a:t>U</a:t>
            </a:r>
            <a:r>
              <a:rPr b="1" lang="pl" sz="1800">
                <a:solidFill>
                  <a:schemeClr val="dk2"/>
                </a:solidFill>
              </a:rPr>
              <a:t>łóż z nim zdanie.</a:t>
            </a:r>
            <a:r>
              <a:rPr lang="pl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624825" y="2944350"/>
            <a:ext cx="773750" cy="506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ctrTitle"/>
          </p:nvPr>
        </p:nvSpPr>
        <p:spPr>
          <a:xfrm>
            <a:off x="1575200" y="171550"/>
            <a:ext cx="5647200" cy="88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F0000"/>
                </a:solidFill>
              </a:rPr>
              <a:t>Zainstaluj oprogramowania filtrujące treści!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99" name="Google Shape;99;p18"/>
          <p:cNvSpPr txBox="1"/>
          <p:nvPr>
            <p:ph idx="1" type="subTitle"/>
          </p:nvPr>
        </p:nvSpPr>
        <p:spPr>
          <a:xfrm>
            <a:off x="42875" y="4541275"/>
            <a:ext cx="8786700" cy="60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Szkoła Podstawowa im. 11 Listopada w Rusi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4373" y="4541273"/>
            <a:ext cx="602382" cy="6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0" y="1575200"/>
            <a:ext cx="42540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Playfair Display"/>
                <a:ea typeface="Playfair Display"/>
                <a:cs typeface="Playfair Display"/>
                <a:sym typeface="Playfair Display"/>
              </a:rPr>
              <a:t>Aby unikać zagrożeń internecie i korzystać z niego w bezpieczny sposób, należy stosować </a:t>
            </a:r>
            <a:r>
              <a:rPr b="1" lang="pl">
                <a:latin typeface="Playfair Display"/>
                <a:ea typeface="Playfair Display"/>
                <a:cs typeface="Playfair Display"/>
                <a:sym typeface="Playfair Display"/>
              </a:rPr>
              <a:t>oprogramowania ochrony rodzicielskiej, który ogranicza dostęp</a:t>
            </a:r>
            <a:r>
              <a:rPr b="1" lang="pl">
                <a:latin typeface="Playfair Display"/>
                <a:ea typeface="Playfair Display"/>
                <a:cs typeface="Playfair Display"/>
                <a:sym typeface="Playfair Display"/>
              </a:rPr>
              <a:t>  na strony które mogą nieść dla dziecka zagrożenie.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4254000" y="1521625"/>
            <a:ext cx="457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Playfair Display"/>
                <a:ea typeface="Playfair Display"/>
                <a:cs typeface="Playfair Display"/>
                <a:sym typeface="Playfair Display"/>
              </a:rPr>
              <a:t>Przykładowe programy do ochrony rodzicielskiej: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4393400" y="2137225"/>
            <a:ext cx="6318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AutoNum type="arabicPeriod"/>
            </a:pPr>
            <a:r>
              <a:rPr b="1" i="1" lang="pl">
                <a:latin typeface="Playfair Display"/>
                <a:ea typeface="Playfair Display"/>
                <a:cs typeface="Playfair Display"/>
                <a:sym typeface="Playfair Display"/>
              </a:rPr>
              <a:t>Beniamin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AutoNum type="arabicPeriod"/>
            </a:pPr>
            <a:r>
              <a:rPr b="1" i="1" lang="pl">
                <a:latin typeface="Playfair Display"/>
                <a:ea typeface="Playfair Display"/>
                <a:cs typeface="Playfair Display"/>
                <a:sym typeface="Playfair Display"/>
              </a:rPr>
              <a:t>Opiekun dziecka w internecie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AutoNum type="arabicPeriod"/>
            </a:pPr>
            <a:r>
              <a:rPr b="1" i="1" lang="pl">
                <a:latin typeface="Playfair Display"/>
                <a:ea typeface="Playfair Display"/>
                <a:cs typeface="Playfair Display"/>
                <a:sym typeface="Playfair Display"/>
              </a:rPr>
              <a:t>Kurupira Web Filter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4736300" y="3246825"/>
            <a:ext cx="3193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Ponadto warto stosować programy do </a:t>
            </a:r>
            <a:r>
              <a:rPr b="1" lang="pl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blokady</a:t>
            </a:r>
            <a:r>
              <a:rPr b="1" lang="pl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wyskakujących reklam np. AdBlock</a:t>
            </a:r>
            <a:endParaRPr b="1">
              <a:solidFill>
                <a:srgbClr val="EFEFE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idx="1" type="subTitle"/>
          </p:nvPr>
        </p:nvSpPr>
        <p:spPr>
          <a:xfrm>
            <a:off x="0" y="4565700"/>
            <a:ext cx="9111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000"/>
              <a:t>Szkoła Podstawowa z OI im. Wojciecha Kętrzyńskiego nr 2 w Szczytnie</a:t>
            </a:r>
            <a:endParaRPr sz="2000"/>
          </a:p>
        </p:txBody>
      </p:sp>
      <p:sp>
        <p:nvSpPr>
          <p:cNvPr id="110" name="Google Shape;110;p19"/>
          <p:cNvSpPr txBox="1"/>
          <p:nvPr/>
        </p:nvSpPr>
        <p:spPr>
          <a:xfrm>
            <a:off x="209863" y="1606875"/>
            <a:ext cx="3918000" cy="21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300"/>
              <a:t>FOMO to zjawisko, które może dotknąć każdego, niezależnie od wieku.</a:t>
            </a:r>
            <a:endParaRPr b="1" sz="1300"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pl" sz="1300"/>
              <a:t>Przez FOMO określamy lęk przed odłączeniem od internetu, obawa przed wypadnięciem z obiegu, potrzeba ciągłego trzymania ręki na pulsie bieżących wydarzeń.</a:t>
            </a:r>
            <a:endParaRPr b="1" sz="1300"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i="1" lang="pl" sz="1300"/>
            </a:br>
            <a:endParaRPr b="1" i="1" sz="1900"/>
          </a:p>
        </p:txBody>
      </p:sp>
      <p:sp>
        <p:nvSpPr>
          <p:cNvPr id="111" name="Google Shape;111;p19"/>
          <p:cNvSpPr txBox="1"/>
          <p:nvPr/>
        </p:nvSpPr>
        <p:spPr>
          <a:xfrm>
            <a:off x="4473875" y="2780888"/>
            <a:ext cx="3654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300">
              <a:solidFill>
                <a:srgbClr val="FFFFFF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0" y="226400"/>
            <a:ext cx="4238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400">
                <a:solidFill>
                  <a:srgbClr val="0000FF"/>
                </a:solidFill>
                <a:latin typeface="Luckiest Guy"/>
                <a:ea typeface="Luckiest Guy"/>
                <a:cs typeface="Luckiest Guy"/>
                <a:sym typeface="Luckiest Guy"/>
              </a:rPr>
              <a:t>FOMO</a:t>
            </a:r>
            <a:endParaRPr sz="4400">
              <a:solidFill>
                <a:srgbClr val="0000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160350" y="866975"/>
            <a:ext cx="4238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0000FF"/>
                </a:solidFill>
                <a:latin typeface="Luckiest Guy"/>
                <a:ea typeface="Luckiest Guy"/>
                <a:cs typeface="Luckiest Guy"/>
                <a:sym typeface="Luckiest Guy"/>
              </a:rPr>
              <a:t>(ang. Fear of Missing Out)</a:t>
            </a:r>
            <a:endParaRPr sz="2100">
              <a:solidFill>
                <a:srgbClr val="0000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9600" y="336471"/>
            <a:ext cx="2615499" cy="174366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/>
          <p:nvPr/>
        </p:nvSpPr>
        <p:spPr>
          <a:xfrm>
            <a:off x="5356500" y="253100"/>
            <a:ext cx="2801700" cy="1910400"/>
          </a:xfrm>
          <a:prstGeom prst="frame">
            <a:avLst>
              <a:gd fmla="val 4934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4638000" y="2546400"/>
            <a:ext cx="4238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0000FF"/>
                </a:solidFill>
                <a:latin typeface="Luckiest Guy"/>
                <a:ea typeface="Luckiest Guy"/>
                <a:cs typeface="Luckiest Guy"/>
                <a:sym typeface="Luckiest Guy"/>
              </a:rPr>
              <a:t>Czas na JOMO</a:t>
            </a:r>
            <a:endParaRPr sz="2100">
              <a:solidFill>
                <a:srgbClr val="0000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4572000" y="3094525"/>
            <a:ext cx="4370700" cy="10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50">
                <a:solidFill>
                  <a:schemeClr val="dk2"/>
                </a:solidFill>
              </a:rPr>
              <a:t>W założeniu JOMO mamy czerpać radość z tego, że widzimy mniej. Zakłada ograniczenie niepotrzebnych informacji, social mediów. JOMO pozwala na spowolnienie swojego życia i czerpania radości realnych, nie wirtualnych. </a:t>
            </a:r>
            <a:endParaRPr b="1" i="1" sz="1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ctrTitle"/>
          </p:nvPr>
        </p:nvSpPr>
        <p:spPr>
          <a:xfrm>
            <a:off x="277100" y="214875"/>
            <a:ext cx="8103000" cy="73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solidFill>
                  <a:srgbClr val="FF0000"/>
                </a:solidFill>
              </a:rPr>
              <a:t>Uważaj co udostępniasz! </a:t>
            </a:r>
            <a:endParaRPr sz="4000">
              <a:solidFill>
                <a:srgbClr val="FF0000"/>
              </a:solidFill>
            </a:endParaRPr>
          </a:p>
        </p:txBody>
      </p:sp>
      <p:sp>
        <p:nvSpPr>
          <p:cNvPr id="123" name="Google Shape;123;p20"/>
          <p:cNvSpPr txBox="1"/>
          <p:nvPr>
            <p:ph idx="1" type="subTitle"/>
          </p:nvPr>
        </p:nvSpPr>
        <p:spPr>
          <a:xfrm>
            <a:off x="-100" y="4410150"/>
            <a:ext cx="9144000" cy="8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Szkoła Podstawowa im. Powstania Wielkopolskiego w Jankowie Zaleśnym</a:t>
            </a:r>
            <a:endParaRPr sz="1800"/>
          </a:p>
        </p:txBody>
      </p:sp>
      <p:sp>
        <p:nvSpPr>
          <p:cNvPr id="124" name="Google Shape;124;p20"/>
          <p:cNvSpPr txBox="1"/>
          <p:nvPr/>
        </p:nvSpPr>
        <p:spPr>
          <a:xfrm>
            <a:off x="277100" y="1289225"/>
            <a:ext cx="39531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Nie zamieszczaj </a:t>
            </a:r>
            <a:endParaRPr b="1" sz="24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Playfair Display"/>
              <a:buChar char="➢"/>
            </a:pPr>
            <a:r>
              <a:rPr lang="pl" sz="2400">
                <a:latin typeface="Playfair Display"/>
                <a:ea typeface="Playfair Display"/>
                <a:cs typeface="Playfair Display"/>
                <a:sym typeface="Playfair Display"/>
              </a:rPr>
              <a:t>obraźliwych komentarzy </a:t>
            </a:r>
            <a:r>
              <a:rPr b="1" lang="pl" sz="2200">
                <a:latin typeface="Playfair Display"/>
                <a:ea typeface="Playfair Display"/>
                <a:cs typeface="Playfair Display"/>
                <a:sym typeface="Playfair Display"/>
              </a:rPr>
              <a:t>#</a:t>
            </a:r>
            <a:r>
              <a:rPr b="1" lang="pl" sz="1900">
                <a:latin typeface="Playfair Display"/>
                <a:ea typeface="Playfair Display"/>
                <a:cs typeface="Playfair Display"/>
                <a:sym typeface="Playfair Display"/>
              </a:rPr>
              <a:t>komentuj.</a:t>
            </a:r>
            <a:r>
              <a:rPr b="1" lang="pl" sz="19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Nie obrażaj</a:t>
            </a:r>
            <a:endParaRPr b="1" sz="19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Playfair Display"/>
              <a:buChar char="➢"/>
            </a:pPr>
            <a:r>
              <a:rPr lang="pl" sz="2400">
                <a:latin typeface="Playfair Display"/>
                <a:ea typeface="Playfair Display"/>
                <a:cs typeface="Playfair Display"/>
                <a:sym typeface="Playfair Display"/>
              </a:rPr>
              <a:t>przykrych postów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Playfair Display"/>
              <a:buChar char="➢"/>
            </a:pPr>
            <a:r>
              <a:rPr lang="pl" sz="2400">
                <a:latin typeface="Playfair Display"/>
                <a:ea typeface="Playfair Display"/>
                <a:cs typeface="Playfair Display"/>
                <a:sym typeface="Playfair Display"/>
              </a:rPr>
              <a:t>zdjęć, na których są inne osoby, a nie masz zgody na publikację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4686925" y="1557825"/>
            <a:ext cx="31293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1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 INTERNECIE NIE JESTEŚ ANONIMOWY</a:t>
            </a:r>
            <a:r>
              <a:rPr b="1" lang="pl" sz="27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1"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ctrTitle"/>
          </p:nvPr>
        </p:nvSpPr>
        <p:spPr>
          <a:xfrm>
            <a:off x="344250" y="581700"/>
            <a:ext cx="8455500" cy="198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0" lang="pl" sz="590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b="0" lang="pl" sz="590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Szanuj innych w sieci</a:t>
            </a:r>
            <a:endParaRPr b="0" sz="590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2350">
                <a:solidFill>
                  <a:srgbClr val="4C4C4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Pamiętaj, by traktować innych z szacunkiem. Swoje zdanie wyrażaj, nie obrażając nikogo. Nie reaguj agresją na agresję.</a:t>
            </a:r>
            <a:endParaRPr sz="8100"/>
          </a:p>
        </p:txBody>
      </p:sp>
      <p:sp>
        <p:nvSpPr>
          <p:cNvPr id="131" name="Google Shape;131;p21"/>
          <p:cNvSpPr txBox="1"/>
          <p:nvPr>
            <p:ph idx="1" type="subTitle"/>
          </p:nvPr>
        </p:nvSpPr>
        <p:spPr>
          <a:xfrm>
            <a:off x="-150" y="4393400"/>
            <a:ext cx="9144000" cy="7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     Szkoła Podstawowa nr 2 w Nowym Sączu</a:t>
            </a:r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6350" y="2571750"/>
            <a:ext cx="2705100" cy="16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