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4" r:id="rId5"/>
    <p:sldId id="263" r:id="rId6"/>
    <p:sldId id="265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Ressources</a:t>
            </a:r>
            <a:r>
              <a:rPr lang="en-US" dirty="0" smtClean="0"/>
              <a:t> distribution: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Financement</c:v>
                </c:pt>
              </c:strCache>
            </c:strRef>
          </c:tx>
          <c:dLbls>
            <c:dLbl>
              <c:idx val="0"/>
              <c:layout>
                <c:manualLayout>
                  <c:x val="-0.13072935242113276"/>
                  <c:y val="-0.18921891783968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332317351500899E-2"/>
                  <c:y val="3.652062664570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30718519068522E-2"/>
                  <c:y val="5.65416680787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590182791523781E-2"/>
                  <c:y val="0.11593545967721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705290206040728E-2"/>
                  <c:y val="0.15285926994478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785544655931515E-3"/>
                  <c:y val="0.11750435784581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Feuil1!$A$2:$A$7</c:f>
              <c:strCache>
                <c:ptCount val="6"/>
                <c:pt idx="0">
                  <c:v>Donations</c:v>
                </c:pt>
                <c:pt idx="1">
                  <c:v>Legs</c:v>
                </c:pt>
                <c:pt idx="2">
                  <c:v>Other products</c:v>
                </c:pt>
                <c:pt idx="3">
                  <c:v>Demonstrations and products selling</c:v>
                </c:pt>
                <c:pt idx="4">
                  <c:v>Subscriptions</c:v>
                </c:pt>
                <c:pt idx="5">
                  <c:v>Various ressources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74.2</c:v>
                </c:pt>
                <c:pt idx="1">
                  <c:v>7.4</c:v>
                </c:pt>
                <c:pt idx="2">
                  <c:v>1.5</c:v>
                </c:pt>
                <c:pt idx="3">
                  <c:v>8.4</c:v>
                </c:pt>
                <c:pt idx="4">
                  <c:v>7.8</c:v>
                </c:pt>
                <c:pt idx="5">
                  <c:v>0.70000000000000007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382168381359887"/>
          <c:y val="0.19392340211092143"/>
          <c:w val="0.3069829782468716"/>
          <c:h val="0.6948778550704993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D5DE-5A3F-450A-A311-641795B1B2D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8D9DA-9E88-42BD-9AD1-39B9FDC9AB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66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8D9DA-9E88-42BD-9AD1-39B9FDC9AB6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F28C-0D6B-4620-AE0F-1B5976390F5B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E7F8-4DE8-4976-871D-2A6E6AB3D7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mnesty%20International%20campaign%20against%20torture%20in%20the%20world.mp4" TargetMode="External"/><Relationship Id="rId2" Type="http://schemas.openxmlformats.org/officeDocument/2006/relationships/hyperlink" Target="file:///D:\Amnesty%20International%20(P&#233;tition)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uaga24.com/wp-content/uploads/2015/09/amnestyinternationa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11480" cy="378508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522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Britannic Bold" pitchFamily="34" charset="0"/>
              </a:rPr>
              <a:t>«</a:t>
            </a:r>
            <a:r>
              <a:rPr lang="en-US" sz="2400" dirty="0" smtClean="0">
                <a:latin typeface="Britannic Bold" pitchFamily="34" charset="0"/>
              </a:rPr>
              <a:t>Better </a:t>
            </a:r>
            <a:r>
              <a:rPr lang="en-US" sz="2400" dirty="0">
                <a:latin typeface="Britannic Bold" pitchFamily="34" charset="0"/>
              </a:rPr>
              <a:t>to light a candle than curse the darkness</a:t>
            </a:r>
            <a:r>
              <a:rPr lang="fr-FR" sz="2400" dirty="0" smtClean="0">
                <a:latin typeface="Britannic Bold" pitchFamily="34" charset="0"/>
              </a:rPr>
              <a:t>»</a:t>
            </a:r>
            <a:endParaRPr lang="fr-FR" sz="2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8335" y="571480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How to 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act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?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64305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ritannic Bold" pitchFamily="34" charset="0"/>
              </a:rPr>
              <a:t>- I </a:t>
            </a:r>
            <a:r>
              <a:rPr lang="fr-FR" dirty="0" err="1" smtClean="0">
                <a:latin typeface="Britannic Bold" pitchFamily="34" charset="0"/>
              </a:rPr>
              <a:t>sign</a:t>
            </a:r>
            <a:r>
              <a:rPr lang="fr-FR" dirty="0" smtClean="0">
                <a:latin typeface="Britannic Bold" pitchFamily="34" charset="0"/>
              </a:rPr>
              <a:t>!</a:t>
            </a:r>
            <a:endParaRPr lang="fr-FR" dirty="0"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43570" y="1496785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ritannic Bold" pitchFamily="34" charset="0"/>
              </a:rPr>
              <a:t>- I </a:t>
            </a:r>
            <a:r>
              <a:rPr lang="fr-FR" dirty="0" err="1" smtClean="0">
                <a:latin typeface="Britannic Bold" pitchFamily="34" charset="0"/>
              </a:rPr>
              <a:t>invest</a:t>
            </a:r>
            <a:r>
              <a:rPr lang="fr-FR" dirty="0" smtClean="0">
                <a:latin typeface="Britannic Bold" pitchFamily="34" charset="0"/>
              </a:rPr>
              <a:t> </a:t>
            </a:r>
            <a:r>
              <a:rPr lang="fr-FR" dirty="0" err="1" smtClean="0">
                <a:latin typeface="Britannic Bold" pitchFamily="34" charset="0"/>
              </a:rPr>
              <a:t>my</a:t>
            </a:r>
            <a:r>
              <a:rPr lang="fr-FR" dirty="0" smtClean="0">
                <a:latin typeface="Britannic Bold" pitchFamily="34" charset="0"/>
              </a:rPr>
              <a:t> time and </a:t>
            </a:r>
            <a:r>
              <a:rPr lang="fr-FR" dirty="0" err="1" smtClean="0">
                <a:latin typeface="Britannic Bold" pitchFamily="34" charset="0"/>
              </a:rPr>
              <a:t>energy</a:t>
            </a:r>
            <a:r>
              <a:rPr lang="fr-FR" dirty="0" smtClean="0">
                <a:latin typeface="Britannic Bold" pitchFamily="34" charset="0"/>
              </a:rPr>
              <a:t>!</a:t>
            </a:r>
            <a:endParaRPr lang="fr-FR" dirty="0">
              <a:latin typeface="Britannic Bold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4905611" cy="2104954"/>
          </a:xfrm>
          <a:prstGeom prst="rect">
            <a:avLst/>
          </a:prstGeom>
          <a:noFill/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3116"/>
            <a:ext cx="1928826" cy="192882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000364" y="435769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ritannic Bold" pitchFamily="34" charset="0"/>
              </a:rPr>
              <a:t>- I </a:t>
            </a:r>
            <a:r>
              <a:rPr lang="fr-FR" dirty="0" err="1" smtClean="0">
                <a:latin typeface="Britannic Bold" pitchFamily="34" charset="0"/>
              </a:rPr>
              <a:t>donate</a:t>
            </a:r>
            <a:r>
              <a:rPr lang="fr-FR" dirty="0" smtClean="0">
                <a:latin typeface="Britannic Bold" pitchFamily="34" charset="0"/>
              </a:rPr>
              <a:t>!</a:t>
            </a:r>
            <a:endParaRPr lang="fr-FR" dirty="0">
              <a:latin typeface="Britannic Bold" pitchFamily="34" charset="0"/>
            </a:endParaRPr>
          </a:p>
        </p:txBody>
      </p:sp>
      <p:pic>
        <p:nvPicPr>
          <p:cNvPr id="2050" name="Picture 2" descr="http://www.amnesty.ca/sites/default/files/dm1210_donate_button_260x1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786322"/>
            <a:ext cx="2578554" cy="180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9752" y="40466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Amnesty international 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Creation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07504" y="1196752"/>
            <a:ext cx="4464496" cy="4645186"/>
            <a:chOff x="107504" y="908720"/>
            <a:chExt cx="4754279" cy="4717304"/>
          </a:xfrm>
        </p:grpSpPr>
        <p:pic>
          <p:nvPicPr>
            <p:cNvPr id="15362" name="Picture 2" descr="Afficher l'image d'origi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908720"/>
              <a:ext cx="4754279" cy="3816424"/>
            </a:xfrm>
            <a:prstGeom prst="rect">
              <a:avLst/>
            </a:prstGeom>
            <a:noFill/>
          </p:spPr>
        </p:pic>
        <p:sp>
          <p:nvSpPr>
            <p:cNvPr id="4" name="ZoneTexte 3"/>
            <p:cNvSpPr txBox="1"/>
            <p:nvPr/>
          </p:nvSpPr>
          <p:spPr>
            <a:xfrm>
              <a:off x="467544" y="5157192"/>
              <a:ext cx="3627419" cy="46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Peter Benenson (1961)  </a:t>
              </a:r>
              <a:endParaRPr lang="fr-FR" sz="2400" dirty="0"/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V="1">
              <a:off x="1835696" y="4437112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6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155575" y="-2065338"/>
            <a:ext cx="6457950" cy="430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8" name="AutoShape 8" descr="Afficher l'image d'origine"/>
          <p:cNvSpPr>
            <a:spLocks noChangeAspect="1" noChangeArrowheads="1"/>
          </p:cNvSpPr>
          <p:nvPr/>
        </p:nvSpPr>
        <p:spPr bwMode="auto">
          <a:xfrm>
            <a:off x="155575" y="-2065338"/>
            <a:ext cx="6457950" cy="430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72" name="Picture 1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1"/>
            <a:ext cx="4248472" cy="2549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1"/>
            <a:ext cx="3600400" cy="2846671"/>
          </a:xfrm>
          <a:prstGeom prst="rect">
            <a:avLst/>
          </a:prstGeom>
          <a:noFill/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8088"/>
            <a:ext cx="4916656" cy="301926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75656" y="3326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Universal 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Declaration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 of 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Human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 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Rights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465313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Eleanor Roosevelt </a:t>
            </a:r>
            <a:endParaRPr lang="fr-FR" sz="24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899592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57686" y="250030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Human</a:t>
            </a:r>
            <a:r>
              <a:rPr lang="fr-FR" sz="2400" dirty="0" smtClean="0"/>
              <a:t> </a:t>
            </a:r>
            <a:r>
              <a:rPr lang="fr-FR" sz="2400" dirty="0" err="1" smtClean="0"/>
              <a:t>Rights</a:t>
            </a:r>
            <a:r>
              <a:rPr lang="fr-FR" sz="2400" dirty="0" smtClean="0"/>
              <a:t> </a:t>
            </a:r>
            <a:r>
              <a:rPr lang="fr-FR" sz="2400" dirty="0" err="1" smtClean="0"/>
              <a:t>Assembly</a:t>
            </a:r>
            <a:endParaRPr lang="fr-FR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940152" y="314096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50007" y="57148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Structure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2000232" y="1571612"/>
            <a:ext cx="4357718" cy="4214842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428992" y="3214686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786050" y="4500570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714744" y="2500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ritannic Bold" pitchFamily="34" charset="0"/>
              </a:rPr>
              <a:t>London</a:t>
            </a:r>
            <a:endParaRPr lang="fr-FR" dirty="0">
              <a:latin typeface="Britannic Bol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14678" y="364331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Britannic Bold" pitchFamily="34" charset="0"/>
              </a:rPr>
              <a:t>72 National </a:t>
            </a:r>
          </a:p>
          <a:p>
            <a:pPr algn="ctr"/>
            <a:r>
              <a:rPr lang="fr-FR" dirty="0" smtClean="0">
                <a:latin typeface="Britannic Bold" pitchFamily="34" charset="0"/>
              </a:rPr>
              <a:t>Structures</a:t>
            </a:r>
            <a:endParaRPr lang="fr-FR" dirty="0">
              <a:latin typeface="Britannic Bold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71736" y="492919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Britannic Bold" pitchFamily="34" charset="0"/>
              </a:rPr>
              <a:t>Groups</a:t>
            </a:r>
          </a:p>
          <a:p>
            <a:pPr algn="ctr"/>
            <a:r>
              <a:rPr lang="fr-FR" dirty="0" smtClean="0">
                <a:latin typeface="Britannic Bold" pitchFamily="34" charset="0"/>
              </a:rPr>
              <a:t>*300 in France</a:t>
            </a:r>
            <a:endParaRPr lang="fr-FR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9792" y="4046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Principles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 and objectives 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967786" cy="1944216"/>
          </a:xfrm>
          <a:prstGeom prst="rect">
            <a:avLst/>
          </a:prstGeom>
          <a:noFill/>
        </p:spPr>
      </p:pic>
      <p:pic>
        <p:nvPicPr>
          <p:cNvPr id="1843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2651820" cy="3744416"/>
          </a:xfrm>
          <a:prstGeom prst="rect">
            <a:avLst/>
          </a:prstGeom>
          <a:noFill/>
        </p:spPr>
      </p:pic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643314"/>
            <a:ext cx="3871999" cy="279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1670" y="42860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Funding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630505177"/>
              </p:ext>
            </p:extLst>
          </p:nvPr>
        </p:nvGraphicFramePr>
        <p:xfrm>
          <a:off x="571472" y="928670"/>
          <a:ext cx="828680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5816" y="2606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Remarkable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 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Acts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142873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ritannic Bold" pitchFamily="34" charset="0"/>
              </a:rPr>
              <a:t>10 </a:t>
            </a:r>
            <a:r>
              <a:rPr lang="fr-FR" sz="1600" dirty="0" err="1" smtClean="0">
                <a:latin typeface="Britannic Bold" pitchFamily="34" charset="0"/>
              </a:rPr>
              <a:t>days</a:t>
            </a:r>
            <a:r>
              <a:rPr lang="fr-FR" sz="1600" dirty="0" smtClean="0">
                <a:latin typeface="Britannic Bold" pitchFamily="34" charset="0"/>
              </a:rPr>
              <a:t> to </a:t>
            </a:r>
            <a:r>
              <a:rPr lang="fr-FR" sz="1600" dirty="0" err="1" smtClean="0">
                <a:latin typeface="Britannic Bold" pitchFamily="34" charset="0"/>
              </a:rPr>
              <a:t>sign</a:t>
            </a:r>
            <a:endParaRPr lang="fr-FR" sz="1600" dirty="0">
              <a:latin typeface="Britannic Bold" pitchFamily="34" charset="0"/>
            </a:endParaRPr>
          </a:p>
        </p:txBody>
      </p:sp>
      <p:sp>
        <p:nvSpPr>
          <p:cNvPr id="4" name="Bouton d'action : Vidéo 3">
            <a:hlinkClick r:id="rId2" action="ppaction://hlinkfile" highlightClick="1"/>
          </p:cNvPr>
          <p:cNvSpPr/>
          <p:nvPr/>
        </p:nvSpPr>
        <p:spPr>
          <a:xfrm>
            <a:off x="500034" y="2000240"/>
            <a:ext cx="3857652" cy="392909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outon d'action : Vidéo 4">
            <a:hlinkClick r:id="rId3" action="ppaction://hlinkfile" highlightClick="1"/>
          </p:cNvPr>
          <p:cNvSpPr/>
          <p:nvPr/>
        </p:nvSpPr>
        <p:spPr>
          <a:xfrm>
            <a:off x="4929190" y="2000240"/>
            <a:ext cx="3929090" cy="392909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357950" y="128586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ritannic Bold" pitchFamily="34" charset="0"/>
              </a:rPr>
              <a:t>Torture</a:t>
            </a:r>
            <a:endParaRPr lang="fr-FR" sz="1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3848" y="3326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Death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 Penalty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8662" y="114298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28% 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fr-FR" dirty="0" err="1" smtClean="0"/>
              <a:t>executions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2013 to 2014</a:t>
            </a:r>
          </a:p>
          <a:p>
            <a:pPr>
              <a:buFontTx/>
              <a:buChar char="-"/>
            </a:pPr>
            <a:r>
              <a:rPr lang="fr-FR" dirty="0" smtClean="0"/>
              <a:t>607 </a:t>
            </a:r>
            <a:r>
              <a:rPr lang="fr-FR" dirty="0" err="1" smtClean="0"/>
              <a:t>persons</a:t>
            </a:r>
            <a:r>
              <a:rPr lang="fr-FR" dirty="0" smtClean="0"/>
              <a:t> </a:t>
            </a:r>
            <a:r>
              <a:rPr lang="fr-FR" dirty="0" err="1" smtClean="0"/>
              <a:t>condemned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death</a:t>
            </a:r>
            <a:r>
              <a:rPr lang="fr-FR" dirty="0" smtClean="0"/>
              <a:t> in 22 countries (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counting</a:t>
            </a:r>
            <a:r>
              <a:rPr lang="fr-FR" dirty="0" smtClean="0"/>
              <a:t> </a:t>
            </a:r>
            <a:r>
              <a:rPr lang="fr-FR" dirty="0" smtClean="0"/>
              <a:t>China )</a:t>
            </a:r>
          </a:p>
          <a:p>
            <a:pPr>
              <a:buFontTx/>
              <a:buChar char="-"/>
            </a:pPr>
            <a:r>
              <a:rPr lang="fr-FR" dirty="0" smtClean="0"/>
              <a:t>China </a:t>
            </a:r>
            <a:r>
              <a:rPr lang="fr-FR" dirty="0" err="1" smtClean="0"/>
              <a:t>execute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285992"/>
            <a:ext cx="4817476" cy="39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4546" y="35716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Migrants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00010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à"/>
            </a:pPr>
            <a:r>
              <a:rPr lang="en-US" sz="1600" dirty="0" smtClean="0">
                <a:latin typeface="Britannic Bold" pitchFamily="34" charset="0"/>
              </a:rPr>
              <a:t>A </a:t>
            </a:r>
            <a:r>
              <a:rPr lang="en-US" sz="1600" dirty="0">
                <a:latin typeface="Britannic Bold" pitchFamily="34" charset="0"/>
              </a:rPr>
              <a:t>migrant is a person who leaves his country to live in another territory for many reasons and temporarily or permanently </a:t>
            </a:r>
            <a:r>
              <a:rPr lang="en-US" sz="1600" dirty="0" smtClean="0">
                <a:latin typeface="Britannic Bold" pitchFamily="34" charset="0"/>
              </a:rPr>
              <a:t>.</a:t>
            </a:r>
          </a:p>
          <a:p>
            <a:pPr algn="just"/>
            <a:r>
              <a:rPr lang="en-US" sz="1600" dirty="0">
                <a:latin typeface="Britannic Bold" pitchFamily="34" charset="0"/>
              </a:rPr>
              <a:t>Particularly because of wars , persecutions .</a:t>
            </a:r>
            <a:endParaRPr lang="fr-FR" sz="1600" dirty="0">
              <a:latin typeface="Britann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334160" cy="358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69" y="2030891"/>
            <a:ext cx="3281018" cy="449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138</Words>
  <Application>Microsoft Office PowerPoint</Application>
  <PresentationFormat>Affichage à l'écran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Région Rhône-Alpes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adminh</dc:creator>
  <cp:lastModifiedBy>alasdair watts</cp:lastModifiedBy>
  <cp:revision>36</cp:revision>
  <dcterms:created xsi:type="dcterms:W3CDTF">2015-10-09T06:07:36Z</dcterms:created>
  <dcterms:modified xsi:type="dcterms:W3CDTF">2015-11-16T09:47:00Z</dcterms:modified>
</cp:coreProperties>
</file>