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521D5-96C2-4307-8B2A-23D10A0FDF12}" v="1300" dt="2021-05-23T16:01:15.454"/>
    <p1510:client id="{CB39862B-968D-4ACE-AACF-41E9D60F1805}" v="1692" dt="2021-05-23T18:14:07.641"/>
    <p1510:client id="{F7ACA1AA-8A49-C6DA-0D3B-34EBCD1677AF}" v="354" dt="2021-05-23T18:30:28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8520" y="1018596"/>
            <a:ext cx="4454487" cy="26147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>
                <a:latin typeface="Bahnschrift Light"/>
                <a:ea typeface="Source Sans Pro SemiBold"/>
                <a:cs typeface="Calibri Light"/>
              </a:rPr>
              <a:t>The</a:t>
            </a:r>
            <a:br>
              <a:rPr lang="en-US" sz="2000">
                <a:latin typeface="Bahnschrift Light"/>
                <a:ea typeface="Source Sans Pro SemiBold"/>
                <a:cs typeface="Calibri Light"/>
              </a:rPr>
            </a:br>
            <a:br>
              <a:rPr lang="en-US" sz="2000">
                <a:latin typeface="Bahnschrift Light"/>
                <a:ea typeface="Source Sans Pro SemiBold"/>
                <a:cs typeface="Calibri Light"/>
              </a:rPr>
            </a:br>
            <a:r>
              <a:rPr lang="en-US" sz="2000">
                <a:latin typeface="Bahnschrift Light"/>
                <a:ea typeface="Source Sans Pro SemiBold"/>
                <a:cs typeface="Calibri Light"/>
              </a:rPr>
              <a:t>High school</a:t>
            </a:r>
            <a:br>
              <a:rPr lang="en-US" sz="2000">
                <a:latin typeface="Bahnschrift Light"/>
                <a:ea typeface="Source Sans Pro SemiBold"/>
                <a:cs typeface="Calibri Light"/>
              </a:rPr>
            </a:br>
            <a:br>
              <a:rPr lang="en-US" sz="2000">
                <a:latin typeface="Bahnschrift Light"/>
                <a:ea typeface="Source Sans Pro SemiBold"/>
                <a:cs typeface="Calibri Light"/>
              </a:rPr>
            </a:br>
            <a:r>
              <a:rPr lang="en-US" sz="2000">
                <a:latin typeface="Bahnschrift Light"/>
                <a:ea typeface="Source Sans Pro SemiBold"/>
                <a:cs typeface="Calibri Light"/>
              </a:rPr>
              <a:t>Of</a:t>
            </a:r>
            <a:br>
              <a:rPr lang="en-US" sz="2000">
                <a:latin typeface="Bahnschrift Light"/>
                <a:ea typeface="Source Sans Pro SemiBold"/>
                <a:cs typeface="Calibri Light"/>
              </a:rPr>
            </a:br>
            <a:br>
              <a:rPr lang="en-US" sz="2000">
                <a:latin typeface="Bahnschrift Light"/>
                <a:ea typeface="Source Sans Pro SemiBold"/>
                <a:cs typeface="Calibri Light"/>
              </a:rPr>
            </a:br>
            <a:r>
              <a:rPr lang="en-US" sz="2000" err="1">
                <a:latin typeface="Bahnschrift Light"/>
                <a:ea typeface="Source Sans Pro SemiBold"/>
                <a:cs typeface="Calibri Light"/>
              </a:rPr>
              <a:t>Jastrebarsk</a:t>
            </a:r>
            <a:r>
              <a:rPr lang="en-US" sz="2000" err="1">
                <a:ea typeface="Source Sans Pro SemiBold"/>
                <a:cs typeface="Calibri Light"/>
              </a:rPr>
              <a:t>o</a:t>
            </a:r>
            <a:endParaRPr lang="en-US" sz="2000">
              <a:ea typeface="Source Sans Pro Semi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6003" y="3688565"/>
            <a:ext cx="4184101" cy="809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err="1">
                <a:latin typeface="Bahnschrift Light"/>
                <a:cs typeface="Calibri"/>
              </a:rPr>
              <a:t>Jastrebarsko</a:t>
            </a:r>
            <a:r>
              <a:rPr lang="en-US" sz="1500">
                <a:latin typeface="Bahnschrift Light"/>
                <a:cs typeface="Calibri"/>
              </a:rPr>
              <a:t>, Croatia</a:t>
            </a:r>
            <a:endParaRPr lang="en-US" sz="1500">
              <a:latin typeface="Bahnschrift Light"/>
              <a:ea typeface="Source Sans Pro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0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B349112-82F4-41A6-A1C6-A1F9AE5248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7196471" y="2580962"/>
            <a:ext cx="3743478" cy="2105706"/>
          </a:xfrm>
          <a:prstGeom prst="rect">
            <a:avLst/>
          </a:prstGeom>
        </p:spPr>
      </p:pic>
      <p:sp>
        <p:nvSpPr>
          <p:cNvPr id="77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9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AE178-3854-495C-A5CB-48B9783C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en-US">
                <a:latin typeface="Bahnschrift Light"/>
                <a:ea typeface="Source Sans Pro"/>
              </a:rPr>
              <a:t>Out and about</a:t>
            </a:r>
            <a:endParaRPr lang="en-US">
              <a:latin typeface="Bahnschrift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75D8-2903-45C8-BD82-EC59A50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Bahnschrift Light"/>
                <a:ea typeface="Source Sans Pro"/>
              </a:rPr>
              <a:t>High school </a:t>
            </a:r>
            <a:r>
              <a:rPr lang="en-US" err="1">
                <a:latin typeface="Bahnschrift Light"/>
                <a:ea typeface="Source Sans Pro"/>
              </a:rPr>
              <a:t>Jastrebarsko</a:t>
            </a:r>
            <a:r>
              <a:rPr lang="en-US" dirty="0">
                <a:latin typeface="Bahnschrift Light"/>
                <a:ea typeface="Source Sans Pro"/>
              </a:rPr>
              <a:t> </a:t>
            </a:r>
            <a:r>
              <a:rPr lang="en-US">
                <a:latin typeface="Bahnschrift Light"/>
                <a:ea typeface="Source Sans Pro"/>
              </a:rPr>
              <a:t>is placed in a small town near Zagreb named </a:t>
            </a:r>
            <a:r>
              <a:rPr lang="en-US" err="1">
                <a:latin typeface="Bahnschrift Light"/>
                <a:ea typeface="Source Sans Pro"/>
              </a:rPr>
              <a:t>Jastrebarsko</a:t>
            </a:r>
            <a:r>
              <a:rPr lang="en-US" dirty="0">
                <a:latin typeface="Bahnschrift Light"/>
                <a:ea typeface="Source Sans Pro"/>
              </a:rPr>
              <a:t> </a:t>
            </a:r>
          </a:p>
          <a:p>
            <a:pPr marL="0" indent="0">
              <a:buNone/>
            </a:pPr>
            <a:endParaRPr lang="en-US">
              <a:latin typeface="Bahnschrift Light"/>
              <a:ea typeface="Source Sans Pro"/>
            </a:endParaRPr>
          </a:p>
          <a:p>
            <a:r>
              <a:rPr lang="en-US">
                <a:latin typeface="Bahnschrift Light"/>
                <a:ea typeface="Source Sans Pro"/>
              </a:rPr>
              <a:t>The city of </a:t>
            </a:r>
            <a:r>
              <a:rPr lang="en-US" err="1">
                <a:latin typeface="Bahnschrift Light"/>
                <a:ea typeface="Source Sans Pro"/>
              </a:rPr>
              <a:t>Jastrebarsko</a:t>
            </a:r>
            <a:r>
              <a:rPr lang="en-US" dirty="0">
                <a:latin typeface="Bahnschrift Light"/>
                <a:ea typeface="Source Sans Pro"/>
              </a:rPr>
              <a:t> </a:t>
            </a:r>
            <a:r>
              <a:rPr lang="en-US">
                <a:latin typeface="Bahnschrift Light"/>
                <a:ea typeface="Source Sans Pro"/>
              </a:rPr>
              <a:t>itself has about 15 866 people living in it, leading to information from 2001.</a:t>
            </a:r>
          </a:p>
          <a:p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137B92-9C56-4CE2-8A44-D1F49EB18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2" r="2" b="7574"/>
          <a:stretch/>
        </p:blipFill>
        <p:spPr>
          <a:xfrm>
            <a:off x="7235473" y="1200269"/>
            <a:ext cx="4072815" cy="4072769"/>
          </a:xfrm>
          <a:prstGeom prst="rect">
            <a:avLst/>
          </a:prstGeom>
        </p:spPr>
      </p:pic>
      <p:grpSp>
        <p:nvGrpSpPr>
          <p:cNvPr id="9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269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D1E8C-0A73-4AFA-B183-831814D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>
                <a:latin typeface="Bahnschrift Light"/>
                <a:ea typeface="Source Sans Pro"/>
              </a:rPr>
              <a:t>About school</a:t>
            </a:r>
            <a:endParaRPr lang="en-US">
              <a:latin typeface="Bahnschrift Light"/>
            </a:endParaRPr>
          </a:p>
        </p:txBody>
      </p:sp>
      <p:grpSp>
        <p:nvGrpSpPr>
          <p:cNvPr id="58" name="Group 54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56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6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B6AC-57C2-422C-8463-3DAD5E804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latin typeface="Bahnschrift Light"/>
                <a:ea typeface="+mn-lt"/>
                <a:cs typeface="+mn-lt"/>
              </a:rPr>
              <a:t>The high school of </a:t>
            </a:r>
            <a:r>
              <a:rPr lang="en-US" sz="1500" err="1">
                <a:latin typeface="Bahnschrift Light"/>
                <a:ea typeface="+mn-lt"/>
                <a:cs typeface="+mn-lt"/>
              </a:rPr>
              <a:t>Jastrebarsko</a:t>
            </a:r>
            <a:r>
              <a:rPr lang="en-US" sz="1500">
                <a:latin typeface="Bahnschrift Light"/>
                <a:ea typeface="+mn-lt"/>
                <a:cs typeface="+mn-lt"/>
              </a:rPr>
              <a:t> has about 359 students yearly </a:t>
            </a:r>
            <a:endParaRPr lang="en-US" sz="1500">
              <a:latin typeface="Bahnschrift Light"/>
              <a:ea typeface="Source Sans Pro"/>
            </a:endParaRPr>
          </a:p>
          <a:p>
            <a:r>
              <a:rPr lang="en-US" sz="1500">
                <a:latin typeface="Bahnschrift Light"/>
                <a:ea typeface="+mn-lt"/>
                <a:cs typeface="+mn-lt"/>
              </a:rPr>
              <a:t>The school also provides the possibility of choosing between four educational directions that students can attend to, there are: </a:t>
            </a:r>
            <a:endParaRPr lang="en-US" sz="1500">
              <a:latin typeface="Bahnschrift Light"/>
              <a:ea typeface="Source Sans Pro"/>
            </a:endParaRPr>
          </a:p>
          <a:p>
            <a:pPr marL="0" indent="0">
              <a:buNone/>
            </a:pPr>
            <a:r>
              <a:rPr lang="en-US" sz="1500">
                <a:latin typeface="Bahnschrift Light"/>
                <a:ea typeface="+mn-lt"/>
                <a:cs typeface="+mn-lt"/>
              </a:rPr>
              <a:t>1.General high school course( lasts for four years) </a:t>
            </a:r>
            <a:endParaRPr lang="en-US" sz="1500">
              <a:latin typeface="Bahnschrift Light"/>
              <a:ea typeface="Source Sans Pro"/>
            </a:endParaRPr>
          </a:p>
          <a:p>
            <a:pPr marL="0" indent="0">
              <a:buNone/>
            </a:pPr>
            <a:r>
              <a:rPr lang="en-US" sz="1500">
                <a:latin typeface="Bahnschrift Light"/>
                <a:ea typeface="+mn-lt"/>
                <a:cs typeface="+mn-lt"/>
              </a:rPr>
              <a:t>2. Economic, trade and administrative direction for economics (lasts for four years) </a:t>
            </a:r>
            <a:endParaRPr lang="en-US" sz="1500">
              <a:latin typeface="Bahnschrift Light"/>
              <a:ea typeface="Source Sans Pro"/>
            </a:endParaRPr>
          </a:p>
          <a:p>
            <a:pPr marL="0" indent="0">
              <a:buNone/>
            </a:pPr>
            <a:r>
              <a:rPr lang="en-US" sz="1500">
                <a:latin typeface="Bahnschrift Light"/>
                <a:ea typeface="+mn-lt"/>
                <a:cs typeface="+mn-lt"/>
              </a:rPr>
              <a:t>3.Economic, trade and administrative direction for sellers( lasts for three years) </a:t>
            </a:r>
            <a:endParaRPr lang="en-US" sz="1500">
              <a:latin typeface="Bahnschrift Light"/>
              <a:ea typeface="Source Sans Pro"/>
            </a:endParaRPr>
          </a:p>
          <a:p>
            <a:pPr marL="0" indent="0">
              <a:buNone/>
            </a:pPr>
            <a:r>
              <a:rPr lang="en-US" sz="1500">
                <a:latin typeface="Bahnschrift Light"/>
                <a:ea typeface="+mn-lt"/>
                <a:cs typeface="+mn-lt"/>
              </a:rPr>
              <a:t>4.Direction of mechanical engineering, shipbuilding and metallurgy for auto mechanics (lasts for three years) </a:t>
            </a:r>
            <a:endParaRPr lang="en-US" sz="1500">
              <a:latin typeface="Bahnschrift Light"/>
              <a:ea typeface="Source Sans Pro"/>
            </a:endParaRPr>
          </a:p>
          <a:p>
            <a:pPr marL="0" indent="0">
              <a:buNone/>
            </a:pPr>
            <a:r>
              <a:rPr lang="en-US" sz="1500">
                <a:latin typeface="Bahnschrift Light"/>
                <a:ea typeface="+mn-lt"/>
                <a:cs typeface="+mn-lt"/>
              </a:rPr>
              <a:t>5.Direction of mechanical engineering, shipbuilding and metallurgy for JMO heating and air conditioning installers </a:t>
            </a:r>
            <a:endParaRPr lang="en-US" sz="1500">
              <a:latin typeface="Bahnschrift Light"/>
              <a:ea typeface="Source Sans Pro"/>
            </a:endParaRPr>
          </a:p>
          <a:p>
            <a:endParaRPr lang="en-US" sz="1500">
              <a:ea typeface="Source Sans Pro"/>
            </a:endParaRPr>
          </a:p>
        </p:txBody>
      </p:sp>
      <p:grpSp>
        <p:nvGrpSpPr>
          <p:cNvPr id="408" name="Group 58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60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64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10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411" name="Freeform: Shape 61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62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Picture 5" descr="A picture containing floor, indoor, room, area&#10;&#10;Description automatically generated">
            <a:extLst>
              <a:ext uri="{FF2B5EF4-FFF2-40B4-BE49-F238E27FC236}">
                <a16:creationId xmlns:a16="http://schemas.microsoft.com/office/drawing/2014/main" id="{C97D4B05-E8D9-4D3C-B20A-F0D7F9CBC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6" r="27437"/>
          <a:stretch/>
        </p:blipFill>
        <p:spPr>
          <a:xfrm>
            <a:off x="7108859" y="1562902"/>
            <a:ext cx="4172880" cy="3773387"/>
          </a:xfrm>
          <a:prstGeom prst="rect">
            <a:avLst/>
          </a:prstGeom>
        </p:spPr>
      </p:pic>
      <p:grpSp>
        <p:nvGrpSpPr>
          <p:cNvPr id="413" name="Group 66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68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9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414" name="Freeform: Shape 69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054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2" name="Rectangle 20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" name="Picture 205" descr="A picture containing outdoor, sky, building, grass&#10;&#10;Description automatically generated">
            <a:extLst>
              <a:ext uri="{FF2B5EF4-FFF2-40B4-BE49-F238E27FC236}">
                <a16:creationId xmlns:a16="http://schemas.microsoft.com/office/drawing/2014/main" id="{F9EDA1B4-7374-4932-A329-DDB79B30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13" y="3876523"/>
            <a:ext cx="3634674" cy="2189891"/>
          </a:xfrm>
          <a:prstGeom prst="rect">
            <a:avLst/>
          </a:prstGeom>
        </p:spPr>
      </p:pic>
      <p:grpSp>
        <p:nvGrpSpPr>
          <p:cNvPr id="247" name="Group 2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9" name="Rectangle 2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8F9DC-F506-4964-8EA5-442C8E85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Bahnschrift Light"/>
                <a:ea typeface="Source Sans Pro"/>
              </a:rPr>
              <a:t>History of the Highschool of </a:t>
            </a:r>
            <a:r>
              <a:rPr lang="en-US" err="1">
                <a:latin typeface="Bahnschrift Light"/>
                <a:ea typeface="Source Sans Pro"/>
              </a:rPr>
              <a:t>Jastrebarsko</a:t>
            </a:r>
          </a:p>
        </p:txBody>
      </p:sp>
      <p:grpSp>
        <p:nvGrpSpPr>
          <p:cNvPr id="250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99DDA-6BFB-4FF0-B520-C89B0F5C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6932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700">
                <a:latin typeface="Bahnschrift Light"/>
                <a:ea typeface="Source Sans Pro"/>
              </a:rPr>
              <a:t>The history of secondary education in </a:t>
            </a:r>
            <a:r>
              <a:rPr lang="en-US" sz="1700" err="1">
                <a:latin typeface="Bahnschrift Light"/>
                <a:ea typeface="Source Sans Pro"/>
              </a:rPr>
              <a:t>Jastrebarsko</a:t>
            </a:r>
            <a:r>
              <a:rPr lang="en-US" sz="1700">
                <a:latin typeface="Bahnschrift Light"/>
                <a:ea typeface="Source Sans Pro"/>
              </a:rPr>
              <a:t> began in 1974, when the school operated as regional department of the Secondary School Center </a:t>
            </a:r>
            <a:r>
              <a:rPr lang="en-US" sz="1700" err="1">
                <a:latin typeface="Bahnschrift Light"/>
                <a:ea typeface="Source Sans Pro"/>
              </a:rPr>
              <a:t>Samobor</a:t>
            </a:r>
            <a:endParaRPr lang="en-US" sz="1700">
              <a:latin typeface="Bahnschrift Light"/>
              <a:ea typeface="Source Sans Pro"/>
            </a:endParaRPr>
          </a:p>
          <a:p>
            <a:pPr marL="0" indent="0">
              <a:buNone/>
            </a:pPr>
            <a:endParaRPr lang="en-US" sz="1700">
              <a:latin typeface="Bahnschrift Light"/>
              <a:ea typeface="Source Sans Pro"/>
            </a:endParaRPr>
          </a:p>
          <a:p>
            <a:r>
              <a:rPr lang="en-US" sz="1700">
                <a:latin typeface="Bahnschrift Light"/>
                <a:ea typeface="Source Sans Pro"/>
              </a:rPr>
              <a:t>Independent work began on March 1, 1987</a:t>
            </a:r>
          </a:p>
          <a:p>
            <a:pPr marL="0" indent="0">
              <a:buNone/>
            </a:pPr>
            <a:endParaRPr lang="en-US" sz="1700">
              <a:latin typeface="Bahnschrift Light"/>
              <a:ea typeface="Source Sans Pro"/>
            </a:endParaRPr>
          </a:p>
          <a:p>
            <a:r>
              <a:rPr lang="en-US" sz="1700">
                <a:latin typeface="Bahnschrift Light"/>
                <a:ea typeface="Source Sans Pro"/>
              </a:rPr>
              <a:t>In 1991, the newly built building of the </a:t>
            </a:r>
            <a:r>
              <a:rPr lang="en-US" sz="1700" err="1">
                <a:latin typeface="Bahnschrift Light"/>
                <a:ea typeface="Source Sans Pro"/>
              </a:rPr>
              <a:t>Jastrebarsko</a:t>
            </a:r>
            <a:r>
              <a:rPr lang="en-US" sz="1700">
                <a:latin typeface="Bahnschrift Light"/>
                <a:ea typeface="Source Sans Pro"/>
              </a:rPr>
              <a:t> High School with an outdoor sports field was opened and a large green area around the school with an orchard was arranged</a:t>
            </a:r>
          </a:p>
          <a:p>
            <a:endParaRPr lang="en-US" sz="1700">
              <a:latin typeface="Bahnschrift Light"/>
              <a:ea typeface="Source Sans Pro"/>
            </a:endParaRPr>
          </a:p>
          <a:p>
            <a:r>
              <a:rPr lang="en-US" sz="1700">
                <a:latin typeface="Bahnschrift Light"/>
                <a:ea typeface="Source Sans Pro"/>
              </a:rPr>
              <a:t>In 2008 a sports hall was built, which connected to the school building by a corridor</a:t>
            </a:r>
          </a:p>
          <a:p>
            <a:pPr marL="0" indent="0">
              <a:buNone/>
            </a:pPr>
            <a:endParaRPr lang="en-US" sz="1700">
              <a:latin typeface="Bahnschrift Light"/>
              <a:ea typeface="Source Sans Pro"/>
            </a:endParaRPr>
          </a:p>
          <a:p>
            <a:r>
              <a:rPr lang="en-US" sz="1700">
                <a:latin typeface="Bahnschrift Light"/>
                <a:ea typeface="Source Sans Pro"/>
              </a:rPr>
              <a:t>For its work, the School received numerous awards, including a plaque from City of </a:t>
            </a:r>
            <a:r>
              <a:rPr lang="en-US" sz="1700" err="1">
                <a:latin typeface="Bahnschrift Light"/>
                <a:ea typeface="Source Sans Pro"/>
              </a:rPr>
              <a:t>Jastrebarsko</a:t>
            </a:r>
            <a:r>
              <a:rPr lang="en-US" sz="1700">
                <a:latin typeface="Bahnschrift Light"/>
                <a:ea typeface="Source Sans Pro"/>
              </a:rPr>
              <a:t> in 2002 for outstanding success in education</a:t>
            </a:r>
          </a:p>
          <a:p>
            <a:endParaRPr lang="en-US" sz="1700">
              <a:ea typeface="Source Sans Pro"/>
            </a:endParaRPr>
          </a:p>
          <a:p>
            <a:endParaRPr lang="en-US" sz="15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54112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A5E6FA2B-BDF8-45E8-AE5F-003629A9683D}"/>
                  </a:ext>
                </a:extLst>
              </p:cNvPr>
              <p:cNvGraphicFramePr/>
              <p:nvPr/>
            </p:nvGraphicFramePr>
            <p:xfrm>
              <a:off x="1153297" y="648730"/>
              <a:ext cx="9885405" cy="556054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A5E6FA2B-BDF8-45E8-AE5F-003629A968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153297" y="648730"/>
                <a:ext cx="9885405" cy="55605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B210E4E-D873-4DC4-85B2-557FB6EA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13" y="-1065787"/>
            <a:ext cx="3821224" cy="280690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Bahnschrift Light"/>
                <a:ea typeface="Source Sans Pro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773824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387F3-22E3-43CE-BEC6-1B910AD2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159934"/>
            <a:ext cx="6418471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cap="all" spc="1500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rPr>
              <a:t>Thank you for your attention!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4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unkyShapesVTI">
  <a:themeElements>
    <a:clrScheme name="AnalogousFromLightSeedLeftStep">
      <a:dk1>
        <a:srgbClr val="000000"/>
      </a:dk1>
      <a:lt1>
        <a:srgbClr val="FFFFFF"/>
      </a:lt1>
      <a:dk2>
        <a:srgbClr val="282441"/>
      </a:dk2>
      <a:lt2>
        <a:srgbClr val="E2E8E4"/>
      </a:lt2>
      <a:accent1>
        <a:srgbClr val="D687BF"/>
      </a:accent1>
      <a:accent2>
        <a:srgbClr val="C06CCC"/>
      </a:accent2>
      <a:accent3>
        <a:srgbClr val="AB87D6"/>
      </a:accent3>
      <a:accent4>
        <a:srgbClr val="706CCC"/>
      </a:accent4>
      <a:accent5>
        <a:srgbClr val="87A4D6"/>
      </a:accent5>
      <a:accent6>
        <a:srgbClr val="5DADC2"/>
      </a:accent6>
      <a:hlink>
        <a:srgbClr val="568E66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webextensions/webextension1.xml><?xml version="1.0" encoding="utf-8"?>
<we:webextension xmlns:we="http://schemas.microsoft.com/office/webextensions/webextension/2010/11" id="{0A29C097-7CD9-4188-A531-55ED0F889050}">
  <we:reference id="WA104295828" version="1.9.0.0" store="en-US" storeType="omex"/>
  <we:alternateReferences>
    <we:reference id="WA104295828" version="1.9.0.0" store="omex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google.com/maps/embed?pb=!1m18!1m12!1m3!1d2788.391210957631!2d15.64764611556412!3d45.66304617910382!2m3!1f0!2f0!3f0!3m2!1i1024!2i768!4f13.1!3m3!1m2!1s0x476433fb51e83ddf%3A0x9dc03b999b08cea2!2sSrednja%20%C5%A1kola%20Jastrebarsko!5e0!3m2!1shr!2shr!4v1621793920447!5m2!1shr!2shr\&quot; width=\&quot;600\&quot; height=\&quot;450\&quot; style=\&quot;border:0;\&quot; allowfullscreen=\&quot;\&quot; loading=\&quot;lazy\&quot;&gt;&lt;/iframe&gt;&quot;,&quot;values&quot;:{},&quot;data&quot;:{&quot;uri&quot;:&quot;www.google.com/maps/embed?pb=!1m18!1m12!1m3!1d2788.391210957631!2d15.64764611556412!3d45.66304617910382!2m3!1f0!2f0!3f0!3m2!1i1024!2i768!4f13.1!3m3!1m2!1s0x476433fb51e83ddf%3A0x9dc03b999b08cea2!2sSrednja%20%C5%A1kola%20Jastrebarsko!5e0!3m2!1shr!2shr!4v1621793920447!5m2!1shr!2shr\&quot; width=\&quot;600\&quot; height=\&quot;450\&quot; style=\&quot;border:0;\&quot; allowfullscreen=\&quot;\&quot; loading=\&quot;lazy\&quot;&gt;&lt;/iframe&gt;&quot;},&quot;secure&quot;:false}],&quot;name&quot;:&quot;www.google.com/maps/embed?pb=!1m18!1m12!1m3!1d2788.391210957631!2d15.64764611556412!3d45.66304617910382!2m3!1f0!2f0!3f0!3m2!1i1024!2i768!4f13.1!3m3!1m2!1s0x476433fb51e83ddf%3A0x9dc03b999b08cea2!2sSrednja%20%C5%A1kola%20Jastrebarsko!5e0!3m2!1shr!2shr!4v1621793920447!5m2!1shr!2shr\&quot; width=\&quot;600\&quot; height=\&quot;450\&quot; style=\&quot;border:0;\&quot; allowfullscreen=\&quot;\&quot; loading=\&quot;lazy\&quot;&gt;&lt;/iframe&gt;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FunkyShapesVTI</vt:lpstr>
      <vt:lpstr>The  High school  Of  Jastrebarsko</vt:lpstr>
      <vt:lpstr>Out and about</vt:lpstr>
      <vt:lpstr>About school</vt:lpstr>
      <vt:lpstr>History of the Highschool of Jastrebarsko</vt:lpstr>
      <vt:lpstr>Location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168</cp:revision>
  <dcterms:created xsi:type="dcterms:W3CDTF">2021-05-23T15:25:39Z</dcterms:created>
  <dcterms:modified xsi:type="dcterms:W3CDTF">2021-05-23T18:31:28Z</dcterms:modified>
</cp:coreProperties>
</file>