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5" r:id="rId4"/>
    <p:sldId id="263" r:id="rId5"/>
    <p:sldId id="259" r:id="rId6"/>
    <p:sldId id="262" r:id="rId7"/>
    <p:sldId id="258" r:id="rId8"/>
    <p:sldId id="264" r:id="rId9"/>
    <p:sldId id="261" r:id="rId10"/>
    <p:sldId id="260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FAA1-80AF-460F-8545-03FB4F78ADE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4D3-8FDB-4E8D-BF6B-9D17354D28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FAA1-80AF-460F-8545-03FB4F78ADE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4D3-8FDB-4E8D-BF6B-9D17354D28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FAA1-80AF-460F-8545-03FB4F78ADE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4D3-8FDB-4E8D-BF6B-9D17354D28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FAA1-80AF-460F-8545-03FB4F78ADE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4D3-8FDB-4E8D-BF6B-9D17354D28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FAA1-80AF-460F-8545-03FB4F78ADE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4D3-8FDB-4E8D-BF6B-9D17354D28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FAA1-80AF-460F-8545-03FB4F78ADE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4D3-8FDB-4E8D-BF6B-9D17354D28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FAA1-80AF-460F-8545-03FB4F78ADE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4D3-8FDB-4E8D-BF6B-9D17354D28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FAA1-80AF-460F-8545-03FB4F78ADE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4D3-8FDB-4E8D-BF6B-9D17354D28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FAA1-80AF-460F-8545-03FB4F78ADE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4D3-8FDB-4E8D-BF6B-9D17354D28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FAA1-80AF-460F-8545-03FB4F78ADE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C4D3-8FDB-4E8D-BF6B-9D17354D286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FAA1-80AF-460F-8545-03FB4F78ADE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7AC4D3-8FDB-4E8D-BF6B-9D17354D2861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42FAA1-80AF-460F-8545-03FB4F78ADE1}" type="datetimeFigureOut">
              <a:rPr lang="de-DE" smtClean="0"/>
              <a:pPr/>
              <a:t>28.04.2019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7AC4D3-8FDB-4E8D-BF6B-9D17354D2861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 smtClean="0">
                <a:latin typeface="Harrington" pitchFamily="82" charset="0"/>
              </a:rPr>
              <a:t>Eingangstür</a:t>
            </a:r>
            <a:endParaRPr lang="de-DE" sz="6600" dirty="0">
              <a:latin typeface="Harrington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208912" cy="2497832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latin typeface="Harrington" pitchFamily="82" charset="0"/>
              </a:rPr>
              <a:t>Kölner Dom – </a:t>
            </a:r>
            <a:r>
              <a:rPr lang="de-DE" sz="4800" dirty="0" err="1" smtClean="0">
                <a:latin typeface="Harrington" pitchFamily="82" charset="0"/>
              </a:rPr>
              <a:t>Sagrada</a:t>
            </a:r>
            <a:r>
              <a:rPr lang="de-DE" sz="4800" dirty="0" smtClean="0">
                <a:latin typeface="Harrington" pitchFamily="82" charset="0"/>
              </a:rPr>
              <a:t> Familia</a:t>
            </a:r>
            <a:endParaRPr lang="de-DE" sz="4800" dirty="0">
              <a:latin typeface="Harringto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latin typeface="Harrington" pitchFamily="82" charset="0"/>
              </a:rPr>
              <a:t>Antoni Gaudí</a:t>
            </a:r>
            <a:endParaRPr lang="de-DE" dirty="0">
              <a:latin typeface="Harrington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416" t="33218" r="23416" b="29020"/>
          <a:stretch>
            <a:fillRect/>
          </a:stretch>
        </p:blipFill>
        <p:spPr bwMode="auto">
          <a:xfrm>
            <a:off x="3419872" y="2636912"/>
            <a:ext cx="5014637" cy="284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feld 5"/>
          <p:cNvSpPr txBox="1"/>
          <p:nvPr/>
        </p:nvSpPr>
        <p:spPr>
          <a:xfrm>
            <a:off x="251520" y="278092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 *25. Juni 1852</a:t>
            </a:r>
          </a:p>
          <a:p>
            <a:r>
              <a:rPr lang="de-DE" dirty="0" smtClean="0"/>
              <a:t>† 10. Juni 1926</a:t>
            </a:r>
          </a:p>
          <a:p>
            <a:r>
              <a:rPr lang="de-DE" dirty="0" smtClean="0"/>
              <a:t> -spanischer Architekt</a:t>
            </a:r>
          </a:p>
          <a:p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323528" y="364502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-Im März 1883 übernahm er die Leitung über den 1882 begonnen Bau der </a:t>
            </a:r>
            <a:r>
              <a:rPr lang="de-DE" dirty="0" err="1" smtClean="0"/>
              <a:t>Sagrada</a:t>
            </a:r>
            <a:r>
              <a:rPr lang="de-DE" dirty="0" smtClean="0"/>
              <a:t> </a:t>
            </a:r>
            <a:r>
              <a:rPr lang="de-DE" dirty="0" err="1" smtClean="0"/>
              <a:t>Família</a:t>
            </a:r>
            <a:r>
              <a:rPr lang="de-DE" dirty="0" smtClean="0"/>
              <a:t>, dem er sich von 1914 bis 1926 vollständig widmete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pPr algn="ctr"/>
            <a:r>
              <a:rPr lang="de-DE" dirty="0" err="1" smtClean="0">
                <a:latin typeface="Harrington" pitchFamily="82" charset="0"/>
              </a:rPr>
              <a:t>Gaudís</a:t>
            </a:r>
            <a:r>
              <a:rPr lang="de-DE" dirty="0" smtClean="0">
                <a:latin typeface="Harrington" pitchFamily="82" charset="0"/>
              </a:rPr>
              <a:t> Werke</a:t>
            </a:r>
            <a:endParaRPr lang="de-DE" dirty="0">
              <a:latin typeface="Harrington" pitchFamily="8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sz="2800" dirty="0" smtClean="0"/>
              <a:t>Gaudí war bekannt für seinen eigenwilligen Stil von welligen, organisch wirkenden Formen</a:t>
            </a:r>
          </a:p>
          <a:p>
            <a:r>
              <a:rPr lang="de-DE" sz="2800" dirty="0" smtClean="0"/>
              <a:t>er errichtete seine Bauwerke in der Formsprache des </a:t>
            </a:r>
            <a:r>
              <a:rPr lang="de-DE" sz="2800" dirty="0" err="1" smtClean="0"/>
              <a:t>Modernisme</a:t>
            </a:r>
            <a:r>
              <a:rPr lang="de-DE" sz="2800" dirty="0" smtClean="0"/>
              <a:t>, der katalanischen Spielart des Jugendstils</a:t>
            </a:r>
          </a:p>
          <a:p>
            <a:r>
              <a:rPr lang="de-DE" sz="2800" dirty="0" smtClean="0"/>
              <a:t>die typischen Merkmale waren geschwungene Linien, unregelmäßige Grundrisse, schräg gemauerte Stützen, naturnahe weiche Formen </a:t>
            </a:r>
          </a:p>
          <a:p>
            <a:r>
              <a:rPr lang="de-DE" sz="2800" dirty="0" smtClean="0"/>
              <a:t>weitere Vorlieben waren Bruchsteine und bunte </a:t>
            </a:r>
            <a:r>
              <a:rPr lang="de-DE" sz="2800" dirty="0" err="1" smtClean="0"/>
              <a:t>Keramikfliesen</a:t>
            </a:r>
            <a:r>
              <a:rPr lang="de-DE" sz="2800" dirty="0" smtClean="0"/>
              <a:t>, die er als Gestaltungselement in seinen Bauwerken verwenden ließ</a:t>
            </a:r>
          </a:p>
          <a:p>
            <a:r>
              <a:rPr lang="de-DE" sz="2800" dirty="0" smtClean="0"/>
              <a:t> Gaudí lehnte die gotischen Strebebögen verächtlich als „Krücken“ ab und benutzte stattdessen schräge Baupfeiler</a:t>
            </a:r>
          </a:p>
          <a:p>
            <a:r>
              <a:rPr lang="de-DE" sz="2800" dirty="0" smtClean="0"/>
              <a:t>da Gaudí ein Gebäude als Gesamtkunstwerk empfand, entwarf er auch die kleinsten Details im Gebäudeinneren selbst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imagesAN0K3XD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3339455" cy="2222256"/>
          </a:xfrm>
        </p:spPr>
      </p:pic>
      <p:pic>
        <p:nvPicPr>
          <p:cNvPr id="5" name="Grafik 4" descr="spanien-barcelona-der-eingang-zur-sagrada-familia-in-barcelona-erscheint-ob-der-grocc88sse-der-kathedrale-nahezu-mickrig-spanien-pavel-kirichenko-shutterstock-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3348372" cy="223224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5536" y="3717032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Nach </a:t>
            </a:r>
            <a:r>
              <a:rPr lang="de-DE" dirty="0" err="1" smtClean="0"/>
              <a:t>Gaudís</a:t>
            </a:r>
            <a:r>
              <a:rPr lang="de-DE" dirty="0" smtClean="0"/>
              <a:t> Tod 1926 wurde der Bau 1950 unter Leitung der Architekten Francesc Quintana, </a:t>
            </a:r>
            <a:r>
              <a:rPr lang="de-DE" dirty="0" err="1" smtClean="0"/>
              <a:t>Isidre</a:t>
            </a:r>
            <a:r>
              <a:rPr lang="de-DE" dirty="0" smtClean="0"/>
              <a:t> Puig </a:t>
            </a:r>
            <a:r>
              <a:rPr lang="de-DE" dirty="0" err="1" smtClean="0"/>
              <a:t>Boada</a:t>
            </a:r>
            <a:r>
              <a:rPr lang="de-DE" dirty="0" smtClean="0"/>
              <a:t> und </a:t>
            </a:r>
            <a:r>
              <a:rPr lang="de-DE" dirty="0" err="1" smtClean="0"/>
              <a:t>Lluís</a:t>
            </a:r>
            <a:r>
              <a:rPr lang="de-DE" dirty="0" smtClean="0"/>
              <a:t> Gari nach den noch vorhandenen Plänen Gaudis und mündlichen Überlieferungen fortgesetzt.</a:t>
            </a:r>
          </a:p>
          <a:p>
            <a:r>
              <a:rPr lang="de-DE" dirty="0" smtClean="0"/>
              <a:t>Die Architekten hielten sich an Gaudis Bauart.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788024" y="42930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Säulen nach Gaudi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ölner dom 4.jpg"/>
          <p:cNvPicPr>
            <a:picLocks noChangeAspect="1"/>
          </p:cNvPicPr>
          <p:nvPr/>
        </p:nvPicPr>
        <p:blipFill>
          <a:blip r:embed="rId2" cstate="print"/>
          <a:srcRect l="8794" r="5465" b="6920"/>
          <a:stretch>
            <a:fillRect/>
          </a:stretch>
        </p:blipFill>
        <p:spPr>
          <a:xfrm>
            <a:off x="2987824" y="1772816"/>
            <a:ext cx="2808312" cy="4318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 descr="kölner dom.jpg"/>
          <p:cNvPicPr>
            <a:picLocks noChangeAspect="1"/>
          </p:cNvPicPr>
          <p:nvPr/>
        </p:nvPicPr>
        <p:blipFill>
          <a:blip r:embed="rId3" cstate="print"/>
          <a:srcRect l="7317" r="9756"/>
          <a:stretch>
            <a:fillRect/>
          </a:stretch>
        </p:blipFill>
        <p:spPr>
          <a:xfrm>
            <a:off x="251520" y="1772816"/>
            <a:ext cx="2448272" cy="195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 descr="kölner dom 2.jpg"/>
          <p:cNvPicPr>
            <a:picLocks noChangeAspect="1"/>
          </p:cNvPicPr>
          <p:nvPr/>
        </p:nvPicPr>
        <p:blipFill>
          <a:blip r:embed="rId4" cstate="print"/>
          <a:srcRect b="3986"/>
          <a:stretch>
            <a:fillRect/>
          </a:stretch>
        </p:blipFill>
        <p:spPr>
          <a:xfrm>
            <a:off x="1043608" y="3861048"/>
            <a:ext cx="1656184" cy="2392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 descr="kölner dom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149080"/>
            <a:ext cx="2700125" cy="1798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1043608" y="83671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Harrington" pitchFamily="82" charset="0"/>
              </a:rPr>
              <a:t>Kölner Dom</a:t>
            </a:r>
            <a:endParaRPr lang="de-DE" sz="4000" dirty="0">
              <a:latin typeface="Harrington" pitchFamily="82" charset="0"/>
            </a:endParaRPr>
          </a:p>
        </p:txBody>
      </p:sp>
      <p:pic>
        <p:nvPicPr>
          <p:cNvPr id="10" name="Grafik 9" descr="portal-koelner-dom-kolner-dom-deutschland-nordrhein-westfalen-koln-atc9wx.jpg"/>
          <p:cNvPicPr>
            <a:picLocks noChangeAspect="1"/>
          </p:cNvPicPr>
          <p:nvPr/>
        </p:nvPicPr>
        <p:blipFill>
          <a:blip r:embed="rId6" cstate="print"/>
          <a:srcRect l="6133" r="7739" b="15675"/>
          <a:stretch>
            <a:fillRect/>
          </a:stretch>
        </p:blipFill>
        <p:spPr>
          <a:xfrm>
            <a:off x="6228184" y="1988840"/>
            <a:ext cx="2628800" cy="189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Harrington" pitchFamily="82" charset="0"/>
              </a:rPr>
              <a:t>Allgemeines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33136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Der </a:t>
            </a:r>
            <a:r>
              <a:rPr lang="de-DE" b="1" dirty="0" smtClean="0"/>
              <a:t>Kölner Dom</a:t>
            </a:r>
            <a:r>
              <a:rPr lang="de-DE" dirty="0" smtClean="0"/>
              <a:t> (offiziell: </a:t>
            </a:r>
            <a:r>
              <a:rPr lang="de-DE" i="1" dirty="0" smtClean="0"/>
              <a:t>Hohe Domkirche Sankt Petrus</a:t>
            </a:r>
            <a:r>
              <a:rPr lang="de-DE" dirty="0" smtClean="0"/>
              <a:t>) ist eine römisch-katholische </a:t>
            </a:r>
            <a:r>
              <a:rPr lang="de-DE" dirty="0" smtClean="0"/>
              <a:t>Kirche in Köln</a:t>
            </a:r>
          </a:p>
          <a:p>
            <a:r>
              <a:rPr lang="de-DE" dirty="0" smtClean="0"/>
              <a:t>Bau von 1248 bis heute (300 Jahre Baustopp)</a:t>
            </a:r>
            <a:endParaRPr lang="de-DE" dirty="0" smtClean="0"/>
          </a:p>
          <a:p>
            <a:r>
              <a:rPr lang="de-DE" dirty="0" smtClean="0"/>
              <a:t>157,38 Meter hoch </a:t>
            </a:r>
          </a:p>
          <a:p>
            <a:r>
              <a:rPr lang="de-DE" dirty="0" smtClean="0"/>
              <a:t>von 1880 bis 1884 das höchste Gebäude der Welt</a:t>
            </a:r>
          </a:p>
          <a:p>
            <a:r>
              <a:rPr lang="de-DE" dirty="0" smtClean="0"/>
              <a:t>das zweithöchste Kirchengebäude Europas sowie das dritthöchste der Welt</a:t>
            </a:r>
          </a:p>
          <a:p>
            <a:r>
              <a:rPr lang="de-DE" dirty="0" smtClean="0"/>
              <a:t>g</a:t>
            </a:r>
            <a:r>
              <a:rPr lang="de-DE" dirty="0" smtClean="0"/>
              <a:t>ebaut im gotischen </a:t>
            </a:r>
            <a:r>
              <a:rPr lang="de-DE" dirty="0" smtClean="0"/>
              <a:t>Baustil</a:t>
            </a:r>
          </a:p>
          <a:p>
            <a:r>
              <a:rPr lang="de-DE" dirty="0" smtClean="0"/>
              <a:t>Baubeginn im 13. Jahrhundert, während der Zeit der Gotik</a:t>
            </a:r>
          </a:p>
          <a:p>
            <a:r>
              <a:rPr lang="de-DE" dirty="0" smtClean="0"/>
              <a:t>jahrhundertelanger Baustopp</a:t>
            </a:r>
          </a:p>
          <a:p>
            <a:r>
              <a:rPr lang="de-DE" dirty="0" smtClean="0"/>
              <a:t>wurde im 19. Jahrhundert, während der Zeit der Neugotik, nach mittelalterlichen Plänen, die 1814/1816 wiedergefunden wurden, weitergebaut und schließlich 1880 mit der charakteristischen Doppelturmfassade vollendet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Harrington" pitchFamily="82" charset="0"/>
              </a:rPr>
              <a:t>Das Hauptportal</a:t>
            </a:r>
            <a:endParaRPr lang="de-DE" dirty="0">
              <a:solidFill>
                <a:schemeClr val="tx1"/>
              </a:solidFill>
              <a:latin typeface="Harrington" pitchFamily="8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Autofit/>
          </a:bodyPr>
          <a:lstStyle/>
          <a:p>
            <a:r>
              <a:rPr lang="de-DE" sz="2000" dirty="0" smtClean="0"/>
              <a:t>die drei Portale, die die Westfront durchbrechen, verlieren sich in der riesigen Fläche der Fassade</a:t>
            </a:r>
          </a:p>
          <a:p>
            <a:pPr>
              <a:lnSpc>
                <a:spcPct val="160000"/>
              </a:lnSpc>
            </a:pPr>
            <a:r>
              <a:rPr lang="de-DE" sz="2000" dirty="0" smtClean="0"/>
              <a:t>die äußeren Portale haben je eine Tür, das Mittlere jedoch zwei</a:t>
            </a:r>
          </a:p>
          <a:p>
            <a:r>
              <a:rPr lang="de-DE" sz="2000" dirty="0" smtClean="0"/>
              <a:t>damit ergibt sich eine Gesamtzahl von zwölf, als Hinweis auf das Himmlische Jerusalem </a:t>
            </a:r>
          </a:p>
          <a:p>
            <a:pPr>
              <a:lnSpc>
                <a:spcPct val="160000"/>
              </a:lnSpc>
            </a:pPr>
            <a:r>
              <a:rPr lang="de-DE" sz="2000" dirty="0" smtClean="0"/>
              <a:t>das Hauptportal ist 9,30 Meter breit und mehr als 28 Meter </a:t>
            </a:r>
            <a:r>
              <a:rPr lang="de-DE" sz="2000" dirty="0" smtClean="0"/>
              <a:t>hoch</a:t>
            </a:r>
            <a:endParaRPr lang="de-DE" sz="2000" dirty="0" smtClean="0"/>
          </a:p>
          <a:p>
            <a:pPr>
              <a:lnSpc>
                <a:spcPct val="160000"/>
              </a:lnSpc>
            </a:pPr>
            <a:r>
              <a:rPr lang="de-DE" sz="2000" dirty="0" smtClean="0"/>
              <a:t>alle drei Portale feiern die wichtigsten Heiligen des Domes</a:t>
            </a:r>
          </a:p>
          <a:p>
            <a:r>
              <a:rPr lang="de-DE" sz="2000" dirty="0" smtClean="0"/>
              <a:t>am Mittelpfeiler des Hauptportals steht Maria, die Altes und Neues Testament verbindet</a:t>
            </a:r>
          </a:p>
          <a:p>
            <a:r>
              <a:rPr lang="de-DE" sz="2000" dirty="0" smtClean="0"/>
              <a:t>ihr zur Seiten der Patron des Domes, der heilige Petrus, und die Heiligen Drei Könige, deren Gebeine als kostbarster Schatz des Domes verehrt werden 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>
                <a:latin typeface="Harrington" pitchFamily="82" charset="0"/>
              </a:rPr>
              <a:t>Kölner Dom vs. </a:t>
            </a:r>
            <a:r>
              <a:rPr lang="de-DE" dirty="0" err="1" smtClean="0">
                <a:latin typeface="Harrington" pitchFamily="82" charset="0"/>
              </a:rPr>
              <a:t>Sagrada</a:t>
            </a:r>
            <a:r>
              <a:rPr lang="de-DE" dirty="0" smtClean="0">
                <a:latin typeface="Harrington" pitchFamily="82" charset="0"/>
              </a:rPr>
              <a:t> Familia</a:t>
            </a:r>
            <a:endParaRPr lang="de-DE" dirty="0">
              <a:latin typeface="Harrington" pitchFamily="82" charset="0"/>
            </a:endParaRPr>
          </a:p>
        </p:txBody>
      </p:sp>
      <p:pic>
        <p:nvPicPr>
          <p:cNvPr id="7" name="Inhaltsplatzhalter 6" descr="kölner dom 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3035468" cy="4566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nhaltsplatzhalter 7" descr="eingang-sagrada-familia-barcelona-spanien-4993329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7317" r="10336" b="2439"/>
          <a:stretch>
            <a:fillRect/>
          </a:stretch>
        </p:blipFill>
        <p:spPr>
          <a:xfrm>
            <a:off x="4788024" y="2060848"/>
            <a:ext cx="3181560" cy="436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692689"/>
          <a:ext cx="8352000" cy="502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76000"/>
                <a:gridCol w="41760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Kölner Dom</a:t>
                      </a:r>
                      <a:endParaRPr lang="de-DE" dirty="0">
                        <a:latin typeface="Harringto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Sagrada</a:t>
                      </a:r>
                      <a:r>
                        <a:rPr lang="de-DE" dirty="0" smtClean="0"/>
                        <a:t> Familia</a:t>
                      </a:r>
                      <a:endParaRPr lang="de-DE" dirty="0">
                        <a:latin typeface="Harrington" pitchFamily="82" charset="0"/>
                      </a:endParaRPr>
                    </a:p>
                  </a:txBody>
                  <a:tcPr/>
                </a:tc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baseline="0" dirty="0" smtClean="0"/>
                        <a:t>stammen beide aus der Zeit der Gotik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</a:t>
                      </a:r>
                      <a:r>
                        <a:rPr lang="de-DE" sz="2000" baseline="0" dirty="0" smtClean="0"/>
                        <a:t> Eingangstüren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400" dirty="0" smtClean="0"/>
                    </a:p>
                  </a:txBody>
                  <a:tcPr/>
                </a:tc>
              </a:tr>
              <a:tr h="324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großer</a:t>
                      </a:r>
                      <a:r>
                        <a:rPr lang="de-DE" sz="2000" baseline="0" dirty="0" smtClean="0"/>
                        <a:t> Bogen um das Portal</a:t>
                      </a:r>
                      <a:endParaRPr lang="de-DE" sz="2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Heilige</a:t>
                      </a:r>
                      <a:r>
                        <a:rPr lang="de-DE" sz="2000" baseline="0" dirty="0" smtClean="0"/>
                        <a:t> und Patronen als Figuren</a:t>
                      </a:r>
                      <a:endParaRPr lang="de-DE" sz="2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Säule</a:t>
                      </a:r>
                      <a:r>
                        <a:rPr lang="de-DE" sz="2000" baseline="0" dirty="0" smtClean="0"/>
                        <a:t> zwischen den Türen</a:t>
                      </a:r>
                      <a:endParaRPr lang="de-DE" sz="2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4000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es werden für die Türen </a:t>
                      </a:r>
                      <a:r>
                        <a:rPr lang="de-DE" sz="2000" dirty="0" err="1" smtClean="0"/>
                        <a:t>Grüntöne</a:t>
                      </a:r>
                      <a:r>
                        <a:rPr lang="de-DE" sz="2000" dirty="0" smtClean="0"/>
                        <a:t> verwendet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Bronze</a:t>
                      </a:r>
                      <a:r>
                        <a:rPr lang="de-DE" sz="2000" baseline="0" dirty="0" smtClean="0"/>
                        <a:t> über dem Eingang</a:t>
                      </a:r>
                      <a:endParaRPr lang="de-DE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Fenster</a:t>
                      </a:r>
                      <a:r>
                        <a:rPr lang="de-DE" sz="2000" baseline="0" dirty="0" smtClean="0"/>
                        <a:t> über dem Eingang</a:t>
                      </a:r>
                      <a:endParaRPr lang="de-DE" sz="20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2000" baseline="0" dirty="0" smtClean="0"/>
                        <a:t>regelmäßige, sich wiederholende  Formen</a:t>
                      </a:r>
                      <a:endParaRPr lang="de-DE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viele</a:t>
                      </a:r>
                      <a:r>
                        <a:rPr lang="de-DE" sz="2000" baseline="0" dirty="0" smtClean="0"/>
                        <a:t> Details und unregelmäßige Formen</a:t>
                      </a:r>
                      <a:endParaRPr lang="de-DE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spitz</a:t>
                      </a:r>
                      <a:r>
                        <a:rPr lang="de-DE" sz="2000" baseline="0" dirty="0" smtClean="0"/>
                        <a:t>er Verlauf nach oben 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runder Verlauf nach oben</a:t>
                      </a:r>
                      <a:endParaRPr lang="de-DE" sz="20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rechteckige</a:t>
                      </a:r>
                      <a:r>
                        <a:rPr lang="de-DE" sz="2000" baseline="0" dirty="0" smtClean="0"/>
                        <a:t> Türen </a:t>
                      </a:r>
                      <a:endParaRPr lang="de-DE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leicht rund</a:t>
                      </a:r>
                      <a:r>
                        <a:rPr lang="de-DE" sz="2000" baseline="0" dirty="0" smtClean="0"/>
                        <a:t>e Türen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einfaches Muster</a:t>
                      </a:r>
                      <a:r>
                        <a:rPr lang="de-DE" sz="2000" baseline="0" dirty="0" smtClean="0"/>
                        <a:t> auf den Türen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aseline="0" dirty="0" smtClean="0"/>
                        <a:t>aufwendiges, auffälliges Muster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15616" y="90872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 smtClean="0">
                <a:latin typeface="Harrington" pitchFamily="82" charset="0"/>
              </a:rPr>
              <a:t>Sagrada</a:t>
            </a:r>
            <a:r>
              <a:rPr lang="de-DE" sz="3600" dirty="0" smtClean="0">
                <a:latin typeface="Harrington" pitchFamily="82" charset="0"/>
              </a:rPr>
              <a:t> Familia</a:t>
            </a:r>
            <a:endParaRPr lang="de-DE" sz="3600" dirty="0">
              <a:latin typeface="Harrington" pitchFamily="82" charset="0"/>
            </a:endParaRPr>
          </a:p>
        </p:txBody>
      </p:sp>
      <p:pic>
        <p:nvPicPr>
          <p:cNvPr id="4" name="Grafik 3" descr="eingang-sagrada-familia-barcelona-spanien-49933297.jpg"/>
          <p:cNvPicPr>
            <a:picLocks noChangeAspect="1"/>
          </p:cNvPicPr>
          <p:nvPr/>
        </p:nvPicPr>
        <p:blipFill>
          <a:blip r:embed="rId2" cstate="print"/>
          <a:srcRect t="7317" r="10336" b="2439"/>
          <a:stretch>
            <a:fillRect/>
          </a:stretch>
        </p:blipFill>
        <p:spPr>
          <a:xfrm>
            <a:off x="755576" y="1844824"/>
            <a:ext cx="194057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 descr="nativityfac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437112"/>
            <a:ext cx="2915816" cy="194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 descr="59185c80578803b49737b6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772816"/>
            <a:ext cx="2409056" cy="24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 descr="barcelona_sagrada-familia_IMG_2516-1.jpg"/>
          <p:cNvPicPr>
            <a:picLocks noChangeAspect="1"/>
          </p:cNvPicPr>
          <p:nvPr/>
        </p:nvPicPr>
        <p:blipFill>
          <a:blip r:embed="rId5" cstate="print"/>
          <a:srcRect l="22169" r="15356"/>
          <a:stretch>
            <a:fillRect/>
          </a:stretch>
        </p:blipFill>
        <p:spPr>
          <a:xfrm>
            <a:off x="2915816" y="1830331"/>
            <a:ext cx="2664296" cy="4264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 descr="1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653136"/>
            <a:ext cx="2623351" cy="1751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latin typeface="Harrington" pitchFamily="82" charset="0"/>
              </a:rPr>
              <a:t>Allgemeines</a:t>
            </a:r>
            <a:endParaRPr lang="de-DE" dirty="0">
              <a:latin typeface="Harrington" pitchFamily="8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de-DE" sz="3600" b="1" dirty="0" err="1" smtClean="0"/>
              <a:t>Sagrada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Família</a:t>
            </a:r>
            <a:r>
              <a:rPr lang="de-DE" sz="3600" dirty="0" smtClean="0"/>
              <a:t> (katalanische Bezeichnung: </a:t>
            </a:r>
            <a:r>
              <a:rPr lang="de-DE" sz="3600" dirty="0" err="1" smtClean="0"/>
              <a:t>Basílica</a:t>
            </a:r>
            <a:r>
              <a:rPr lang="de-DE" sz="3600" dirty="0" smtClean="0"/>
              <a:t> i Temple </a:t>
            </a:r>
            <a:r>
              <a:rPr lang="de-DE" sz="3600" dirty="0" err="1" smtClean="0"/>
              <a:t>Expiatori</a:t>
            </a:r>
            <a:r>
              <a:rPr lang="de-DE" sz="3600" dirty="0" smtClean="0"/>
              <a:t> de la  </a:t>
            </a:r>
            <a:r>
              <a:rPr lang="de-DE" sz="3600" dirty="0" err="1" smtClean="0"/>
              <a:t>Sagrada</a:t>
            </a:r>
            <a:r>
              <a:rPr lang="de-DE" sz="3600" dirty="0" smtClean="0"/>
              <a:t> </a:t>
            </a:r>
            <a:r>
              <a:rPr lang="de-DE" sz="3600" dirty="0" err="1" smtClean="0"/>
              <a:t>Família</a:t>
            </a:r>
            <a:r>
              <a:rPr lang="de-DE" sz="3600" dirty="0" smtClean="0"/>
              <a:t> </a:t>
            </a:r>
            <a:r>
              <a:rPr lang="de-DE" sz="3600" dirty="0" err="1" smtClean="0"/>
              <a:t>katal</a:t>
            </a:r>
            <a:r>
              <a:rPr lang="de-DE" sz="3600" dirty="0" smtClean="0"/>
              <a:t>.; </a:t>
            </a:r>
            <a:r>
              <a:rPr lang="de-DE" sz="3600" u="sng" dirty="0" smtClean="0"/>
              <a:t>deutsch:</a:t>
            </a:r>
            <a:r>
              <a:rPr lang="de-DE" sz="3600" dirty="0" smtClean="0"/>
              <a:t> Basilika und Sühnetempel der Heiligen Familie) ist eine römisch-katholische Basilika in </a:t>
            </a:r>
            <a:r>
              <a:rPr lang="de-DE" sz="3600" dirty="0" smtClean="0"/>
              <a:t>Barcelona</a:t>
            </a:r>
          </a:p>
          <a:p>
            <a:pPr>
              <a:lnSpc>
                <a:spcPct val="120000"/>
              </a:lnSpc>
            </a:pPr>
            <a:r>
              <a:rPr lang="de-DE" sz="3600" dirty="0" smtClean="0"/>
              <a:t>Bau von 1882 bis heute</a:t>
            </a:r>
            <a:endParaRPr lang="de-DE" sz="3600" dirty="0" smtClean="0"/>
          </a:p>
          <a:p>
            <a:pPr>
              <a:lnSpc>
                <a:spcPct val="120000"/>
              </a:lnSpc>
            </a:pPr>
            <a:r>
              <a:rPr lang="de-DE" sz="3600" dirty="0" smtClean="0"/>
              <a:t>172,50 Meter hoch</a:t>
            </a:r>
          </a:p>
          <a:p>
            <a:pPr>
              <a:lnSpc>
                <a:spcPct val="120000"/>
              </a:lnSpc>
            </a:pPr>
            <a:r>
              <a:rPr lang="de-DE" sz="3600" dirty="0" smtClean="0"/>
              <a:t>die Kirche ist nicht höher als die sie umgebenden Berge Barcelonas, um das Werk des Menschen nicht höher werden zu lassen als das Werk Gottes</a:t>
            </a:r>
          </a:p>
          <a:p>
            <a:pPr>
              <a:lnSpc>
                <a:spcPct val="120000"/>
              </a:lnSpc>
            </a:pPr>
            <a:r>
              <a:rPr lang="de-DE" sz="3600" dirty="0" smtClean="0"/>
              <a:t>überall an der Kirche finden sich komplexe Verzierungen und dekorative Elemente, wie etwa spindelartige Türme, die einer Sandburg gleichen</a:t>
            </a:r>
          </a:p>
          <a:p>
            <a:pPr>
              <a:lnSpc>
                <a:spcPct val="120000"/>
              </a:lnSpc>
            </a:pPr>
            <a:r>
              <a:rPr lang="de-DE" sz="3600" dirty="0" smtClean="0"/>
              <a:t>die Dächer sind von geometrischen Formen gekrönt, die vom Kubismus beeinflusst scheinen</a:t>
            </a:r>
          </a:p>
          <a:p>
            <a:pPr>
              <a:lnSpc>
                <a:spcPct val="120000"/>
              </a:lnSpc>
            </a:pPr>
            <a:r>
              <a:rPr lang="de-DE" sz="3600" dirty="0" smtClean="0"/>
              <a:t>heute ist die Kirche, obwohl immer noch unvollendet, das bekannteste Wahrzeichen Barcelonas</a:t>
            </a:r>
          </a:p>
          <a:p>
            <a:pPr>
              <a:lnSpc>
                <a:spcPct val="120000"/>
              </a:lnSpc>
            </a:pPr>
            <a:endParaRPr lang="de-DE" sz="3600" dirty="0" smtClean="0"/>
          </a:p>
          <a:p>
            <a:pPr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</a:pPr>
            <a:endParaRPr lang="de-DE" dirty="0" smtClean="0"/>
          </a:p>
          <a:p>
            <a:pPr>
              <a:lnSpc>
                <a:spcPct val="120000"/>
              </a:lnSpc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7571184" cy="51125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2000" dirty="0" smtClean="0"/>
              <a:t>am 7. November 2010 wurde sie von Papst Benedikt XVI. geweiht und zur päpstlichen </a:t>
            </a:r>
            <a:r>
              <a:rPr lang="de-DE" sz="2000" dirty="0" err="1" smtClean="0"/>
              <a:t>Basilica</a:t>
            </a:r>
            <a:r>
              <a:rPr lang="de-DE" sz="2000" dirty="0" smtClean="0"/>
              <a:t> </a:t>
            </a:r>
            <a:r>
              <a:rPr lang="de-DE" sz="2000" dirty="0" err="1" smtClean="0"/>
              <a:t>minor</a:t>
            </a:r>
            <a:r>
              <a:rPr lang="de-DE" sz="2000" dirty="0" smtClean="0"/>
              <a:t> erhoben</a:t>
            </a:r>
          </a:p>
          <a:p>
            <a:pPr>
              <a:lnSpc>
                <a:spcPct val="120000"/>
              </a:lnSpc>
            </a:pPr>
            <a:r>
              <a:rPr lang="de-DE" sz="2000" dirty="0" smtClean="0"/>
              <a:t>der Bau wurde 1882 begonnen und soll nach aktueller Planung 2026 zum 100. Todestag von Gaudí fertiggestellt </a:t>
            </a:r>
            <a:r>
              <a:rPr lang="de-DE" sz="2000" dirty="0" smtClean="0"/>
              <a:t>sein</a:t>
            </a:r>
          </a:p>
          <a:p>
            <a:pPr>
              <a:lnSpc>
                <a:spcPct val="120000"/>
              </a:lnSpc>
            </a:pPr>
            <a:r>
              <a:rPr lang="de-DE" sz="2000" dirty="0" smtClean="0"/>
              <a:t>das </a:t>
            </a:r>
            <a:r>
              <a:rPr lang="de-DE" sz="2000" dirty="0" smtClean="0"/>
              <a:t>Kirchengebäude soll drei Fassaden bekommen, die jede Phase aus dem Leben Jesu wiedergeben</a:t>
            </a:r>
          </a:p>
          <a:p>
            <a:r>
              <a:rPr lang="de-DE" sz="2000" dirty="0" smtClean="0"/>
              <a:t>die Fassade der Geburt und die Fassade der Passion sind bereits vollendet und an die Vorderseite kommt noch die Fassade der Glorie</a:t>
            </a:r>
          </a:p>
          <a:p>
            <a:r>
              <a:rPr lang="de-DE" sz="2000" dirty="0" smtClean="0"/>
              <a:t>die noch zu bauende Glorien-Fassade wird zukünftig der Haupteingang sein und soll den Ursprung und das Ende der Menschheit darstellen</a:t>
            </a:r>
          </a:p>
          <a:p>
            <a:r>
              <a:rPr lang="de-DE" sz="2000" dirty="0" smtClean="0"/>
              <a:t>5 Meter hoch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634</Words>
  <Application>Microsoft Office PowerPoint</Application>
  <PresentationFormat>Bildschirmpräsentation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Hyperion</vt:lpstr>
      <vt:lpstr>Eingangstür</vt:lpstr>
      <vt:lpstr>Folie 2</vt:lpstr>
      <vt:lpstr>Allgemeines </vt:lpstr>
      <vt:lpstr>Das Hauptportal</vt:lpstr>
      <vt:lpstr>Kölner Dom vs. Sagrada Familia</vt:lpstr>
      <vt:lpstr>Folie 6</vt:lpstr>
      <vt:lpstr>Folie 7</vt:lpstr>
      <vt:lpstr>Allgemeines</vt:lpstr>
      <vt:lpstr>Folie 9</vt:lpstr>
      <vt:lpstr>Antoni Gaudí</vt:lpstr>
      <vt:lpstr>Gaudís Werke</vt:lpstr>
      <vt:lpstr>Folie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selkuecuek</dc:creator>
  <cp:lastModifiedBy>User</cp:lastModifiedBy>
  <cp:revision>35</cp:revision>
  <dcterms:created xsi:type="dcterms:W3CDTF">2019-03-25T07:52:18Z</dcterms:created>
  <dcterms:modified xsi:type="dcterms:W3CDTF">2019-04-28T15:16:29Z</dcterms:modified>
</cp:coreProperties>
</file>