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Oswald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Oswald-bold.fntdata"/><Relationship Id="rId10" Type="http://schemas.openxmlformats.org/officeDocument/2006/relationships/font" Target="fonts/Oswald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ef651cf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ef651cf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ef651cf5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ef651cf5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ef651cf5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ef651cf5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ef651cf5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ef651cf5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DF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mprentaonline.net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DLctAw4JZXE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://www.youtube.com/watch?v=nagOukq32oM" TargetMode="External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latin typeface="Oswald"/>
                <a:ea typeface="Oswald"/>
                <a:cs typeface="Oswald"/>
                <a:sym typeface="Oswald"/>
              </a:rPr>
              <a:t>GUTENBERG</a:t>
            </a:r>
            <a:endParaRPr sz="7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69975" y="118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Biografía: 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2948275" y="944875"/>
            <a:ext cx="6109800" cy="34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222222"/>
                </a:solidFill>
              </a:rPr>
              <a:t>Johannes Gutenberg</a:t>
            </a:r>
            <a:r>
              <a:rPr b="1" lang="es" sz="1100">
                <a:solidFill>
                  <a:srgbClr val="222222"/>
                </a:solidFill>
              </a:rPr>
              <a:t>,</a:t>
            </a:r>
            <a:r>
              <a:rPr lang="es" sz="1100">
                <a:solidFill>
                  <a:srgbClr val="222222"/>
                </a:solidFill>
              </a:rPr>
              <a:t> fue un inventor, grabador e impresor, creador de uno de los inventos que cambió el futuro de la humanidad: la </a:t>
            </a:r>
            <a:r>
              <a:rPr b="1" lang="es" sz="1100">
                <a:solidFill>
                  <a:srgbClr val="222222"/>
                </a:solidFill>
              </a:rPr>
              <a:t>imprenta</a:t>
            </a:r>
            <a:r>
              <a:rPr lang="es" sz="1100">
                <a:solidFill>
                  <a:srgbClr val="222222"/>
                </a:solidFill>
              </a:rPr>
              <a:t>; nació en Maguncia, Alemania, en 1397. Antes de dedicarse a la imprenta, trabajó la orfebrería y la elaboración de espejos. Finalmente, Gutenberg dedicó una gran parte de su tiempo a investigar sobre las técnicas de impresión, que él ya llamaba como “Nuevo arte”. Gutenberg tuvo muchas dificultades </a:t>
            </a:r>
            <a:r>
              <a:rPr lang="es" sz="1100">
                <a:solidFill>
                  <a:srgbClr val="222222"/>
                </a:solidFill>
              </a:rPr>
              <a:t>económicas</a:t>
            </a:r>
            <a:r>
              <a:rPr lang="es" sz="1100">
                <a:solidFill>
                  <a:srgbClr val="222222"/>
                </a:solidFill>
              </a:rPr>
              <a:t> para financiar su proyecto, por eso fue denunciado y acabó perdiendo un juicio y se vió obligado a dejar Estrasburgo y a </a:t>
            </a:r>
            <a:r>
              <a:rPr lang="es" sz="1100">
                <a:solidFill>
                  <a:srgbClr val="222222"/>
                </a:solidFill>
              </a:rPr>
              <a:t>volver</a:t>
            </a:r>
            <a:r>
              <a:rPr lang="es" sz="1100">
                <a:solidFill>
                  <a:srgbClr val="222222"/>
                </a:solidFill>
              </a:rPr>
              <a:t> a Maguncia. Allí empezó a trabajar en un taller y consiguió el apoyo económico necesario para finalizar su invento. En 1455 Gutenberg se vio en la miseria y tuvo que revelar el secreto de montar imprentas para poder </a:t>
            </a:r>
            <a:r>
              <a:rPr lang="es" sz="1100">
                <a:solidFill>
                  <a:srgbClr val="222222"/>
                </a:solidFill>
              </a:rPr>
              <a:t>sobrevivir. </a:t>
            </a:r>
            <a:r>
              <a:rPr lang="es" sz="1100">
                <a:solidFill>
                  <a:srgbClr val="222222"/>
                </a:solidFill>
              </a:rPr>
              <a:t>En el año de 1464 Gutenberg quedó parcialmente ciego, y el poderoso elector Adolfo de Nassau, que valoraba el famoso invento, lo acogió en su corte y le </a:t>
            </a:r>
            <a:r>
              <a:rPr lang="es" sz="1100">
                <a:solidFill>
                  <a:srgbClr val="222222"/>
                </a:solidFill>
              </a:rPr>
              <a:t>brindó</a:t>
            </a:r>
            <a:r>
              <a:rPr lang="es" sz="1100">
                <a:solidFill>
                  <a:srgbClr val="222222"/>
                </a:solidFill>
              </a:rPr>
              <a:t> los medios necesarios para que pudiese subsistir dignamente hasta el final de sus días. El 3 de febrero de 1468 fallece</a:t>
            </a:r>
            <a:r>
              <a:rPr b="1" lang="es" sz="1100">
                <a:solidFill>
                  <a:srgbClr val="222222"/>
                </a:solidFill>
              </a:rPr>
              <a:t> </a:t>
            </a:r>
            <a:r>
              <a:rPr lang="es" sz="1100">
                <a:solidFill>
                  <a:srgbClr val="222222"/>
                </a:solidFill>
              </a:rPr>
              <a:t>Johannes Gutenberg en su ciudad natal, Maguncia.</a:t>
            </a:r>
            <a:endParaRPr sz="11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descr="Resultado de imagen de gutenberg"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75" y="1094050"/>
            <a:ext cx="2354625" cy="299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92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Espacio y ambiente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0" y="49743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000000"/>
                </a:solidFill>
                <a:highlight>
                  <a:srgbClr val="FFFFFF"/>
                </a:highlight>
              </a:rPr>
              <a:t>En Occidente, sería en el año 1440 cuándo por fin se le atribuye la invención al Alemán </a:t>
            </a:r>
            <a:r>
              <a:rPr b="1" lang="es" sz="1200">
                <a:solidFill>
                  <a:srgbClr val="000000"/>
                </a:solidFill>
                <a:highlight>
                  <a:srgbClr val="FFFFFF"/>
                </a:highlight>
              </a:rPr>
              <a:t>Johannes Gutenberg</a:t>
            </a:r>
            <a:r>
              <a:rPr lang="es" sz="1200">
                <a:solidFill>
                  <a:srgbClr val="000000"/>
                </a:solidFill>
                <a:highlight>
                  <a:srgbClr val="FFFFFF"/>
                </a:highlight>
              </a:rPr>
              <a:t>, el llamado "Padre de la Imprenta" después de una gran controversia por disputarse la gloria de ese título entre alemanes, italianos, franceses y holandeses. 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rgbClr val="000000"/>
                </a:solidFill>
                <a:highlight>
                  <a:srgbClr val="FFFFFF"/>
                </a:highlight>
              </a:rPr>
              <a:t>No obstante, ya entre los años 430 y 440 A.C se dice que los Romanos imprimían inscripciones sobre objetos de arcilla y fue posteriormente entre 1041 y 1048 cuándo </a:t>
            </a:r>
            <a:r>
              <a:rPr b="1" lang="es" sz="1200">
                <a:solidFill>
                  <a:srgbClr val="000000"/>
                </a:solidFill>
                <a:highlight>
                  <a:srgbClr val="FFFFFF"/>
                </a:highlight>
              </a:rPr>
              <a:t>Bì Shèng</a:t>
            </a:r>
            <a:r>
              <a:rPr lang="es" sz="1200">
                <a:solidFill>
                  <a:srgbClr val="000000"/>
                </a:solidFill>
                <a:highlight>
                  <a:srgbClr val="FFFFFF"/>
                </a:highlight>
              </a:rPr>
              <a:t>, en China, y gracias al papel de arroz, diseñó el primer sistema de </a:t>
            </a:r>
            <a:r>
              <a:rPr lang="es" sz="1200" u="sng">
                <a:solidFill>
                  <a:srgbClr val="000000"/>
                </a:solidFill>
                <a:highlight>
                  <a:srgbClr val="FFFFFF"/>
                </a:highlight>
                <a:hlinkClick r:id="rId3"/>
              </a:rPr>
              <a:t>imprenta</a:t>
            </a:r>
            <a:r>
              <a:rPr lang="es" sz="1200">
                <a:solidFill>
                  <a:srgbClr val="000000"/>
                </a:solidFill>
                <a:highlight>
                  <a:srgbClr val="FFFFFF"/>
                </a:highlight>
              </a:rPr>
              <a:t> de tipos móviles, en el cuál se tallaban caracteres chinos sueltos dispuestos en fila desde complejas piezas de porcelana.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4577" y="2270625"/>
            <a:ext cx="1748600" cy="274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7775" y="2403737"/>
            <a:ext cx="1714724" cy="257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Evolución de la imprenta</a:t>
            </a:r>
            <a:endParaRPr b="1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Johannes Gutenberg introdujo una imprenta con caracteres de metal que formaban un abecedario perfecto.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Durante cuatro siglos la producción fue totalmente artesanal, a través de una “caja de impresor”, dividida en cajetines donde se sitúan los distintos caracteres. Realizada la composición de una línea, se cambiaba la distribución y se volvía a empezar.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A partir de la revolución industrial todo el mundo empezó a tener acceso a la prensa escrita.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Actualmente la impresión se basa en esos principios que un día nos enseñó Gutenberg, con todos los avances tecnológicos que nos proporciona la era moderna.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850" y="2325150"/>
            <a:ext cx="3268250" cy="245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monstration on the only working model of a Gutenberg printing press--Crandall Historical Printing Museum." id="81" name="Google Shape;81;p17" title="How a Gutenberg printing press work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300" y="1000750"/>
            <a:ext cx="3985758" cy="29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267750" y="98650"/>
            <a:ext cx="85608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Funcionamiento</a:t>
            </a:r>
            <a:endParaRPr sz="2800"/>
          </a:p>
        </p:txBody>
      </p:sp>
      <p:sp>
        <p:nvSpPr>
          <p:cNvPr id="83" name="Google Shape;83;p17"/>
          <p:cNvSpPr txBox="1"/>
          <p:nvPr/>
        </p:nvSpPr>
        <p:spPr>
          <a:xfrm>
            <a:off x="267750" y="524650"/>
            <a:ext cx="8407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555555"/>
                </a:solidFill>
              </a:rPr>
              <a:t>“La imprenta es un ejército de veintiséis soldados de plomo con el que se puede conquistar al mundo”.</a:t>
            </a:r>
            <a:endParaRPr b="1" sz="1200">
              <a:solidFill>
                <a:srgbClr val="55555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" name="Google Shape;84;p17"/>
          <p:cNvSpPr txBox="1"/>
          <p:nvPr/>
        </p:nvSpPr>
        <p:spPr>
          <a:xfrm>
            <a:off x="1331675" y="4135950"/>
            <a:ext cx="2050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Antes</a:t>
            </a:r>
            <a:endParaRPr/>
          </a:p>
        </p:txBody>
      </p:sp>
      <p:pic>
        <p:nvPicPr>
          <p:cNvPr descr=" " id="85" name="Google Shape;85;p17" title="Imprenta Moderna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9901" y="1000750"/>
            <a:ext cx="4061250" cy="30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5907575" y="4135950"/>
            <a:ext cx="1965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Después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