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B1F2FC-AD49-4B62-95DE-930B2557DDA0}" type="datetimeFigureOut">
              <a:rPr lang="de-DE" smtClean="0"/>
              <a:pPr/>
              <a:t>25.04.2019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7E54A5-6462-4926-BF86-EC35FC26EC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374441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4900" dirty="0" smtClean="0"/>
              <a:t>August Macke – </a:t>
            </a:r>
            <a:r>
              <a:rPr lang="de-DE" sz="4900" dirty="0" smtClean="0"/>
              <a:t>Gaudí</a:t>
            </a:r>
            <a:r>
              <a:rPr lang="de-DE" sz="4900" dirty="0" smtClean="0"/>
              <a:t/>
            </a:r>
            <a:br>
              <a:rPr lang="de-DE" sz="4900" dirty="0" smtClean="0"/>
            </a:br>
            <a:r>
              <a:rPr lang="de-DE" sz="4900" dirty="0" smtClean="0"/>
              <a:t/>
            </a:r>
            <a:br>
              <a:rPr lang="de-DE" sz="4900" dirty="0" smtClean="0"/>
            </a:br>
            <a:r>
              <a:rPr lang="de-DE" sz="4900" dirty="0" smtClean="0"/>
              <a:t>Der Umgang mit dem Licht</a:t>
            </a:r>
            <a:br>
              <a:rPr lang="de-DE" sz="49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544" y="4653136"/>
            <a:ext cx="8062912" cy="1728192"/>
          </a:xfrm>
        </p:spPr>
        <p:txBody>
          <a:bodyPr/>
          <a:lstStyle/>
          <a:p>
            <a:r>
              <a:rPr lang="de-DE" dirty="0" smtClean="0"/>
              <a:t>Von Simone </a:t>
            </a:r>
            <a:r>
              <a:rPr lang="de-DE" dirty="0" err="1" smtClean="0"/>
              <a:t>Ossenkopp</a:t>
            </a:r>
            <a:r>
              <a:rPr lang="de-DE" dirty="0" smtClean="0"/>
              <a:t> </a:t>
            </a:r>
          </a:p>
          <a:p>
            <a:r>
              <a:rPr lang="de-DE" dirty="0" smtClean="0"/>
              <a:t>u</a:t>
            </a:r>
            <a:r>
              <a:rPr lang="de-DE" dirty="0" smtClean="0"/>
              <a:t>nd Michelle </a:t>
            </a:r>
            <a:r>
              <a:rPr lang="de-DE" dirty="0" smtClean="0"/>
              <a:t>Kick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Inhalt:</a:t>
            </a:r>
          </a:p>
          <a:p>
            <a:pPr marL="635508" indent="-571500">
              <a:buFont typeface="+mj-lt"/>
              <a:buAutoNum type="arabicPeriod"/>
            </a:pPr>
            <a:r>
              <a:rPr lang="de-DE" sz="2800" dirty="0" smtClean="0"/>
              <a:t>Vorstellung August Macke</a:t>
            </a:r>
          </a:p>
          <a:p>
            <a:pPr marL="635508" indent="-571500">
              <a:buFont typeface="+mj-lt"/>
              <a:buAutoNum type="arabicPeriod"/>
            </a:pPr>
            <a:r>
              <a:rPr lang="de-DE" sz="2800" dirty="0" smtClean="0"/>
              <a:t>Vorstellung Antoni Gaud</a:t>
            </a:r>
            <a:r>
              <a:rPr lang="de-DE" sz="2800" dirty="0" smtClean="0"/>
              <a:t>í</a:t>
            </a:r>
            <a:endParaRPr lang="de-DE" sz="2800" dirty="0" smtClean="0"/>
          </a:p>
          <a:p>
            <a:pPr marL="635508" indent="-571500">
              <a:buFont typeface="+mj-lt"/>
              <a:buAutoNum type="arabicPeriod"/>
            </a:pPr>
            <a:r>
              <a:rPr lang="de-DE" sz="2800" dirty="0" smtClean="0"/>
              <a:t>Dialog zwischen den Künstlern</a:t>
            </a:r>
          </a:p>
          <a:p>
            <a:pPr marL="635508" indent="-571500">
              <a:buNone/>
            </a:pPr>
            <a:r>
              <a:rPr lang="de-DE" sz="2800" dirty="0" smtClean="0"/>
              <a:t>	</a:t>
            </a:r>
            <a:r>
              <a:rPr lang="de-DE" sz="2400" dirty="0" smtClean="0">
                <a:solidFill>
                  <a:schemeClr val="accent1"/>
                </a:solidFill>
              </a:rPr>
              <a:t>3.1.</a:t>
            </a:r>
            <a:r>
              <a:rPr lang="de-DE" sz="2400" dirty="0" smtClean="0"/>
              <a:t> Epoche und Anfänge der Kunst</a:t>
            </a:r>
          </a:p>
          <a:p>
            <a:pPr marL="635508" indent="-571500"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chemeClr val="accent1"/>
                </a:solidFill>
              </a:rPr>
              <a:t>3.2</a:t>
            </a:r>
            <a:r>
              <a:rPr lang="de-DE" sz="2400" dirty="0" smtClean="0"/>
              <a:t>. Kunst und Malerei</a:t>
            </a:r>
          </a:p>
          <a:p>
            <a:pPr marL="635508" indent="-571500"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4.</a:t>
            </a:r>
            <a:r>
              <a:rPr lang="de-DE" sz="2000" dirty="0" smtClean="0"/>
              <a:t>	</a:t>
            </a:r>
            <a:r>
              <a:rPr lang="de-DE" sz="2800" dirty="0" smtClean="0"/>
              <a:t>Vergleich von dem Umgang mit dem Licht</a:t>
            </a:r>
            <a:endParaRPr lang="de-DE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/>
          </a:bodyPr>
          <a:lstStyle/>
          <a:p>
            <a:pPr marL="578358" indent="-514350">
              <a:buAutoNum type="arabicPeriod"/>
            </a:pPr>
            <a:r>
              <a:rPr lang="de-DE" dirty="0" smtClean="0">
                <a:solidFill>
                  <a:schemeClr val="accent1"/>
                </a:solidFill>
              </a:rPr>
              <a:t>Biografie von August Macke</a:t>
            </a:r>
          </a:p>
          <a:p>
            <a:pPr marL="578358" indent="-514350">
              <a:buNone/>
            </a:pPr>
            <a:r>
              <a:rPr lang="de-DE" dirty="0" smtClean="0"/>
              <a:t>	</a:t>
            </a:r>
            <a:r>
              <a:rPr lang="de-DE" sz="2400" dirty="0" smtClean="0"/>
              <a:t>* 01.03</a:t>
            </a:r>
            <a:r>
              <a:rPr lang="de-DE" sz="2400" b="1" dirty="0" smtClean="0"/>
              <a:t>.</a:t>
            </a:r>
            <a:r>
              <a:rPr lang="de-DE" sz="2400" dirty="0" smtClean="0"/>
              <a:t>1887 Meschede/Sauerland </a:t>
            </a:r>
          </a:p>
          <a:p>
            <a:pPr marL="578358" indent="-514350">
              <a:buNone/>
            </a:pPr>
            <a:r>
              <a:rPr lang="de-DE" sz="2400" dirty="0" smtClean="0"/>
              <a:t>	</a:t>
            </a:r>
            <a:r>
              <a:rPr lang="de-DE" sz="2400" b="1" dirty="0" smtClean="0"/>
              <a:t> </a:t>
            </a:r>
            <a:r>
              <a:rPr lang="de-DE" sz="2400" dirty="0" smtClean="0"/>
              <a:t>† 26.09.1914 </a:t>
            </a:r>
            <a:r>
              <a:rPr lang="de-DE" sz="2400" dirty="0" err="1" smtClean="0"/>
              <a:t>Vitry</a:t>
            </a:r>
            <a:r>
              <a:rPr lang="de-DE" sz="2400" dirty="0" smtClean="0"/>
              <a:t>/Frankreich</a:t>
            </a:r>
          </a:p>
          <a:p>
            <a:pPr marL="578358" indent="-514350">
              <a:buNone/>
            </a:pPr>
            <a:r>
              <a:rPr lang="de-DE" sz="2400" dirty="0" smtClean="0"/>
              <a:t>	- 1904-1906: studierte an der </a:t>
            </a:r>
            <a:r>
              <a:rPr lang="de-DE" sz="2400" dirty="0" err="1" smtClean="0"/>
              <a:t>Kunstgewerbesschule</a:t>
            </a:r>
            <a:r>
              <a:rPr lang="de-DE" sz="2400" dirty="0" smtClean="0"/>
              <a:t> 	und Düsseldorfer Akademie</a:t>
            </a:r>
          </a:p>
          <a:p>
            <a:pPr marL="578358" indent="-514350">
              <a:buNone/>
            </a:pPr>
            <a:r>
              <a:rPr lang="de-DE" sz="2400" dirty="0" smtClean="0"/>
              <a:t>	- 1907/08: reist zweimal nach Paris</a:t>
            </a:r>
          </a:p>
          <a:p>
            <a:pPr marL="578358" indent="-514350">
              <a:buNone/>
            </a:pPr>
            <a:r>
              <a:rPr lang="de-DE" sz="2400" dirty="0" smtClean="0"/>
              <a:t>	- 1911: zieht nach Bonn</a:t>
            </a:r>
          </a:p>
          <a:p>
            <a:pPr marL="578358" indent="-514350">
              <a:buNone/>
            </a:pPr>
            <a:r>
              <a:rPr lang="de-DE" sz="2400" dirty="0" smtClean="0"/>
              <a:t>	- 1911/12: tritt der Künstlergruppe "Der Blaue 	Reiter" bei</a:t>
            </a:r>
          </a:p>
          <a:p>
            <a:pPr marL="578358" indent="-514350">
              <a:buNone/>
            </a:pPr>
            <a:r>
              <a:rPr lang="de-DE" sz="2400" dirty="0" smtClean="0"/>
              <a:t>	- 1912: beteiligt sich  künstlerisch und organisatorisch  an der "Sonderbund"-Ausstellung in Köln</a:t>
            </a:r>
          </a:p>
          <a:p>
            <a:pPr marL="578358" indent="-514350">
              <a:buNone/>
            </a:pPr>
            <a:r>
              <a:rPr lang="de-DE" sz="2400" dirty="0" smtClean="0"/>
              <a:t>	- 1914: fällt als Soldat im zweiten Weltkrieg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</a:t>
            </a:r>
            <a:r>
              <a:rPr lang="de-DE" dirty="0" smtClean="0"/>
              <a:t>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25000" lnSpcReduction="20000"/>
          </a:bodyPr>
          <a:lstStyle/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2. Biographie von </a:t>
            </a:r>
            <a:r>
              <a:rPr lang="de-DE" sz="9600" dirty="0" smtClean="0">
                <a:solidFill>
                  <a:schemeClr val="accent1"/>
                </a:solidFill>
              </a:rPr>
              <a:t>Antoni Gaudí</a:t>
            </a:r>
            <a:endParaRPr lang="de-DE" sz="9600" dirty="0" smtClean="0">
              <a:solidFill>
                <a:schemeClr val="accent1"/>
              </a:solidFill>
            </a:endParaRPr>
          </a:p>
          <a:p>
            <a:pPr marL="635508" indent="-571500">
              <a:buNone/>
            </a:pPr>
            <a:r>
              <a:rPr lang="de-DE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 * 25.06.1852 in Reus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 †  10.06.1926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- 1878: schloss </a:t>
            </a:r>
            <a:r>
              <a:rPr lang="de-DE" sz="9600" dirty="0" smtClean="0"/>
              <a:t>Architekturstudium </a:t>
            </a:r>
            <a:r>
              <a:rPr lang="de-DE" sz="9600" dirty="0" smtClean="0"/>
              <a:t>in Barcelona ab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- 1878-1882: erster </a:t>
            </a:r>
            <a:r>
              <a:rPr lang="de-DE" sz="9600" dirty="0" smtClean="0"/>
              <a:t>Auftrag: </a:t>
            </a:r>
            <a:r>
              <a:rPr lang="de-DE" sz="9600" dirty="0" smtClean="0"/>
              <a:t>Fabrikhalle, 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	</a:t>
            </a:r>
            <a:r>
              <a:rPr lang="de-DE" sz="9600" dirty="0" smtClean="0"/>
              <a:t>erweckte Aufmerksamkeit: Auftrag einer Reihe </a:t>
            </a:r>
            <a:r>
              <a:rPr lang="de-DE" sz="9600" dirty="0" smtClean="0"/>
              <a:t>	von Bauwerken</a:t>
            </a:r>
            <a:r>
              <a:rPr lang="de-DE" sz="9600" dirty="0" smtClean="0"/>
              <a:t> (</a:t>
            </a:r>
            <a:r>
              <a:rPr lang="de-DE" sz="9600" dirty="0" err="1" smtClean="0"/>
              <a:t>Güell</a:t>
            </a:r>
            <a:r>
              <a:rPr lang="de-DE" sz="9600" dirty="0" smtClean="0"/>
              <a:t> Pavillons, Palau </a:t>
            </a:r>
            <a:r>
              <a:rPr lang="de-DE" sz="9600" dirty="0" err="1" smtClean="0"/>
              <a:t>Güell</a:t>
            </a:r>
            <a:r>
              <a:rPr lang="de-DE" sz="9600" dirty="0" smtClean="0"/>
              <a:t>, </a:t>
            </a:r>
            <a:r>
              <a:rPr lang="de-DE" sz="9600" dirty="0" smtClean="0"/>
              <a:t>	Park </a:t>
            </a:r>
            <a:r>
              <a:rPr lang="de-DE" sz="9600" dirty="0" err="1" smtClean="0"/>
              <a:t>Güell</a:t>
            </a:r>
            <a:r>
              <a:rPr lang="de-DE" sz="9600" dirty="0" smtClean="0"/>
              <a:t>, </a:t>
            </a:r>
            <a:r>
              <a:rPr lang="de-DE" sz="9600" dirty="0" smtClean="0"/>
              <a:t>Krypta </a:t>
            </a:r>
            <a:r>
              <a:rPr lang="de-DE" sz="9600" dirty="0" smtClean="0"/>
              <a:t>der </a:t>
            </a:r>
            <a:r>
              <a:rPr lang="de-DE" sz="9600" dirty="0" err="1" smtClean="0"/>
              <a:t>Colònia</a:t>
            </a:r>
            <a:r>
              <a:rPr lang="de-DE" sz="9600" dirty="0" smtClean="0"/>
              <a:t> </a:t>
            </a:r>
            <a:r>
              <a:rPr lang="de-DE" sz="9600" dirty="0" err="1" smtClean="0"/>
              <a:t>Güell</a:t>
            </a:r>
            <a:r>
              <a:rPr lang="de-DE" sz="9600" dirty="0" smtClean="0"/>
              <a:t>)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- 1883: Auftrag des Baus der </a:t>
            </a:r>
            <a:r>
              <a:rPr lang="de-DE" sz="9600" dirty="0" err="1" smtClean="0"/>
              <a:t>Sagrada</a:t>
            </a:r>
            <a:r>
              <a:rPr lang="de-DE" sz="9600" dirty="0" smtClean="0"/>
              <a:t> Familia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- 1887-1893: Bau des Bischofspalasts in </a:t>
            </a:r>
            <a:r>
              <a:rPr lang="de-DE" sz="9600" dirty="0" err="1" smtClean="0"/>
              <a:t>Astorga</a:t>
            </a:r>
            <a:r>
              <a:rPr lang="de-DE" sz="9600" dirty="0" smtClean="0"/>
              <a:t>.  </a:t>
            </a:r>
          </a:p>
          <a:p>
            <a:pPr marL="635508" indent="-571500">
              <a:buNone/>
            </a:pPr>
            <a:r>
              <a:rPr lang="de-DE" sz="9600" dirty="0" smtClean="0"/>
              <a:t>	-1889-1894: Bau des </a:t>
            </a:r>
            <a:r>
              <a:rPr lang="de-DE" sz="9600" dirty="0" err="1" smtClean="0"/>
              <a:t>Theresianerinnen</a:t>
            </a:r>
            <a:r>
              <a:rPr lang="de-DE" sz="9600" dirty="0" smtClean="0"/>
              <a:t>-Klosters in Barcelona 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- 1900: Gestaltung von Möbelstücken</a:t>
            </a:r>
          </a:p>
          <a:p>
            <a:pPr marL="635508" indent="-571500">
              <a:buNone/>
            </a:pPr>
            <a:r>
              <a:rPr lang="de-DE" sz="9600" dirty="0" smtClean="0">
                <a:solidFill>
                  <a:schemeClr val="accent1"/>
                </a:solidFill>
              </a:rPr>
              <a:t>	</a:t>
            </a:r>
            <a:r>
              <a:rPr lang="de-DE" sz="9600" dirty="0" smtClean="0"/>
              <a:t>- 1926: wurde von Straßenbahn erfasst und starb</a:t>
            </a:r>
            <a:endParaRPr lang="de-DE" sz="9600" dirty="0" smtClean="0">
              <a:solidFill>
                <a:schemeClr val="accent1"/>
              </a:solidFill>
            </a:endParaRPr>
          </a:p>
          <a:p>
            <a:pPr marL="635508" indent="-571500">
              <a:buNone/>
            </a:pPr>
            <a:r>
              <a:rPr lang="de-DE" sz="9600" dirty="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</a:t>
            </a:r>
            <a:r>
              <a:rPr lang="de-DE" dirty="0" smtClean="0"/>
              <a:t>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508" indent="-571500">
              <a:buNone/>
            </a:pPr>
            <a:r>
              <a:rPr lang="de-DE" sz="2400" dirty="0" smtClean="0">
                <a:solidFill>
                  <a:schemeClr val="accent1"/>
                </a:solidFill>
              </a:rPr>
              <a:t>3.1</a:t>
            </a:r>
            <a:r>
              <a:rPr lang="de-DE" sz="2400" dirty="0" smtClean="0"/>
              <a:t> </a:t>
            </a:r>
            <a:r>
              <a:rPr lang="de-DE" sz="2400" dirty="0" smtClean="0"/>
              <a:t>Dialog zwischen Macke und </a:t>
            </a:r>
            <a:r>
              <a:rPr lang="de-DE" sz="2400" dirty="0" smtClean="0"/>
              <a:t>Gaudí</a:t>
            </a:r>
            <a:endParaRPr lang="de-DE" sz="2400" dirty="0" smtClean="0"/>
          </a:p>
          <a:p>
            <a:pPr marL="635508" indent="-571500">
              <a:buNone/>
            </a:pPr>
            <a:r>
              <a:rPr lang="de-DE" sz="2400" dirty="0" smtClean="0"/>
              <a:t>	Epoche und </a:t>
            </a:r>
            <a:r>
              <a:rPr lang="de-DE" sz="2400" dirty="0" smtClean="0"/>
              <a:t>Anfänge der</a:t>
            </a:r>
            <a:r>
              <a:rPr lang="de-DE" sz="2400" dirty="0" smtClean="0"/>
              <a:t> </a:t>
            </a:r>
            <a:r>
              <a:rPr lang="de-DE" sz="2400" dirty="0" smtClean="0"/>
              <a:t>Kunst</a:t>
            </a:r>
          </a:p>
          <a:p>
            <a:pPr marL="635508" indent="-571500">
              <a:buNone/>
            </a:pPr>
            <a:r>
              <a:rPr lang="de-DE" dirty="0" smtClean="0"/>
              <a:t>	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611560" y="2780927"/>
          <a:ext cx="8208912" cy="3916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640553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solidFill>
                            <a:schemeClr val="accent1"/>
                          </a:solidFill>
                        </a:rPr>
                        <a:t>August Macke</a:t>
                      </a:r>
                      <a:endParaRPr lang="de-DE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chemeClr val="accent1"/>
                          </a:solidFill>
                        </a:rPr>
                        <a:t>Gaudí</a:t>
                      </a:r>
                      <a:endParaRPr lang="de-DE" sz="2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7848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Epoche:</a:t>
                      </a:r>
                      <a:r>
                        <a:rPr lang="de-DE" sz="1600" baseline="0" dirty="0" smtClean="0"/>
                        <a:t> Expressionismus</a:t>
                      </a:r>
                    </a:p>
                    <a:p>
                      <a:r>
                        <a:rPr lang="de-DE" sz="1600" baseline="0" dirty="0" smtClean="0"/>
                        <a:t>-&gt; Ausdruck des Geistig-Seelischen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Epoche: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Modernisme</a:t>
                      </a:r>
                      <a:endParaRPr lang="de-DE" sz="1600" baseline="0" dirty="0" smtClean="0"/>
                    </a:p>
                    <a:p>
                      <a:r>
                        <a:rPr lang="de-DE" sz="1600" baseline="0" dirty="0" smtClean="0"/>
                        <a:t>-&gt; wachsende Spaltung zwischen arm und reich</a:t>
                      </a:r>
                      <a:endParaRPr lang="de-DE" sz="1600" dirty="0"/>
                    </a:p>
                  </a:txBody>
                  <a:tcPr/>
                </a:tc>
              </a:tr>
              <a:tr h="87848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dirty="0" smtClean="0"/>
                        <a:t>wurde schließlich zur treibenden Kraft der westdeutschen Moderne</a:t>
                      </a:r>
                    </a:p>
                    <a:p>
                      <a:pPr>
                        <a:buFontTx/>
                        <a:buNone/>
                      </a:pP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katalanische Künstler wurden gefördert, ihren</a:t>
                      </a:r>
                      <a:r>
                        <a:rPr lang="de-DE" sz="1600" baseline="0" dirty="0" smtClean="0"/>
                        <a:t> eigenen Stil zu entwickeln</a:t>
                      </a:r>
                      <a:endParaRPr lang="de-DE" sz="1600" dirty="0"/>
                    </a:p>
                  </a:txBody>
                  <a:tcPr/>
                </a:tc>
              </a:tr>
              <a:tr h="640553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wurde von Elisabeth </a:t>
                      </a:r>
                      <a:r>
                        <a:rPr lang="de-DE" sz="1600" dirty="0" smtClean="0"/>
                        <a:t>Gerhardt </a:t>
                      </a:r>
                      <a:r>
                        <a:rPr lang="de-DE" sz="1600" dirty="0" smtClean="0"/>
                        <a:t>gefördert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wurde von </a:t>
                      </a:r>
                      <a:r>
                        <a:rPr lang="de-DE" sz="1600" dirty="0" err="1" smtClean="0"/>
                        <a:t>Güell</a:t>
                      </a:r>
                      <a:r>
                        <a:rPr lang="de-DE" sz="1600" dirty="0" smtClean="0"/>
                        <a:t> unterstützt</a:t>
                      </a:r>
                      <a:endParaRPr lang="de-DE" sz="1600" dirty="0"/>
                    </a:p>
                  </a:txBody>
                  <a:tcPr/>
                </a:tc>
              </a:tr>
              <a:tr h="87848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Zeichnete als Kind gerne Landschaftsbilder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dirty="0" smtClean="0"/>
                        <a:t>bekam</a:t>
                      </a:r>
                      <a:r>
                        <a:rPr lang="de-DE" sz="1600" baseline="0" dirty="0" smtClean="0"/>
                        <a:t> schon als Kind ein Gefühl  für das Formen eines Raums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baseline="0" dirty="0" smtClean="0"/>
                        <a:t>-&gt; Eltern Kesselschmieder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508" indent="-571500">
              <a:buNone/>
            </a:pPr>
            <a:r>
              <a:rPr lang="de-DE" sz="2200" dirty="0" smtClean="0">
                <a:solidFill>
                  <a:schemeClr val="accent1"/>
                </a:solidFill>
              </a:rPr>
              <a:t>3 .2 </a:t>
            </a:r>
            <a:r>
              <a:rPr lang="de-DE" sz="2200" dirty="0" smtClean="0"/>
              <a:t>Dialog zwischen Macke und Gaudí</a:t>
            </a:r>
          </a:p>
          <a:p>
            <a:pPr marL="635508" indent="-571500"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>Kunst und Malerei</a:t>
            </a:r>
          </a:p>
          <a:p>
            <a:pPr marL="635508" indent="-571500">
              <a:buNone/>
            </a:pPr>
            <a:endParaRPr lang="de-DE" sz="2000" dirty="0" smtClean="0"/>
          </a:p>
          <a:p>
            <a:pPr marL="635508" indent="-571500">
              <a:buNone/>
            </a:pPr>
            <a:r>
              <a:rPr lang="de-DE" sz="2000" dirty="0" smtClean="0"/>
              <a:t>	</a:t>
            </a:r>
            <a:endParaRPr lang="de-DE" sz="20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51520" y="2636912"/>
          <a:ext cx="8640960" cy="42200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00643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accent1"/>
                          </a:solidFill>
                        </a:rPr>
                        <a:t>Macke</a:t>
                      </a:r>
                      <a:endParaRPr lang="de-DE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/>
                          </a:solidFill>
                        </a:rPr>
                        <a:t>Gaudí</a:t>
                      </a:r>
                      <a:endParaRPr lang="de-DE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3951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Seine Anfänge sind geprägt von Symbolen und von Arnold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Böcklin</a:t>
                      </a:r>
                      <a:r>
                        <a:rPr lang="de-DE" sz="1600" baseline="0" dirty="0" smtClean="0"/>
                        <a:t> und Hans Thoma beeinflusst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dirty="0" smtClean="0"/>
                        <a:t>hatte</a:t>
                      </a:r>
                      <a:r>
                        <a:rPr lang="de-DE" sz="1600" baseline="0" dirty="0" smtClean="0"/>
                        <a:t> Startschwierigkeiten als Architekt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baseline="0" dirty="0" smtClean="0"/>
                        <a:t>-&gt;blieb trotzdem seinem Stil treu</a:t>
                      </a:r>
                      <a:endParaRPr lang="de-DE" sz="1600" dirty="0"/>
                    </a:p>
                  </a:txBody>
                  <a:tcPr/>
                </a:tc>
              </a:tr>
              <a:tr h="133867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dirty="0" smtClean="0"/>
                        <a:t>Trat der Redaktion „Der Blaue Reiter„ bei –&gt; trug zum</a:t>
                      </a:r>
                      <a:r>
                        <a:rPr lang="de-DE" sz="1600" baseline="0" dirty="0" smtClean="0"/>
                        <a:t> künstlerischen Durchbruch bei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1600" dirty="0" smtClean="0"/>
                        <a:t> Beschäftigung mit Kubismus, </a:t>
                      </a:r>
                      <a:r>
                        <a:rPr lang="de-DE" sz="1600" u="none" dirty="0" smtClean="0">
                          <a:solidFill>
                            <a:schemeClr val="tx1"/>
                          </a:solidFill>
                        </a:rPr>
                        <a:t>Futurismus</a:t>
                      </a:r>
                      <a:r>
                        <a:rPr lang="de-DE" sz="1600" dirty="0" smtClean="0"/>
                        <a:t> und Orphismus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</a:t>
                      </a:r>
                      <a:r>
                        <a:rPr lang="de-DE" sz="1600" baseline="0" dirty="0" smtClean="0"/>
                        <a:t> s</a:t>
                      </a:r>
                      <a:r>
                        <a:rPr lang="de-DE" sz="1600" dirty="0" smtClean="0"/>
                        <a:t>ein Stil umfasst runde, organisch-wirkende Formen, geschwungene Linien, schräge Pfeiler und unregelmäßige Grundrisse</a:t>
                      </a:r>
                      <a:endParaRPr lang="de-DE" sz="1600" dirty="0"/>
                    </a:p>
                  </a:txBody>
                  <a:tcPr/>
                </a:tc>
              </a:tr>
              <a:tr h="840563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de-DE" sz="1600" dirty="0" smtClean="0"/>
                        <a:t>-Faszination</a:t>
                      </a:r>
                      <a:r>
                        <a:rPr lang="de-DE" sz="1600" baseline="0" dirty="0" smtClean="0"/>
                        <a:t> Fensterbilder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baseline="0" dirty="0" smtClean="0"/>
                        <a:t>-&gt; Bewegungen der Farben, verschiedene Ebenen und Lichter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aseline="0" dirty="0" smtClean="0"/>
                        <a:t>b</a:t>
                      </a:r>
                      <a:r>
                        <a:rPr lang="de-DE" sz="1400" dirty="0" smtClean="0"/>
                        <a:t>unte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dirty="0" err="1" smtClean="0"/>
                        <a:t>Keramikfliesen</a:t>
                      </a:r>
                      <a:r>
                        <a:rPr lang="de-DE" sz="1400" dirty="0" smtClean="0"/>
                        <a:t>, Buntglasfenster, Eisen, Skulpturen und Mosaik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  <a:tr h="60064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600" baseline="0" dirty="0" smtClean="0"/>
                        <a:t>1913 entwickelte er seinen eigenen Stil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baseline="0" dirty="0" smtClean="0"/>
                        <a:t>-&gt; sinnlich-expressive Farblichtmalerei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- Lebenswerk: </a:t>
                      </a:r>
                      <a:r>
                        <a:rPr lang="de-DE" sz="1600" dirty="0" err="1" smtClean="0"/>
                        <a:t>Sagrada</a:t>
                      </a:r>
                      <a:r>
                        <a:rPr lang="de-DE" sz="1600" dirty="0" smtClean="0"/>
                        <a:t> Familia</a:t>
                      </a:r>
                    </a:p>
                    <a:p>
                      <a:pPr>
                        <a:buFontTx/>
                        <a:buChar char="-"/>
                      </a:pP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Gaudi</a:t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 marL="635508" indent="-571500">
              <a:buNone/>
            </a:pPr>
            <a:r>
              <a:rPr lang="de-DE" sz="2400" dirty="0" smtClean="0">
                <a:solidFill>
                  <a:schemeClr val="accent1"/>
                </a:solidFill>
              </a:rPr>
              <a:t>4. </a:t>
            </a:r>
            <a:r>
              <a:rPr lang="de-DE" sz="2400" dirty="0" smtClean="0"/>
              <a:t>Vergleich der Künstler:</a:t>
            </a:r>
          </a:p>
          <a:p>
            <a:pPr marL="635508" indent="-571500"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der Umgang mit dem Licht</a:t>
            </a:r>
            <a:endParaRPr lang="de-DE" sz="24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0" y="2852936"/>
          <a:ext cx="9144000" cy="4005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  <a:gridCol w="4572000"/>
              </a:tblGrid>
              <a:tr h="573631">
                <a:tc>
                  <a:txBody>
                    <a:bodyPr/>
                    <a:lstStyle/>
                    <a:p>
                      <a:r>
                        <a:rPr lang="de-DE" sz="2100" dirty="0" smtClean="0">
                          <a:solidFill>
                            <a:schemeClr val="accent1"/>
                          </a:solidFill>
                        </a:rPr>
                        <a:t>Macke: Zoologischer Garten 1</a:t>
                      </a:r>
                      <a:endParaRPr lang="de-DE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100" dirty="0" smtClean="0">
                          <a:solidFill>
                            <a:schemeClr val="accent1"/>
                          </a:solidFill>
                        </a:rPr>
                        <a:t>Gaudi: </a:t>
                      </a:r>
                      <a:r>
                        <a:rPr lang="de-DE" sz="2100" dirty="0" err="1" smtClean="0">
                          <a:solidFill>
                            <a:schemeClr val="accent1"/>
                          </a:solidFill>
                        </a:rPr>
                        <a:t>Sagrada</a:t>
                      </a:r>
                      <a:r>
                        <a:rPr lang="de-DE" sz="2100" dirty="0" smtClean="0">
                          <a:solidFill>
                            <a:schemeClr val="accent1"/>
                          </a:solidFill>
                        </a:rPr>
                        <a:t> Familia</a:t>
                      </a:r>
                      <a:endParaRPr lang="de-DE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431433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Grafik 4" descr="zoologischer gar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4571999" cy="2731493"/>
          </a:xfrm>
          <a:prstGeom prst="rect">
            <a:avLst/>
          </a:prstGeom>
        </p:spPr>
      </p:pic>
      <p:pic>
        <p:nvPicPr>
          <p:cNvPr id="6" name="Grafik 5" descr="sagrada fami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429000"/>
            <a:ext cx="2733768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Gaudi</a:t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 marL="635508" indent="-571500">
              <a:buNone/>
            </a:pPr>
            <a:r>
              <a:rPr lang="de-DE" sz="2400" dirty="0" smtClean="0">
                <a:solidFill>
                  <a:schemeClr val="accent1"/>
                </a:solidFill>
              </a:rPr>
              <a:t>4. </a:t>
            </a:r>
            <a:r>
              <a:rPr lang="de-DE" sz="2400" dirty="0" smtClean="0"/>
              <a:t>Vergleich der Künstler:</a:t>
            </a:r>
          </a:p>
          <a:p>
            <a:pPr marL="635508" indent="-571500">
              <a:buNone/>
            </a:pPr>
            <a:r>
              <a:rPr lang="de-DE" sz="2400" dirty="0" smtClean="0"/>
              <a:t>	</a:t>
            </a:r>
            <a:r>
              <a:rPr lang="de-DE" sz="2400" dirty="0" smtClean="0"/>
              <a:t>der Umgang mit dem Licht</a:t>
            </a:r>
            <a:endParaRPr lang="de-DE" sz="24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0" y="2924944"/>
          <a:ext cx="9144000" cy="3933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  <a:gridCol w="4572000"/>
              </a:tblGrid>
              <a:tr h="563318">
                <a:tc>
                  <a:txBody>
                    <a:bodyPr/>
                    <a:lstStyle/>
                    <a:p>
                      <a:r>
                        <a:rPr lang="de-DE" sz="2100" dirty="0" smtClean="0">
                          <a:solidFill>
                            <a:schemeClr val="accent1"/>
                          </a:solidFill>
                        </a:rPr>
                        <a:t>Macke: The</a:t>
                      </a:r>
                      <a:r>
                        <a:rPr lang="de-DE" sz="2100" baseline="0" dirty="0" smtClean="0">
                          <a:solidFill>
                            <a:schemeClr val="accent1"/>
                          </a:solidFill>
                        </a:rPr>
                        <a:t> hat </a:t>
                      </a:r>
                      <a:r>
                        <a:rPr lang="de-DE" sz="2100" baseline="0" dirty="0" err="1" smtClean="0">
                          <a:solidFill>
                            <a:schemeClr val="accent1"/>
                          </a:solidFill>
                        </a:rPr>
                        <a:t>shop</a:t>
                      </a:r>
                      <a:r>
                        <a:rPr lang="de-DE" sz="2100" baseline="0" dirty="0" smtClean="0">
                          <a:solidFill>
                            <a:schemeClr val="accent1"/>
                          </a:solidFill>
                        </a:rPr>
                        <a:t> (1913)</a:t>
                      </a:r>
                      <a:endParaRPr lang="de-DE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100" dirty="0" smtClean="0">
                          <a:solidFill>
                            <a:schemeClr val="accent1"/>
                          </a:solidFill>
                        </a:rPr>
                        <a:t>Gaudi:</a:t>
                      </a:r>
                      <a:r>
                        <a:rPr lang="de-DE" sz="2100" baseline="0" dirty="0" smtClean="0">
                          <a:solidFill>
                            <a:schemeClr val="accent1"/>
                          </a:solidFill>
                        </a:rPr>
                        <a:t> Haus der Knocken (1877)</a:t>
                      </a:r>
                      <a:endParaRPr lang="de-DE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369738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Grafik 6" descr="gaudi ha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573016"/>
            <a:ext cx="4499992" cy="2728120"/>
          </a:xfrm>
          <a:prstGeom prst="rect">
            <a:avLst/>
          </a:prstGeom>
        </p:spPr>
      </p:pic>
      <p:pic>
        <p:nvPicPr>
          <p:cNvPr id="8" name="Grafik 7" descr="the hat sh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79648"/>
            <a:ext cx="2736304" cy="3478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August Macke – </a:t>
            </a:r>
            <a:r>
              <a:rPr lang="de-DE" dirty="0" smtClean="0"/>
              <a:t>Gaudí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Umgang mit dem Licht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 lnSpcReduction="10000"/>
          </a:bodyPr>
          <a:lstStyle/>
          <a:p>
            <a:pPr marL="635508" indent="-571500">
              <a:buNone/>
            </a:pPr>
            <a:r>
              <a:rPr lang="de-DE" sz="2400" dirty="0" smtClean="0">
                <a:solidFill>
                  <a:schemeClr val="accent1"/>
                </a:solidFill>
              </a:rPr>
              <a:t>5. </a:t>
            </a:r>
            <a:r>
              <a:rPr lang="de-DE" sz="2400" dirty="0" smtClean="0"/>
              <a:t>Quellen</a:t>
            </a:r>
          </a:p>
          <a:p>
            <a:pPr marL="635508" indent="-571500">
              <a:buNone/>
            </a:pPr>
            <a:r>
              <a:rPr lang="de-DE" sz="2000" dirty="0" smtClean="0"/>
              <a:t>https://</a:t>
            </a:r>
            <a:r>
              <a:rPr lang="de-DE" sz="2000" dirty="0" smtClean="0"/>
              <a:t>www.august-macke-haus.de/august-macke-haus/august-macke</a:t>
            </a:r>
          </a:p>
          <a:p>
            <a:pPr marL="635508" indent="-571500">
              <a:buNone/>
            </a:pPr>
            <a:r>
              <a:rPr lang="de-DE" sz="2000" dirty="0" smtClean="0"/>
              <a:t>https://</a:t>
            </a:r>
            <a:r>
              <a:rPr lang="de-DE" sz="2000" dirty="0" smtClean="0"/>
              <a:t>www.kettererkunst.de/bio/AugustMacke-1887-1914.php</a:t>
            </a:r>
          </a:p>
          <a:p>
            <a:pPr marL="635508" indent="-571500">
              <a:buNone/>
            </a:pPr>
            <a:r>
              <a:rPr lang="de-DE" sz="2000" dirty="0" smtClean="0"/>
              <a:t>http://www.zeitklicks.de/kaiserzeit/zeitklicks/zeit/kultur/architektur-1/gaudi-und-der-modernismo</a:t>
            </a:r>
            <a:r>
              <a:rPr lang="de-DE" sz="2000" dirty="0" smtClean="0"/>
              <a:t>/</a:t>
            </a:r>
          </a:p>
          <a:p>
            <a:pPr marL="635508" indent="-571500">
              <a:buNone/>
            </a:pPr>
            <a:r>
              <a:rPr lang="de-DE" sz="2000" dirty="0" smtClean="0"/>
              <a:t>http://www.zeitklicks.de/kaiserzeit/zeitklicks/zeit/kultur/architektur-1/gaudi-und-der-modernismo</a:t>
            </a:r>
            <a:r>
              <a:rPr lang="de-DE" sz="2000" dirty="0" smtClean="0"/>
              <a:t>/</a:t>
            </a:r>
          </a:p>
          <a:p>
            <a:pPr marL="635508" indent="-571500">
              <a:buNone/>
            </a:pPr>
            <a:r>
              <a:rPr lang="de-DE" sz="2000" dirty="0" smtClean="0"/>
              <a:t>https://dinosontour.de/barcelona/antoni-gaudi-kuenstler</a:t>
            </a:r>
            <a:r>
              <a:rPr lang="de-DE" sz="2000" dirty="0" smtClean="0"/>
              <a:t>/</a:t>
            </a:r>
          </a:p>
          <a:p>
            <a:pPr marL="635508" indent="-571500">
              <a:buNone/>
            </a:pPr>
            <a:r>
              <a:rPr lang="de-DE" sz="2000" dirty="0" smtClean="0"/>
              <a:t>https://www.casabatllo.es/de/antoni-gaudi</a:t>
            </a:r>
            <a:r>
              <a:rPr lang="de-DE" sz="2000" dirty="0" smtClean="0"/>
              <a:t>/</a:t>
            </a:r>
          </a:p>
          <a:p>
            <a:pPr marL="635508" indent="-571500">
              <a:buNone/>
            </a:pPr>
            <a:r>
              <a:rPr lang="de-DE" sz="2000" dirty="0" smtClean="0"/>
              <a:t>http://</a:t>
            </a:r>
            <a:r>
              <a:rPr lang="de-DE" sz="2000" dirty="0" smtClean="0"/>
              <a:t>www.whoswho.de/bio/august-macke.html</a:t>
            </a:r>
          </a:p>
          <a:p>
            <a:pPr marL="635508" indent="-571500">
              <a:buNone/>
            </a:pPr>
            <a:r>
              <a:rPr lang="de-DE" sz="2000" dirty="0" smtClean="0"/>
              <a:t>http</a:t>
            </a:r>
            <a:r>
              <a:rPr lang="de-DE" sz="2000" dirty="0" smtClean="0"/>
              <a:t>://www.zeno.org/Kunstwerke/B/Macke,+August%3A+Zoologischer+Garten+(I</a:t>
            </a:r>
            <a:r>
              <a:rPr lang="de-DE" sz="2000" dirty="0" smtClean="0"/>
              <a:t>)</a:t>
            </a:r>
          </a:p>
          <a:p>
            <a:pPr marL="635508" indent="-571500">
              <a:buNone/>
            </a:pPr>
            <a:r>
              <a:rPr lang="de-DE" sz="2000" dirty="0" smtClean="0"/>
              <a:t>http://was-ist-die-blume-des-lebens.de/impressionen-lichtreflexe-aus-gaudis-sagrada-familia-in-barcelona-januar-2014</a:t>
            </a:r>
            <a:r>
              <a:rPr lang="de-DE" sz="2000" dirty="0" smtClean="0"/>
              <a:t>/</a:t>
            </a:r>
          </a:p>
          <a:p>
            <a:pPr marL="635508" indent="-571500">
              <a:buNone/>
            </a:pPr>
            <a:endParaRPr lang="de-DE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324</Words>
  <Application>Microsoft Office PowerPoint</Application>
  <PresentationFormat>Bildschirmpräsentation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Telesto</vt:lpstr>
      <vt:lpstr>   August Macke – Gaudí  Der Umgang mit dem Licht  </vt:lpstr>
      <vt:lpstr>August Macke – Gaudí Der Umgang mit dem Licht</vt:lpstr>
      <vt:lpstr>August Macke – Gaudí Der Umgang mit dem Licht</vt:lpstr>
      <vt:lpstr>August Macke – Gaudí Der Umgang mit dem Licht</vt:lpstr>
      <vt:lpstr>August Macke – Gaudí Der Umgang mit dem Licht</vt:lpstr>
      <vt:lpstr>August Macke – Gaudí Der Umgang mit dem Licht</vt:lpstr>
      <vt:lpstr>August Macke – Gaudi Der Umgang mit dem Licht</vt:lpstr>
      <vt:lpstr>August Macke – Gaudi Der Umgang mit dem Licht</vt:lpstr>
      <vt:lpstr>August Macke – Gaudí Der Umgang mit dem Licht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Macke – Gaudi  Der Umgang mit dem Licht</dc:title>
  <dc:creator>Dell Simone 2018</dc:creator>
  <cp:lastModifiedBy>Dell Simone 2018</cp:lastModifiedBy>
  <cp:revision>109</cp:revision>
  <dcterms:created xsi:type="dcterms:W3CDTF">2019-04-20T15:33:39Z</dcterms:created>
  <dcterms:modified xsi:type="dcterms:W3CDTF">2019-04-28T16:39:40Z</dcterms:modified>
</cp:coreProperties>
</file>