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74" r:id="rId9"/>
    <p:sldId id="265" r:id="rId10"/>
    <p:sldId id="264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000"/>
    <a:srgbClr val="941100"/>
    <a:srgbClr val="1A3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68"/>
  </p:normalViewPr>
  <p:slideViewPr>
    <p:cSldViewPr snapToGrid="0" snapToObjects="1">
      <p:cViewPr>
        <p:scale>
          <a:sx n="124" d="100"/>
          <a:sy n="124" d="100"/>
        </p:scale>
        <p:origin x="6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4CC3A-2F48-5A4F-89EE-94F499B60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Moderne Kunst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AD591A-35D4-5F44-912D-959285C8E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Gerhard Richter und Miró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1178D0-87BB-D24B-A44C-628C04419884}"/>
              </a:ext>
            </a:extLst>
          </p:cNvPr>
          <p:cNvSpPr txBox="1"/>
          <p:nvPr/>
        </p:nvSpPr>
        <p:spPr>
          <a:xfrm>
            <a:off x="8802356" y="5726564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B10000"/>
                </a:solidFill>
              </a:rPr>
              <a:t>Lea Strack und Carolin Esser</a:t>
            </a:r>
          </a:p>
        </p:txBody>
      </p:sp>
    </p:spTree>
    <p:extLst>
      <p:ext uri="{BB962C8B-B14F-4D97-AF65-F5344CB8AC3E}">
        <p14:creationId xmlns:p14="http://schemas.microsoft.com/office/powerpoint/2010/main" val="88582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BE0A6-E9AF-6047-B630-BEED45E3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6936D6-DD2C-3545-8D58-130D498311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Belichtung :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heller</a:t>
            </a:r>
          </a:p>
          <a:p>
            <a:r>
              <a:rPr lang="de-DE" dirty="0"/>
              <a:t>Sättigung 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erhöht</a:t>
            </a:r>
          </a:p>
          <a:p>
            <a:r>
              <a:rPr lang="de-DE" dirty="0"/>
              <a:t>Temperatur 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wärmer</a:t>
            </a:r>
          </a:p>
          <a:p>
            <a:r>
              <a:rPr lang="de-DE" dirty="0"/>
              <a:t>Schärfe 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erhöht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1D58C94-7736-DD4E-9D6D-3E17E4C6E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2412" y="2093913"/>
            <a:ext cx="4267200" cy="3289300"/>
          </a:xfrm>
        </p:spPr>
      </p:pic>
    </p:spTree>
    <p:extLst>
      <p:ext uri="{BB962C8B-B14F-4D97-AF65-F5344CB8AC3E}">
        <p14:creationId xmlns:p14="http://schemas.microsoft.com/office/powerpoint/2010/main" val="105020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03203E-97FD-4E48-B9D9-6C1E167D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 Wirkung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0C73C0-50C8-5640-AB4F-EAC3329BA0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u="sng" dirty="0"/>
              <a:t>kräftige Farben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ausdrucksstark</a:t>
            </a:r>
          </a:p>
          <a:p>
            <a:r>
              <a:rPr lang="de-DE" u="sng" dirty="0"/>
              <a:t>schwarz</a:t>
            </a:r>
            <a:r>
              <a:rPr lang="de-DE" dirty="0"/>
              <a:t>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düster, bedrohlich, einsam  </a:t>
            </a:r>
          </a:p>
          <a:p>
            <a:r>
              <a:rPr lang="de-DE" u="sng" dirty="0"/>
              <a:t>rot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verstärkt Bedrohlichkeit, dominant, brutal, aufregend</a:t>
            </a:r>
          </a:p>
          <a:p>
            <a:r>
              <a:rPr lang="de-DE" u="sng" dirty="0"/>
              <a:t>blau</a:t>
            </a:r>
            <a:r>
              <a:rPr lang="de-DE" dirty="0"/>
              <a:t>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kalt, traurig</a:t>
            </a:r>
          </a:p>
          <a:p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u="sng" dirty="0"/>
              <a:t>Atmosphäre: 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düster, bedrohlich, dunkel, gruselig, brutal  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A457D3E-0B0B-B04D-8D3F-F9B9BA12D8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2412" y="2093913"/>
            <a:ext cx="4267200" cy="3289300"/>
          </a:xfrm>
        </p:spPr>
      </p:pic>
    </p:spTree>
    <p:extLst>
      <p:ext uri="{BB962C8B-B14F-4D97-AF65-F5344CB8AC3E}">
        <p14:creationId xmlns:p14="http://schemas.microsoft.com/office/powerpoint/2010/main" val="151348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EED3B47-20C4-BC4B-BF1F-1FA1AD48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195754"/>
            <a:ext cx="9605635" cy="668439"/>
          </a:xfrm>
        </p:spPr>
        <p:txBody>
          <a:bodyPr>
            <a:normAutofit/>
          </a:bodyPr>
          <a:lstStyle/>
          <a:p>
            <a:r>
              <a:rPr lang="de-DE" dirty="0"/>
              <a:t>                 Der blühende </a:t>
            </a:r>
            <a:r>
              <a:rPr lang="de-DE" dirty="0" err="1"/>
              <a:t>widder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43312C2-DBAE-124E-B181-C72D9E8D1C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6627" y="2169865"/>
            <a:ext cx="4645025" cy="3271144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50C10B6-EEFC-6A41-8639-9B07A5323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3586" y="2169865"/>
            <a:ext cx="2891003" cy="1780934"/>
          </a:xfrm>
        </p:spPr>
        <p:txBody>
          <a:bodyPr/>
          <a:lstStyle/>
          <a:p>
            <a:r>
              <a:rPr lang="de-DE" sz="1600" dirty="0"/>
              <a:t>„Der blühende Widder“</a:t>
            </a:r>
          </a:p>
          <a:p>
            <a:r>
              <a:rPr lang="de-DE" sz="1600" dirty="0"/>
              <a:t>1971</a:t>
            </a:r>
          </a:p>
          <a:p>
            <a:r>
              <a:rPr lang="de-DE" sz="1600" dirty="0"/>
              <a:t>40cm x 56,5cm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04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5CC3A-2E73-D542-A2A7-215AC8E3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01649"/>
            <a:ext cx="9603275" cy="1047141"/>
          </a:xfrm>
        </p:spPr>
        <p:txBody>
          <a:bodyPr>
            <a:noAutofit/>
          </a:bodyPr>
          <a:lstStyle/>
          <a:p>
            <a:pPr algn="ctr"/>
            <a:r>
              <a:rPr lang="de-DE" sz="9600" dirty="0"/>
              <a:t>Analyse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EA52C8B-6369-2343-AD58-7E3FACD8E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82"/>
                    </a14:imgEffect>
                    <a14:imgEffect>
                      <a14:saturation sat="2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005" y="3077749"/>
            <a:ext cx="4495990" cy="2964747"/>
          </a:xfrm>
          <a:effectLst>
            <a:outerShdw blurRad="1270000" dist="50800" dir="5400000" sx="110000" sy="110000" algn="ctr" rotWithShape="0">
              <a:schemeClr val="bg1">
                <a:alpha val="0"/>
              </a:schemeClr>
            </a:outerShdw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5485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388791C-5C73-8742-878B-90D66ED3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👉🏼Farbe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257F4CE-B880-3A49-8CDB-B8E6DE3685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schwarz, grün, rot, blau, gelb, braun</a:t>
            </a:r>
          </a:p>
          <a:p>
            <a:r>
              <a:rPr lang="de-DE" dirty="0"/>
              <a:t>rot, blau, grün, gelb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fröhlich, bunt, positiv, freundlich, einladend </a:t>
            </a:r>
          </a:p>
          <a:p>
            <a:r>
              <a:rPr lang="de-DE" dirty="0"/>
              <a:t>schwarz und braun </a:t>
            </a:r>
            <a:r>
              <a:rPr lang="de-DE" dirty="0">
                <a:solidFill>
                  <a:srgbClr val="B10000"/>
                </a:solidFill>
              </a:rPr>
              <a:t>=&gt; </a:t>
            </a:r>
            <a:r>
              <a:rPr lang="de-DE" dirty="0"/>
              <a:t>dunkel, Geborgenheit, warm, neutral, modern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490981E-C70A-9243-8D60-C9CA3C3ED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02991"/>
            <a:ext cx="4645025" cy="3271144"/>
          </a:xfrm>
        </p:spPr>
      </p:pic>
    </p:spTree>
    <p:extLst>
      <p:ext uri="{BB962C8B-B14F-4D97-AF65-F5344CB8AC3E}">
        <p14:creationId xmlns:p14="http://schemas.microsoft.com/office/powerpoint/2010/main" val="308174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59B88-9489-9447-A307-E33CB8DA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👉🏼Form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0D7E6B-A617-D442-9142-7DF4146174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Bildformat: rechteckig (40cm x 56,5cm) </a:t>
            </a:r>
          </a:p>
          <a:p>
            <a:endParaRPr lang="de-DE" dirty="0"/>
          </a:p>
          <a:p>
            <a:r>
              <a:rPr lang="de-DE" dirty="0"/>
              <a:t>Linien</a:t>
            </a:r>
          </a:p>
          <a:p>
            <a:r>
              <a:rPr lang="de-DE" dirty="0"/>
              <a:t>Rechtecke (angedeutete Rechtecke)</a:t>
            </a:r>
          </a:p>
          <a:p>
            <a:r>
              <a:rPr lang="de-DE" dirty="0"/>
              <a:t>Kreise / Halbkreise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C2D0DF5-C235-CA4E-A4A6-EA78853FE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02991"/>
            <a:ext cx="4645025" cy="3271144"/>
          </a:xfrm>
        </p:spPr>
      </p:pic>
    </p:spTree>
    <p:extLst>
      <p:ext uri="{BB962C8B-B14F-4D97-AF65-F5344CB8AC3E}">
        <p14:creationId xmlns:p14="http://schemas.microsoft.com/office/powerpoint/2010/main" val="424158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B5061-D952-4342-A970-95436F29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34779"/>
            <a:ext cx="9605635" cy="1029415"/>
          </a:xfrm>
        </p:spPr>
        <p:txBody>
          <a:bodyPr/>
          <a:lstStyle/>
          <a:p>
            <a:r>
              <a:rPr lang="de-DE" dirty="0"/>
              <a:t>👉🏼</a:t>
            </a:r>
            <a:r>
              <a:rPr lang="de-DE" dirty="0" err="1"/>
              <a:t>komposition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9C932E-C7BB-324B-AAC3-FDD3DFF3C3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      = Bildrand  </a:t>
            </a:r>
          </a:p>
          <a:p>
            <a:r>
              <a:rPr lang="de-DE" dirty="0"/>
              <a:t>      = Unterschrift</a:t>
            </a:r>
          </a:p>
          <a:p>
            <a:r>
              <a:rPr lang="de-DE" dirty="0"/>
              <a:t>      = bemalter Bereich </a:t>
            </a:r>
          </a:p>
          <a:p>
            <a:r>
              <a:rPr lang="de-DE" dirty="0"/>
              <a:t>      = Hauptmotiv </a:t>
            </a:r>
          </a:p>
          <a:p>
            <a:r>
              <a:rPr lang="de-DE" dirty="0"/>
              <a:t>      = kleinere farbige Motive </a:t>
            </a:r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0DB480EF-F360-6B4E-8572-8AA91D7B6B0A}"/>
              </a:ext>
            </a:extLst>
          </p:cNvPr>
          <p:cNvCxnSpPr>
            <a:cxnSpLocks/>
          </p:cNvCxnSpPr>
          <p:nvPr/>
        </p:nvCxnSpPr>
        <p:spPr>
          <a:xfrm>
            <a:off x="6413500" y="2102991"/>
            <a:ext cx="4641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252D93C8-E41D-2A4D-B3E4-EBCFA2689DFC}"/>
              </a:ext>
            </a:extLst>
          </p:cNvPr>
          <p:cNvCxnSpPr>
            <a:cxnSpLocks/>
          </p:cNvCxnSpPr>
          <p:nvPr/>
        </p:nvCxnSpPr>
        <p:spPr>
          <a:xfrm>
            <a:off x="6413500" y="2102991"/>
            <a:ext cx="0" cy="3271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B2444D4A-303A-DD4E-AE5B-3A39CCB9131F}"/>
              </a:ext>
            </a:extLst>
          </p:cNvPr>
          <p:cNvCxnSpPr>
            <a:cxnSpLocks/>
          </p:cNvCxnSpPr>
          <p:nvPr/>
        </p:nvCxnSpPr>
        <p:spPr>
          <a:xfrm>
            <a:off x="6413500" y="5374135"/>
            <a:ext cx="4641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B675B1B-84DB-F846-9CD0-8FB4F8383771}"/>
              </a:ext>
            </a:extLst>
          </p:cNvPr>
          <p:cNvCxnSpPr>
            <a:cxnSpLocks/>
          </p:cNvCxnSpPr>
          <p:nvPr/>
        </p:nvCxnSpPr>
        <p:spPr>
          <a:xfrm>
            <a:off x="11054852" y="2102991"/>
            <a:ext cx="0" cy="3271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5FAAA4D9-16C8-C949-8AF2-4F5392B27195}"/>
              </a:ext>
            </a:extLst>
          </p:cNvPr>
          <p:cNvSpPr/>
          <p:nvPr/>
        </p:nvSpPr>
        <p:spPr>
          <a:xfrm>
            <a:off x="6988028" y="2483140"/>
            <a:ext cx="3456227" cy="23908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4459600-3E4A-B04D-9B36-1E08552A174E}"/>
              </a:ext>
            </a:extLst>
          </p:cNvPr>
          <p:cNvSpPr/>
          <p:nvPr/>
        </p:nvSpPr>
        <p:spPr>
          <a:xfrm>
            <a:off x="10083567" y="4932727"/>
            <a:ext cx="906007" cy="32140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3A0A30C5-F791-0A42-8489-414CC018C843}"/>
              </a:ext>
            </a:extLst>
          </p:cNvPr>
          <p:cNvSpPr/>
          <p:nvPr/>
        </p:nvSpPr>
        <p:spPr>
          <a:xfrm>
            <a:off x="7348756" y="2961314"/>
            <a:ext cx="3011648" cy="1870745"/>
          </a:xfrm>
          <a:custGeom>
            <a:avLst/>
            <a:gdLst>
              <a:gd name="connsiteX0" fmla="*/ 0 w 3011648"/>
              <a:gd name="connsiteY0" fmla="*/ 1577130 h 1870745"/>
              <a:gd name="connsiteX1" fmla="*/ 41945 w 3011648"/>
              <a:gd name="connsiteY1" fmla="*/ 1208014 h 1870745"/>
              <a:gd name="connsiteX2" fmla="*/ 360727 w 3011648"/>
              <a:gd name="connsiteY2" fmla="*/ 763398 h 1870745"/>
              <a:gd name="connsiteX3" fmla="*/ 713064 w 3011648"/>
              <a:gd name="connsiteY3" fmla="*/ 604007 h 1870745"/>
              <a:gd name="connsiteX4" fmla="*/ 847288 w 3011648"/>
              <a:gd name="connsiteY4" fmla="*/ 419449 h 1870745"/>
              <a:gd name="connsiteX5" fmla="*/ 1291905 w 3011648"/>
              <a:gd name="connsiteY5" fmla="*/ 528506 h 1870745"/>
              <a:gd name="connsiteX6" fmla="*/ 1342238 w 3011648"/>
              <a:gd name="connsiteY6" fmla="*/ 721453 h 1870745"/>
              <a:gd name="connsiteX7" fmla="*/ 1526796 w 3011648"/>
              <a:gd name="connsiteY7" fmla="*/ 209725 h 1870745"/>
              <a:gd name="connsiteX8" fmla="*/ 1904301 w 3011648"/>
              <a:gd name="connsiteY8" fmla="*/ 8389 h 1870745"/>
              <a:gd name="connsiteX9" fmla="*/ 2323750 w 3011648"/>
              <a:gd name="connsiteY9" fmla="*/ 0 h 1870745"/>
              <a:gd name="connsiteX10" fmla="*/ 2827090 w 3011648"/>
              <a:gd name="connsiteY10" fmla="*/ 243280 h 1870745"/>
              <a:gd name="connsiteX11" fmla="*/ 3011648 w 3011648"/>
              <a:gd name="connsiteY11" fmla="*/ 604007 h 1870745"/>
              <a:gd name="connsiteX12" fmla="*/ 2927758 w 3011648"/>
              <a:gd name="connsiteY12" fmla="*/ 939567 h 1870745"/>
              <a:gd name="connsiteX13" fmla="*/ 2776756 w 3011648"/>
              <a:gd name="connsiteY13" fmla="*/ 939567 h 1870745"/>
              <a:gd name="connsiteX14" fmla="*/ 2550253 w 3011648"/>
              <a:gd name="connsiteY14" fmla="*/ 1073791 h 1870745"/>
              <a:gd name="connsiteX15" fmla="*/ 2231472 w 3011648"/>
              <a:gd name="connsiteY15" fmla="*/ 973123 h 1870745"/>
              <a:gd name="connsiteX16" fmla="*/ 1988191 w 3011648"/>
              <a:gd name="connsiteY16" fmla="*/ 1174458 h 1870745"/>
              <a:gd name="connsiteX17" fmla="*/ 1761688 w 3011648"/>
              <a:gd name="connsiteY17" fmla="*/ 1258348 h 1870745"/>
              <a:gd name="connsiteX18" fmla="*/ 1778466 w 3011648"/>
              <a:gd name="connsiteY18" fmla="*/ 1560352 h 1870745"/>
              <a:gd name="connsiteX19" fmla="*/ 1468073 w 3011648"/>
              <a:gd name="connsiteY19" fmla="*/ 1526796 h 1870745"/>
              <a:gd name="connsiteX20" fmla="*/ 1342238 w 3011648"/>
              <a:gd name="connsiteY20" fmla="*/ 1375794 h 1870745"/>
              <a:gd name="connsiteX21" fmla="*/ 1124125 w 3011648"/>
              <a:gd name="connsiteY21" fmla="*/ 1409350 h 1870745"/>
              <a:gd name="connsiteX22" fmla="*/ 1048624 w 3011648"/>
              <a:gd name="connsiteY22" fmla="*/ 1870745 h 1870745"/>
              <a:gd name="connsiteX23" fmla="*/ 864066 w 3011648"/>
              <a:gd name="connsiteY23" fmla="*/ 1845578 h 1870745"/>
              <a:gd name="connsiteX24" fmla="*/ 813732 w 3011648"/>
              <a:gd name="connsiteY24" fmla="*/ 1526796 h 1870745"/>
              <a:gd name="connsiteX25" fmla="*/ 780176 w 3011648"/>
              <a:gd name="connsiteY25" fmla="*/ 1409350 h 1870745"/>
              <a:gd name="connsiteX26" fmla="*/ 419450 w 3011648"/>
              <a:gd name="connsiteY26" fmla="*/ 1300293 h 1870745"/>
              <a:gd name="connsiteX27" fmla="*/ 142613 w 3011648"/>
              <a:gd name="connsiteY27" fmla="*/ 1694576 h 1870745"/>
              <a:gd name="connsiteX28" fmla="*/ 0 w 3011648"/>
              <a:gd name="connsiteY28" fmla="*/ 1577130 h 18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11648" h="1870745">
                <a:moveTo>
                  <a:pt x="0" y="1577130"/>
                </a:moveTo>
                <a:lnTo>
                  <a:pt x="41945" y="1208014"/>
                </a:lnTo>
                <a:lnTo>
                  <a:pt x="360727" y="763398"/>
                </a:lnTo>
                <a:lnTo>
                  <a:pt x="713064" y="604007"/>
                </a:lnTo>
                <a:lnTo>
                  <a:pt x="847288" y="419449"/>
                </a:lnTo>
                <a:lnTo>
                  <a:pt x="1291905" y="528506"/>
                </a:lnTo>
                <a:lnTo>
                  <a:pt x="1342238" y="721453"/>
                </a:lnTo>
                <a:lnTo>
                  <a:pt x="1526796" y="209725"/>
                </a:lnTo>
                <a:lnTo>
                  <a:pt x="1904301" y="8389"/>
                </a:lnTo>
                <a:lnTo>
                  <a:pt x="2323750" y="0"/>
                </a:lnTo>
                <a:lnTo>
                  <a:pt x="2827090" y="243280"/>
                </a:lnTo>
                <a:lnTo>
                  <a:pt x="3011648" y="604007"/>
                </a:lnTo>
                <a:lnTo>
                  <a:pt x="2927758" y="939567"/>
                </a:lnTo>
                <a:lnTo>
                  <a:pt x="2776756" y="939567"/>
                </a:lnTo>
                <a:lnTo>
                  <a:pt x="2550253" y="1073791"/>
                </a:lnTo>
                <a:lnTo>
                  <a:pt x="2231472" y="973123"/>
                </a:lnTo>
                <a:lnTo>
                  <a:pt x="1988191" y="1174458"/>
                </a:lnTo>
                <a:lnTo>
                  <a:pt x="1761688" y="1258348"/>
                </a:lnTo>
                <a:lnTo>
                  <a:pt x="1778466" y="1560352"/>
                </a:lnTo>
                <a:lnTo>
                  <a:pt x="1468073" y="1526796"/>
                </a:lnTo>
                <a:lnTo>
                  <a:pt x="1342238" y="1375794"/>
                </a:lnTo>
                <a:lnTo>
                  <a:pt x="1124125" y="1409350"/>
                </a:lnTo>
                <a:lnTo>
                  <a:pt x="1048624" y="1870745"/>
                </a:lnTo>
                <a:lnTo>
                  <a:pt x="864066" y="1845578"/>
                </a:lnTo>
                <a:lnTo>
                  <a:pt x="813732" y="1526796"/>
                </a:lnTo>
                <a:lnTo>
                  <a:pt x="780176" y="1409350"/>
                </a:lnTo>
                <a:lnTo>
                  <a:pt x="419450" y="1300293"/>
                </a:lnTo>
                <a:lnTo>
                  <a:pt x="142613" y="1694576"/>
                </a:lnTo>
                <a:lnTo>
                  <a:pt x="0" y="157713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99333D1-4663-1140-9288-DA1A187D09F5}"/>
              </a:ext>
            </a:extLst>
          </p:cNvPr>
          <p:cNvSpPr/>
          <p:nvPr/>
        </p:nvSpPr>
        <p:spPr>
          <a:xfrm>
            <a:off x="10083567" y="4932727"/>
            <a:ext cx="905975" cy="3213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72DB6A-02ED-1B41-9FB4-335B5208ACC5}"/>
              </a:ext>
            </a:extLst>
          </p:cNvPr>
          <p:cNvSpPr/>
          <p:nvPr/>
        </p:nvSpPr>
        <p:spPr>
          <a:xfrm>
            <a:off x="9369041" y="2510574"/>
            <a:ext cx="744760" cy="5213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0E6AB2-19D0-DC48-87A2-F894F3DE58CC}"/>
              </a:ext>
            </a:extLst>
          </p:cNvPr>
          <p:cNvSpPr/>
          <p:nvPr/>
        </p:nvSpPr>
        <p:spPr>
          <a:xfrm>
            <a:off x="7895610" y="2568084"/>
            <a:ext cx="1055077" cy="5668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19DEF7-5F4D-294C-AB8B-C70108BFDBB8}"/>
              </a:ext>
            </a:extLst>
          </p:cNvPr>
          <p:cNvSpPr/>
          <p:nvPr/>
        </p:nvSpPr>
        <p:spPr>
          <a:xfrm>
            <a:off x="7130434" y="4381672"/>
            <a:ext cx="268942" cy="3676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F37B41-6028-7749-B0FA-230BF0B1D975}"/>
              </a:ext>
            </a:extLst>
          </p:cNvPr>
          <p:cNvSpPr/>
          <p:nvPr/>
        </p:nvSpPr>
        <p:spPr>
          <a:xfrm>
            <a:off x="9935531" y="4034119"/>
            <a:ext cx="424873" cy="17377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3166B4-9CED-8943-B697-845653B087DC}"/>
              </a:ext>
            </a:extLst>
          </p:cNvPr>
          <p:cNvSpPr/>
          <p:nvPr/>
        </p:nvSpPr>
        <p:spPr>
          <a:xfrm>
            <a:off x="1772149" y="2113519"/>
            <a:ext cx="314713" cy="232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54F02E-0780-C949-8B55-BCB16520D1D5}"/>
              </a:ext>
            </a:extLst>
          </p:cNvPr>
          <p:cNvSpPr/>
          <p:nvPr/>
        </p:nvSpPr>
        <p:spPr>
          <a:xfrm>
            <a:off x="1772149" y="2704381"/>
            <a:ext cx="306050" cy="839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0D839F6-CC7A-3C49-A711-0E04E04ABAB3}"/>
              </a:ext>
            </a:extLst>
          </p:cNvPr>
          <p:cNvSpPr/>
          <p:nvPr/>
        </p:nvSpPr>
        <p:spPr>
          <a:xfrm>
            <a:off x="1772149" y="3100870"/>
            <a:ext cx="314713" cy="2320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BB8982A4-F168-FA47-BD07-554B47342025}"/>
              </a:ext>
            </a:extLst>
          </p:cNvPr>
          <p:cNvCxnSpPr>
            <a:cxnSpLocks/>
          </p:cNvCxnSpPr>
          <p:nvPr/>
        </p:nvCxnSpPr>
        <p:spPr>
          <a:xfrm flipV="1">
            <a:off x="1775070" y="3678570"/>
            <a:ext cx="303129" cy="1563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3D8340F-3B2F-1F4C-AB48-F15B7B6FC719}"/>
              </a:ext>
            </a:extLst>
          </p:cNvPr>
          <p:cNvSpPr/>
          <p:nvPr/>
        </p:nvSpPr>
        <p:spPr>
          <a:xfrm>
            <a:off x="1770249" y="4161700"/>
            <a:ext cx="307950" cy="1563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5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C649D-DE32-BB41-8A0B-82E25AC7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</a:t>
            </a:r>
            <a:r>
              <a:rPr lang="de-DE" dirty="0" err="1"/>
              <a:t>wirkung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1218CF-468D-004B-8B78-F64EB169C6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u="sng" dirty="0"/>
              <a:t>bunte Farben</a:t>
            </a:r>
            <a:r>
              <a:rPr lang="de-DE" dirty="0"/>
              <a:t>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fröhlich, erwärmend</a:t>
            </a:r>
          </a:p>
          <a:p>
            <a:r>
              <a:rPr lang="de-DE" u="sng" dirty="0"/>
              <a:t>schwarz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düster, bedrohlich</a:t>
            </a:r>
          </a:p>
          <a:p>
            <a:r>
              <a:rPr lang="de-DE" u="sng" dirty="0"/>
              <a:t>breiter weißer Rahmen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einladend, rein </a:t>
            </a:r>
          </a:p>
          <a:p>
            <a:r>
              <a:rPr lang="de-DE" u="sng" dirty="0"/>
              <a:t>dunkler Hintergrund (fleckig)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dreckig, unruhig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101E8F2-CBE0-8547-B687-B3477EF0DF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02991"/>
            <a:ext cx="4645025" cy="3271144"/>
          </a:xfrm>
        </p:spPr>
      </p:pic>
    </p:spTree>
    <p:extLst>
      <p:ext uri="{BB962C8B-B14F-4D97-AF65-F5344CB8AC3E}">
        <p14:creationId xmlns:p14="http://schemas.microsoft.com/office/powerpoint/2010/main" val="42873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4B4A3-CADB-A34D-B0E7-92B4A023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Original – Veränderung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4755C39-2186-C24F-BFF0-9C41A5DE19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8009" y="2102991"/>
            <a:ext cx="4640516" cy="3267969"/>
          </a:xfrm>
        </p:spPr>
      </p:pic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9208D810-566A-B543-A668-C1EEEAC720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2099816"/>
            <a:ext cx="4645025" cy="3271144"/>
          </a:xfrm>
        </p:spPr>
      </p:pic>
    </p:spTree>
    <p:extLst>
      <p:ext uri="{BB962C8B-B14F-4D97-AF65-F5344CB8AC3E}">
        <p14:creationId xmlns:p14="http://schemas.microsoft.com/office/powerpoint/2010/main" val="207992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DB381-5225-4845-9341-559EF375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veränderung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539BA2-2E18-0742-B68C-E4787108A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Belichtung 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heller</a:t>
            </a:r>
          </a:p>
          <a:p>
            <a:r>
              <a:rPr lang="de-DE" dirty="0"/>
              <a:t>Kontrast 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intensiver</a:t>
            </a:r>
          </a:p>
          <a:p>
            <a:r>
              <a:rPr lang="de-DE" dirty="0"/>
              <a:t>Sättigung 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erhöht  </a:t>
            </a:r>
          </a:p>
          <a:p>
            <a:r>
              <a:rPr lang="de-DE" dirty="0"/>
              <a:t>Temperatur: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wärmer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lvl="1">
              <a:buFont typeface="Wingdings" pitchFamily="2" charset="2"/>
              <a:buChar char="Ø"/>
            </a:pPr>
            <a:endParaRPr lang="de-DE" dirty="0"/>
          </a:p>
          <a:p>
            <a:pPr lvl="1"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E3329F2-5B85-514F-9E12-80DC2E4AA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02991"/>
            <a:ext cx="4645025" cy="3271144"/>
          </a:xfrm>
        </p:spPr>
      </p:pic>
    </p:spTree>
    <p:extLst>
      <p:ext uri="{BB962C8B-B14F-4D97-AF65-F5344CB8AC3E}">
        <p14:creationId xmlns:p14="http://schemas.microsoft.com/office/powerpoint/2010/main" val="237602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49E60-5F9F-0043-AB15-C21405F1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C9A52A-90D8-8E45-B784-5C28801E2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1) </a:t>
            </a:r>
            <a:r>
              <a:rPr lang="de-DE" dirty="0"/>
              <a:t>Sonnenuntergang - Gerhard Richter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2) </a:t>
            </a:r>
            <a:r>
              <a:rPr lang="de-DE" dirty="0"/>
              <a:t>Analyse </a:t>
            </a:r>
          </a:p>
          <a:p>
            <a:pPr>
              <a:buFont typeface=".Apple Color Emoji UI"/>
              <a:buChar char="👉🏼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Farbe</a:t>
            </a:r>
          </a:p>
          <a:p>
            <a:pPr>
              <a:buFont typeface=".Apple Color Emoji UI"/>
              <a:buChar char="👉🏼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Form </a:t>
            </a:r>
          </a:p>
          <a:p>
            <a:pPr>
              <a:buFont typeface=".Apple Color Emoji UI"/>
              <a:buChar char="👉🏼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Komposition</a:t>
            </a:r>
          </a:p>
          <a:p>
            <a:pPr>
              <a:buFont typeface=".Apple Color Emoji UI"/>
              <a:buChar char="👉🏼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Wirkung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3)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/>
              <a:t>Original - Veränderung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4) </a:t>
            </a:r>
            <a:r>
              <a:rPr lang="de-DE" dirty="0"/>
              <a:t>Veränderung</a:t>
            </a:r>
          </a:p>
          <a:p>
            <a:pPr marL="0" indent="0">
              <a:buNone/>
            </a:pPr>
            <a:r>
              <a:rPr lang="de-DE" dirty="0"/>
              <a:t>👉🏼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Wirkung </a:t>
            </a:r>
          </a:p>
          <a:p>
            <a:pPr marL="0" indent="0"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7A6653-A059-C643-A8BA-CCC842A6F6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5) </a:t>
            </a:r>
            <a:r>
              <a:rPr lang="de-DE" dirty="0"/>
              <a:t>Der blühende Widder - Miró</a:t>
            </a:r>
            <a:r>
              <a:rPr lang="de-DE" dirty="0">
                <a:solidFill>
                  <a:srgbClr val="B10000"/>
                </a:solidFill>
              </a:rPr>
              <a:t>  </a:t>
            </a:r>
            <a:r>
              <a:rPr lang="de-DE" dirty="0"/>
              <a:t> </a:t>
            </a:r>
            <a:endParaRPr lang="de-DE" dirty="0">
              <a:solidFill>
                <a:srgbClr val="B1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6) </a:t>
            </a:r>
            <a:r>
              <a:rPr lang="de-DE" dirty="0"/>
              <a:t>Analyse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👉🏼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Farbe </a:t>
            </a:r>
            <a:endParaRPr lang="de-DE" dirty="0">
              <a:solidFill>
                <a:srgbClr val="B1000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👉🏼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👉🏼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Komposition</a:t>
            </a: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👉🏼 Wirkung 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7) </a:t>
            </a:r>
            <a:r>
              <a:rPr lang="de-DE" dirty="0"/>
              <a:t>Veränderung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👉🏼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Wirkung</a:t>
            </a:r>
          </a:p>
          <a:p>
            <a:pPr marL="0" indent="0">
              <a:buNone/>
            </a:pPr>
            <a:r>
              <a:rPr lang="de-DE" dirty="0">
                <a:solidFill>
                  <a:srgbClr val="B10000"/>
                </a:solidFill>
              </a:rPr>
              <a:t>8) </a:t>
            </a:r>
            <a:r>
              <a:rPr lang="de-DE" dirty="0"/>
              <a:t>Vergleich - Gerhard Richter und Miró 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D83D3-A254-C94C-8872-8BE3A4F4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👉🏼Wirkung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FF9E7-ED3A-D04A-BF02-2D7951E144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intensive Farben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fröhlich, einladend, aufmunternd </a:t>
            </a:r>
          </a:p>
          <a:p>
            <a:r>
              <a:rPr lang="de-DE" dirty="0"/>
              <a:t>heller Hintergrund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positiv, freundlich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Atmosphäre: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positiv, wohlfühlend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2286529-7AD8-5C41-961D-273C02249D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500" y="2102991"/>
            <a:ext cx="4645025" cy="3271144"/>
          </a:xfrm>
        </p:spPr>
      </p:pic>
    </p:spTree>
    <p:extLst>
      <p:ext uri="{BB962C8B-B14F-4D97-AF65-F5344CB8AC3E}">
        <p14:creationId xmlns:p14="http://schemas.microsoft.com/office/powerpoint/2010/main" val="389019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2D426-AA0C-6345-948C-10561AC3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– Gerhard Richter und </a:t>
            </a:r>
            <a:r>
              <a:rPr lang="de-DE" dirty="0" err="1"/>
              <a:t>miró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6489729-F551-6647-BCC1-DA593CBD6B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6712" y="2090738"/>
            <a:ext cx="4267200" cy="3289300"/>
          </a:xfrm>
        </p:spPr>
      </p:pic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00E00E93-F2F9-E946-9829-802923A04E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2102991"/>
            <a:ext cx="4645025" cy="3271144"/>
          </a:xfrm>
        </p:spPr>
      </p:pic>
    </p:spTree>
    <p:extLst>
      <p:ext uri="{BB962C8B-B14F-4D97-AF65-F5344CB8AC3E}">
        <p14:creationId xmlns:p14="http://schemas.microsoft.com/office/powerpoint/2010/main" val="20623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560F1B-58AD-AD49-A10D-86B3C14A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</a:t>
            </a:r>
          </a:p>
        </p:txBody>
      </p:sp>
      <p:pic>
        <p:nvPicPr>
          <p:cNvPr id="19" name="Inhaltsplatzhalter 4">
            <a:extLst>
              <a:ext uri="{FF2B5EF4-FFF2-40B4-BE49-F238E27FC236}">
                <a16:creationId xmlns:a16="http://schemas.microsoft.com/office/drawing/2014/main" id="{36F26DFF-2E78-A34B-9AD4-644DB1F7E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24194" y="2106612"/>
            <a:ext cx="2718508" cy="2095517"/>
          </a:xfrm>
        </p:spPr>
      </p:pic>
      <p:pic>
        <p:nvPicPr>
          <p:cNvPr id="20" name="Inhaltsplatzhalter 7">
            <a:extLst>
              <a:ext uri="{FF2B5EF4-FFF2-40B4-BE49-F238E27FC236}">
                <a16:creationId xmlns:a16="http://schemas.microsoft.com/office/drawing/2014/main" id="{E1B78B1A-599E-D445-95BB-D00E240A7A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98981" y="2114550"/>
            <a:ext cx="2975634" cy="2095517"/>
          </a:xfr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DF7C187-0DBD-7C44-BB0C-3A66964F694C}"/>
              </a:ext>
            </a:extLst>
          </p:cNvPr>
          <p:cNvSpPr txBox="1"/>
          <p:nvPr/>
        </p:nvSpPr>
        <p:spPr>
          <a:xfrm>
            <a:off x="2126751" y="4551452"/>
            <a:ext cx="361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Viele Farben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Keine 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Kein erkennbares Motiv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Kein innerer Bildrahmen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6311837-1BD5-724D-BAAB-82378158F0C6}"/>
              </a:ext>
            </a:extLst>
          </p:cNvPr>
          <p:cNvSpPr txBox="1"/>
          <p:nvPr/>
        </p:nvSpPr>
        <p:spPr>
          <a:xfrm>
            <a:off x="6893819" y="4551451"/>
            <a:ext cx="416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Wenige Fragen (nur in wenigen Teilen)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Angedeutete 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Motiv : Widder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B10000"/>
                </a:solidFill>
              </a:rPr>
              <a:t>Innerer unbemalter Rahmen </a:t>
            </a:r>
          </a:p>
        </p:txBody>
      </p:sp>
    </p:spTree>
    <p:extLst>
      <p:ext uri="{BB962C8B-B14F-4D97-AF65-F5344CB8AC3E}">
        <p14:creationId xmlns:p14="http://schemas.microsoft.com/office/powerpoint/2010/main" val="28489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9F5B3-91D5-AB49-91F5-4928F995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09" y="1181961"/>
            <a:ext cx="9605635" cy="1059305"/>
          </a:xfrm>
        </p:spPr>
        <p:txBody>
          <a:bodyPr/>
          <a:lstStyle/>
          <a:p>
            <a:pPr algn="ctr"/>
            <a:r>
              <a:rPr lang="de-DE" dirty="0"/>
              <a:t>Sonnenuntergang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F76BA0F-26E2-1F44-92E3-2C50955D5C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40927" y="2090737"/>
            <a:ext cx="4267200" cy="3289300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11D644-9DCE-2C4D-A89C-EE0355C8D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0249" y="2090737"/>
            <a:ext cx="2187019" cy="14914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600" dirty="0"/>
              <a:t>„Eule / </a:t>
            </a:r>
            <a:r>
              <a:rPr lang="de-DE" sz="1600" dirty="0" err="1"/>
              <a:t>Owl</a:t>
            </a:r>
            <a:r>
              <a:rPr lang="de-DE" sz="1600" dirty="0"/>
              <a:t>“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1982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225cm x 294cm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Öl auf Leinwand </a:t>
            </a:r>
          </a:p>
          <a:p>
            <a:pPr>
              <a:lnSpc>
                <a:spcPct val="10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8288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5CC3A-2E73-D542-A2A7-215AC8E3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01649"/>
            <a:ext cx="9603275" cy="1047141"/>
          </a:xfrm>
        </p:spPr>
        <p:txBody>
          <a:bodyPr>
            <a:noAutofit/>
          </a:bodyPr>
          <a:lstStyle/>
          <a:p>
            <a:pPr algn="ctr"/>
            <a:r>
              <a:rPr lang="de-DE" sz="9600" dirty="0"/>
              <a:t>Analyse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EA52C8B-6369-2343-AD58-7E3FACD8E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82"/>
                    </a14:imgEffect>
                    <a14:imgEffect>
                      <a14:saturation sat="2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005" y="3077749"/>
            <a:ext cx="4495990" cy="2964747"/>
          </a:xfrm>
          <a:effectLst>
            <a:outerShdw blurRad="1270000" dist="50800" dir="5400000" sx="110000" sy="110000" algn="ctr" rotWithShape="0">
              <a:schemeClr val="bg1">
                <a:alpha val="0"/>
              </a:schemeClr>
            </a:outerShdw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53639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CD2F7-E617-0541-80EA-EB372D58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.Apple Color Emoji UI"/>
              <a:buChar char="👉🏼"/>
            </a:pPr>
            <a:r>
              <a:rPr lang="de-DE" dirty="0"/>
              <a:t>Farbe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B6B8C8A-4FC0-9149-91D5-69E0680B4B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87652" y="2093453"/>
            <a:ext cx="4267200" cy="3289300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5D2EF5-9829-3542-8A48-ED3B14B86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9798" y="2093453"/>
            <a:ext cx="4655411" cy="3289300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1800" dirty="0"/>
              <a:t>rot, gelb, grün, blau, rosa, grau, weiß, braun, orange  </a:t>
            </a:r>
          </a:p>
          <a:p>
            <a:r>
              <a:rPr lang="de-DE" sz="1800" dirty="0"/>
              <a:t>kein schwarz </a:t>
            </a:r>
            <a:r>
              <a:rPr lang="de-DE" sz="1800" dirty="0">
                <a:solidFill>
                  <a:srgbClr val="B10000"/>
                </a:solidFill>
              </a:rPr>
              <a:t>=&gt;</a:t>
            </a:r>
            <a:r>
              <a:rPr lang="de-DE" sz="1800" dirty="0"/>
              <a:t> positive Atmosphäre</a:t>
            </a:r>
          </a:p>
          <a:p>
            <a:r>
              <a:rPr lang="de-DE" sz="1800" dirty="0"/>
              <a:t>gelb, hell grün, orange, hell blau </a:t>
            </a:r>
            <a:r>
              <a:rPr lang="de-DE" sz="1800" dirty="0">
                <a:solidFill>
                  <a:srgbClr val="B10000"/>
                </a:solidFill>
              </a:rPr>
              <a:t>=&gt;</a:t>
            </a:r>
            <a:r>
              <a:rPr lang="de-DE" sz="1800" dirty="0"/>
              <a:t> hell, fröhlich</a:t>
            </a:r>
          </a:p>
          <a:p>
            <a:r>
              <a:rPr lang="de-DE" sz="1800" dirty="0"/>
              <a:t>rot, dunkel blau, dunkel grün </a:t>
            </a:r>
            <a:r>
              <a:rPr lang="de-DE" sz="1800" dirty="0">
                <a:solidFill>
                  <a:srgbClr val="B10000"/>
                </a:solidFill>
              </a:rPr>
              <a:t>=&gt;</a:t>
            </a:r>
            <a:r>
              <a:rPr lang="de-DE" sz="1800" dirty="0"/>
              <a:t> bedrohlich, dunkel</a:t>
            </a:r>
          </a:p>
          <a:p>
            <a:r>
              <a:rPr lang="de-DE" sz="1800" dirty="0"/>
              <a:t>Links </a:t>
            </a:r>
            <a:r>
              <a:rPr lang="de-DE" sz="1800" dirty="0">
                <a:solidFill>
                  <a:srgbClr val="B10000"/>
                </a:solidFill>
              </a:rPr>
              <a:t>=&gt;</a:t>
            </a:r>
            <a:r>
              <a:rPr lang="de-DE" sz="1800" dirty="0"/>
              <a:t> dunkel        /        rechts </a:t>
            </a:r>
            <a:r>
              <a:rPr lang="de-DE" sz="1800" dirty="0">
                <a:solidFill>
                  <a:srgbClr val="B10000"/>
                </a:solidFill>
              </a:rPr>
              <a:t>=&gt;</a:t>
            </a:r>
            <a:r>
              <a:rPr lang="de-DE" sz="1800" dirty="0"/>
              <a:t> hell 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09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7DBE6-CEAC-2242-8F13-9E29FFA7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82FC66-4985-1F41-B643-9A31DABA9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93913"/>
            <a:ext cx="4645152" cy="3289300"/>
          </a:xfrm>
        </p:spPr>
        <p:txBody>
          <a:bodyPr/>
          <a:lstStyle/>
          <a:p>
            <a:r>
              <a:rPr lang="de-DE" dirty="0"/>
              <a:t>Bildformat: rechteckig (225 cm x 294cm)</a:t>
            </a:r>
          </a:p>
          <a:p>
            <a:endParaRPr lang="de-DE" dirty="0"/>
          </a:p>
          <a:p>
            <a:r>
              <a:rPr lang="de-DE" dirty="0"/>
              <a:t>keine genauen Formen zu erkennen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Pinselstriche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Tupfen (schwammähnlich)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6DA9CB5-216A-764D-B2E8-AFC4842786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2412" y="2093913"/>
            <a:ext cx="4267200" cy="3289300"/>
          </a:xfrm>
        </p:spPr>
      </p:pic>
    </p:spTree>
    <p:extLst>
      <p:ext uri="{BB962C8B-B14F-4D97-AF65-F5344CB8AC3E}">
        <p14:creationId xmlns:p14="http://schemas.microsoft.com/office/powerpoint/2010/main" val="14105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ECE89-7D56-1148-931F-95086990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</a:t>
            </a:r>
            <a:r>
              <a:rPr lang="de-DE" dirty="0" err="1"/>
              <a:t>komposition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59F298-1673-E645-97FE-30C63B60A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1151" y="2010268"/>
            <a:ext cx="4645152" cy="3448595"/>
          </a:xfrm>
          <a:noFill/>
        </p:spPr>
        <p:txBody>
          <a:bodyPr>
            <a:normAutofit/>
          </a:bodyPr>
          <a:lstStyle/>
          <a:p>
            <a:r>
              <a:rPr lang="de-DE" dirty="0"/>
              <a:t>    = Bildrand</a:t>
            </a:r>
          </a:p>
          <a:p>
            <a:r>
              <a:rPr lang="de-DE" dirty="0"/>
              <a:t>    = rote Fläche</a:t>
            </a:r>
          </a:p>
          <a:p>
            <a:r>
              <a:rPr lang="de-DE" dirty="0"/>
              <a:t>    = rosa Linien </a:t>
            </a:r>
          </a:p>
          <a:p>
            <a:r>
              <a:rPr lang="de-DE" dirty="0"/>
              <a:t>    = gelbe Tupfen</a:t>
            </a:r>
          </a:p>
          <a:p>
            <a:r>
              <a:rPr lang="de-DE" dirty="0"/>
              <a:t>    = dunkle Fläche</a:t>
            </a:r>
          </a:p>
          <a:p>
            <a:r>
              <a:rPr lang="de-DE" dirty="0"/>
              <a:t>    = orangene Tupfen</a:t>
            </a:r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907F5A76-03A7-0C42-A608-39CF5813E65D}"/>
              </a:ext>
            </a:extLst>
          </p:cNvPr>
          <p:cNvCxnSpPr>
            <a:cxnSpLocks/>
          </p:cNvCxnSpPr>
          <p:nvPr/>
        </p:nvCxnSpPr>
        <p:spPr>
          <a:xfrm>
            <a:off x="6602412" y="2093913"/>
            <a:ext cx="0" cy="3289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53D7E29A-A4D2-C546-864C-86C64069921D}"/>
              </a:ext>
            </a:extLst>
          </p:cNvPr>
          <p:cNvCxnSpPr>
            <a:cxnSpLocks/>
          </p:cNvCxnSpPr>
          <p:nvPr/>
        </p:nvCxnSpPr>
        <p:spPr>
          <a:xfrm>
            <a:off x="6602412" y="2093913"/>
            <a:ext cx="42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179947A2-D4BD-7F42-8FB0-21367E60FFA4}"/>
              </a:ext>
            </a:extLst>
          </p:cNvPr>
          <p:cNvCxnSpPr>
            <a:cxnSpLocks/>
          </p:cNvCxnSpPr>
          <p:nvPr/>
        </p:nvCxnSpPr>
        <p:spPr>
          <a:xfrm>
            <a:off x="10869612" y="2093913"/>
            <a:ext cx="0" cy="3289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1AC78C72-963D-2A47-9939-57CBAA5859D9}"/>
              </a:ext>
            </a:extLst>
          </p:cNvPr>
          <p:cNvCxnSpPr>
            <a:cxnSpLocks/>
          </p:cNvCxnSpPr>
          <p:nvPr/>
        </p:nvCxnSpPr>
        <p:spPr>
          <a:xfrm flipV="1">
            <a:off x="6602412" y="5383213"/>
            <a:ext cx="4267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2D04E96D-CBD6-B647-A8DC-A6DA385D1E9F}"/>
              </a:ext>
            </a:extLst>
          </p:cNvPr>
          <p:cNvSpPr/>
          <p:nvPr/>
        </p:nvSpPr>
        <p:spPr>
          <a:xfrm>
            <a:off x="9571611" y="2185639"/>
            <a:ext cx="1257035" cy="31111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1AD083A-69A8-4F4F-ADE0-AEE685E28BDE}"/>
              </a:ext>
            </a:extLst>
          </p:cNvPr>
          <p:cNvSpPr/>
          <p:nvPr/>
        </p:nvSpPr>
        <p:spPr>
          <a:xfrm>
            <a:off x="7707450" y="2598274"/>
            <a:ext cx="287974" cy="278113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6F16955-3C47-EC4C-880F-21EA53C93DE9}"/>
              </a:ext>
            </a:extLst>
          </p:cNvPr>
          <p:cNvSpPr/>
          <p:nvPr/>
        </p:nvSpPr>
        <p:spPr>
          <a:xfrm>
            <a:off x="8363414" y="3742349"/>
            <a:ext cx="187613" cy="16370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434322E-3D31-F24F-9D99-75FAAE27D485}"/>
              </a:ext>
            </a:extLst>
          </p:cNvPr>
          <p:cNvSpPr/>
          <p:nvPr/>
        </p:nvSpPr>
        <p:spPr>
          <a:xfrm>
            <a:off x="7339460" y="4360127"/>
            <a:ext cx="222044" cy="9366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64F6719-48B8-B74D-8BF5-3AC796544296}"/>
              </a:ext>
            </a:extLst>
          </p:cNvPr>
          <p:cNvSpPr/>
          <p:nvPr/>
        </p:nvSpPr>
        <p:spPr>
          <a:xfrm rot="3038334">
            <a:off x="6859088" y="2489746"/>
            <a:ext cx="48385" cy="4254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426D741-39C1-7F4E-A13E-2D6CF13F49E7}"/>
              </a:ext>
            </a:extLst>
          </p:cNvPr>
          <p:cNvSpPr/>
          <p:nvPr/>
        </p:nvSpPr>
        <p:spPr>
          <a:xfrm>
            <a:off x="7304653" y="2093910"/>
            <a:ext cx="80527" cy="13350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winkliges Dreieck 31">
            <a:extLst>
              <a:ext uri="{FF2B5EF4-FFF2-40B4-BE49-F238E27FC236}">
                <a16:creationId xmlns:a16="http://schemas.microsoft.com/office/drawing/2014/main" id="{D1ED4AEE-DF84-644B-9F39-79E52B2F6D15}"/>
              </a:ext>
            </a:extLst>
          </p:cNvPr>
          <p:cNvSpPr/>
          <p:nvPr/>
        </p:nvSpPr>
        <p:spPr>
          <a:xfrm rot="5400000">
            <a:off x="6881188" y="1995184"/>
            <a:ext cx="1748959" cy="2129871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81D168E-3CA6-9246-B784-4769F06E13CE}"/>
              </a:ext>
            </a:extLst>
          </p:cNvPr>
          <p:cNvSpPr/>
          <p:nvPr/>
        </p:nvSpPr>
        <p:spPr>
          <a:xfrm>
            <a:off x="6802254" y="3323063"/>
            <a:ext cx="3121196" cy="1984695"/>
          </a:xfrm>
          <a:prstGeom prst="rect">
            <a:avLst/>
          </a:prstGeom>
          <a:noFill/>
          <a:ln>
            <a:solidFill>
              <a:srgbClr val="1A3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3745048-C9C5-FB42-B6EB-8D07D8A81FC0}"/>
              </a:ext>
            </a:extLst>
          </p:cNvPr>
          <p:cNvSpPr/>
          <p:nvPr/>
        </p:nvSpPr>
        <p:spPr>
          <a:xfrm rot="19661093">
            <a:off x="6756900" y="3236024"/>
            <a:ext cx="2608039" cy="62513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6C2DEB1-54C2-B441-9226-4BD587442220}"/>
              </a:ext>
            </a:extLst>
          </p:cNvPr>
          <p:cNvSpPr/>
          <p:nvPr/>
        </p:nvSpPr>
        <p:spPr>
          <a:xfrm>
            <a:off x="1683834" y="2093910"/>
            <a:ext cx="256478" cy="245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winkliges Dreieck 36">
            <a:extLst>
              <a:ext uri="{FF2B5EF4-FFF2-40B4-BE49-F238E27FC236}">
                <a16:creationId xmlns:a16="http://schemas.microsoft.com/office/drawing/2014/main" id="{FEF4639E-8E50-7444-AA4C-5393CF3B62BA}"/>
              </a:ext>
            </a:extLst>
          </p:cNvPr>
          <p:cNvSpPr/>
          <p:nvPr/>
        </p:nvSpPr>
        <p:spPr>
          <a:xfrm rot="5400000">
            <a:off x="1682265" y="2599843"/>
            <a:ext cx="337637" cy="33449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DBB8748-18AE-9641-95F3-71545F741FBB}"/>
              </a:ext>
            </a:extLst>
          </p:cNvPr>
          <p:cNvSpPr/>
          <p:nvPr/>
        </p:nvSpPr>
        <p:spPr>
          <a:xfrm>
            <a:off x="1683834" y="3065258"/>
            <a:ext cx="128239" cy="3681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9DACE8D-20F0-264D-82AF-807721CDA2C8}"/>
              </a:ext>
            </a:extLst>
          </p:cNvPr>
          <p:cNvSpPr/>
          <p:nvPr/>
        </p:nvSpPr>
        <p:spPr>
          <a:xfrm rot="19679352" flipH="1">
            <a:off x="1668151" y="3679876"/>
            <a:ext cx="287843" cy="1093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C7489FBB-571C-BD46-A9AF-EA3CD2F0A0A9}"/>
              </a:ext>
            </a:extLst>
          </p:cNvPr>
          <p:cNvSpPr/>
          <p:nvPr/>
        </p:nvSpPr>
        <p:spPr>
          <a:xfrm>
            <a:off x="1683834" y="4160061"/>
            <a:ext cx="256478" cy="150214"/>
          </a:xfrm>
          <a:prstGeom prst="rect">
            <a:avLst/>
          </a:prstGeom>
          <a:noFill/>
          <a:ln>
            <a:solidFill>
              <a:srgbClr val="1A3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B25AE39-40BF-BD42-AC9A-F30638C70F98}"/>
              </a:ext>
            </a:extLst>
          </p:cNvPr>
          <p:cNvSpPr/>
          <p:nvPr/>
        </p:nvSpPr>
        <p:spPr>
          <a:xfrm>
            <a:off x="1678276" y="4509845"/>
            <a:ext cx="206260" cy="3376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36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0AA0B-555F-244C-8E40-5F7EB7FE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👉🏼</a:t>
            </a:r>
            <a:r>
              <a:rPr lang="de-DE" dirty="0" err="1"/>
              <a:t>wirkung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A0B672-D098-5944-87A8-8241EBB6A9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u="sng" dirty="0"/>
              <a:t>helle Farben</a:t>
            </a:r>
            <a:r>
              <a:rPr lang="de-DE" dirty="0"/>
              <a:t> </a:t>
            </a:r>
            <a:r>
              <a:rPr lang="de-DE" dirty="0">
                <a:solidFill>
                  <a:srgbClr val="B10000"/>
                </a:solidFill>
              </a:rPr>
              <a:t>=&gt; </a:t>
            </a:r>
            <a:r>
              <a:rPr lang="de-DE" dirty="0"/>
              <a:t>fröhlich, aufmunternd, positiv</a:t>
            </a:r>
          </a:p>
          <a:p>
            <a:r>
              <a:rPr lang="de-DE" u="sng" dirty="0"/>
              <a:t>gelb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aufheiternd, erwärmend   </a:t>
            </a:r>
          </a:p>
          <a:p>
            <a:r>
              <a:rPr lang="de-DE" u="sng" dirty="0"/>
              <a:t>orange</a:t>
            </a:r>
            <a:r>
              <a:rPr lang="de-DE" dirty="0"/>
              <a:t> </a:t>
            </a:r>
            <a:r>
              <a:rPr lang="de-DE" dirty="0">
                <a:solidFill>
                  <a:srgbClr val="B10000"/>
                </a:solidFill>
              </a:rPr>
              <a:t>=&gt;</a:t>
            </a:r>
            <a:r>
              <a:rPr lang="de-DE" dirty="0"/>
              <a:t> stimmungsaufhellend</a:t>
            </a:r>
          </a:p>
          <a:p>
            <a:endParaRPr lang="de-DE" dirty="0"/>
          </a:p>
          <a:p>
            <a:r>
              <a:rPr lang="de-DE" u="sng" dirty="0"/>
              <a:t>Atmosphäre:</a:t>
            </a:r>
            <a:r>
              <a:rPr lang="de-DE" dirty="0"/>
              <a:t> </a:t>
            </a:r>
          </a:p>
          <a:p>
            <a:pPr lvl="1">
              <a:buFont typeface="Symbol" pitchFamily="2" charset="2"/>
              <a:buChar char="-"/>
            </a:pPr>
            <a:r>
              <a:rPr lang="de-DE" dirty="0"/>
              <a:t> fröhlich, aufheiternd </a:t>
            </a:r>
          </a:p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2CB8D8C-FC42-2D40-98C9-2ECD7A00C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2412" y="2093913"/>
            <a:ext cx="4267200" cy="3289300"/>
          </a:xfrm>
        </p:spPr>
      </p:pic>
    </p:spTree>
    <p:extLst>
      <p:ext uri="{BB962C8B-B14F-4D97-AF65-F5344CB8AC3E}">
        <p14:creationId xmlns:p14="http://schemas.microsoft.com/office/powerpoint/2010/main" val="109020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D1021-81F2-5041-89A1-C3AFB02D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Original –  Veränderung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F924013-3609-074D-B7AA-3CC8AEE5C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2412" y="2093913"/>
            <a:ext cx="4267200" cy="3289300"/>
          </a:xfrm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284EC632-F965-6147-8390-72D423794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6712" y="2090738"/>
            <a:ext cx="4267200" cy="3289300"/>
          </a:xfrm>
        </p:spPr>
      </p:pic>
    </p:spTree>
    <p:extLst>
      <p:ext uri="{BB962C8B-B14F-4D97-AF65-F5344CB8AC3E}">
        <p14:creationId xmlns:p14="http://schemas.microsoft.com/office/powerpoint/2010/main" val="2991138967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Katalog</Template>
  <TotalTime>0</TotalTime>
  <Words>458</Words>
  <Application>Microsoft Macintosh PowerPoint</Application>
  <PresentationFormat>Breitbild</PresentationFormat>
  <Paragraphs>128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.Apple Color Emoji UI</vt:lpstr>
      <vt:lpstr>Arial</vt:lpstr>
      <vt:lpstr>Gill Sans MT</vt:lpstr>
      <vt:lpstr>Symbol</vt:lpstr>
      <vt:lpstr>Wingdings</vt:lpstr>
      <vt:lpstr>Katalog</vt:lpstr>
      <vt:lpstr>Moderne Kunst</vt:lpstr>
      <vt:lpstr>Inhaltsverzeichnis</vt:lpstr>
      <vt:lpstr>Sonnenuntergang</vt:lpstr>
      <vt:lpstr>Analyse</vt:lpstr>
      <vt:lpstr>Farbe</vt:lpstr>
      <vt:lpstr>👉🏼Form</vt:lpstr>
      <vt:lpstr>👉🏼komposition </vt:lpstr>
      <vt:lpstr>👉🏼wirkung </vt:lpstr>
      <vt:lpstr>Original –  Veränderung </vt:lpstr>
      <vt:lpstr>Veränderung</vt:lpstr>
      <vt:lpstr>👉🏼 Wirkung</vt:lpstr>
      <vt:lpstr>                 Der blühende widder </vt:lpstr>
      <vt:lpstr>Analyse</vt:lpstr>
      <vt:lpstr>👉🏼Farbe</vt:lpstr>
      <vt:lpstr>👉🏼Form </vt:lpstr>
      <vt:lpstr>👉🏼komposition </vt:lpstr>
      <vt:lpstr>👉🏼wirkung </vt:lpstr>
      <vt:lpstr>Original – Veränderung </vt:lpstr>
      <vt:lpstr>veränderung</vt:lpstr>
      <vt:lpstr>👉🏼Wirkung </vt:lpstr>
      <vt:lpstr>Vergleich – Gerhard Richter und miró</vt:lpstr>
      <vt:lpstr>Vergleich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Kunst</dc:title>
  <dc:creator>KFZ Esser</dc:creator>
  <cp:lastModifiedBy>KFZ Esser</cp:lastModifiedBy>
  <cp:revision>63</cp:revision>
  <dcterms:created xsi:type="dcterms:W3CDTF">2019-03-25T07:58:40Z</dcterms:created>
  <dcterms:modified xsi:type="dcterms:W3CDTF">2019-04-29T07:31:39Z</dcterms:modified>
</cp:coreProperties>
</file>