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0" r:id="rId4"/>
    <p:sldId id="261" r:id="rId5"/>
    <p:sldId id="264" r:id="rId6"/>
    <p:sldId id="266" r:id="rId7"/>
    <p:sldId id="267" r:id="rId8"/>
    <p:sldId id="265" r:id="rId9"/>
    <p:sldId id="268" r:id="rId10"/>
    <p:sldId id="269" r:id="rId11"/>
    <p:sldId id="270" r:id="rId12"/>
    <p:sldId id="272"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5601068-FABA-42FB-AF22-3147EFAD9208}">
          <p14:sldIdLst>
            <p14:sldId id="256"/>
            <p14:sldId id="259"/>
            <p14:sldId id="260"/>
            <p14:sldId id="261"/>
            <p14:sldId id="264"/>
            <p14:sldId id="266"/>
            <p14:sldId id="267"/>
            <p14:sldId id="265"/>
            <p14:sldId id="268"/>
            <p14:sldId id="269"/>
            <p14:sldId id="270"/>
            <p14:sldId id="272"/>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660"/>
  </p:normalViewPr>
  <p:slideViewPr>
    <p:cSldViewPr snapToGrid="0">
      <p:cViewPr varScale="1">
        <p:scale>
          <a:sx n="72" d="100"/>
          <a:sy n="72" d="100"/>
        </p:scale>
        <p:origin x="8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8T08:00:46.071"/>
    </inkml:context>
    <inkml:brush xml:id="br0">
      <inkml:brushProperty name="width" value="0.05" units="cm"/>
      <inkml:brushProperty name="height" value="0.05" units="cm"/>
    </inkml:brush>
  </inkml:definitions>
  <inkml:trace contextRef="#ctx0" brushRef="#br0">1 1 7091,'0'0'208,"0"0"-96,0 0 465,0 0-481,0 0 96,0 0 96,0 0-128,0 44-160,0-35-1329,0 6-3057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8T08:00:47.394"/>
    </inkml:context>
    <inkml:brush xml:id="br0">
      <inkml:brushProperty name="width" value="0.05" units="cm"/>
      <inkml:brushProperty name="height" value="0.05" units="cm"/>
    </inkml:brush>
  </inkml:definitions>
  <inkml:trace contextRef="#ctx0" brushRef="#br0">20 16 9877,'0'0'1088,"0"0"-960,0 0-128,0 0 32,0 0-32,0 0 16,0 0-16,-20-15-368,20 15-3122,0 0-832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8T08:00:47.890"/>
    </inkml:context>
    <inkml:brush xml:id="br0">
      <inkml:brushProperty name="width" value="0.05" units="cm"/>
      <inkml:brushProperty name="height" value="0.05" units="cm"/>
    </inkml:brush>
  </inkml:definitions>
  <inkml:trace contextRef="#ctx0" brushRef="#br0">1 1 3410,'0'0'0,"0"0"-1457,0 0-32,0 0 1041,0 0 448,0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8T07:58:32.729"/>
    </inkml:context>
    <inkml:brush xml:id="br0">
      <inkml:brushProperty name="width" value="0.05" units="cm"/>
      <inkml:brushProperty name="height" value="0.05" units="cm"/>
    </inkml:brush>
  </inkml:definitions>
  <inkml:trace contextRef="#ctx0" brushRef="#br0">0 1 7828,'0'0'0,"0"0"-80,0 147-561,0-147-1024,0 0 1505,0 0 160,0 0 0,20 21-560,-20-21-3826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de-DE"/>
              <a:t>Mastertitelformat bearbeiten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4/29/2019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‹Nr.›</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4/29/2019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‹Nr.›</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de-DE"/>
              <a:t>Mastertitelformat bearbeiten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57300" y="2909102"/>
            <a:ext cx="4800600" cy="29963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633864" y="2909102"/>
            <a:ext cx="4800600" cy="29963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de-DE"/>
              <a:t>Mastertitelformat bearbeiten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4/29/2019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‹Nr.›</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de-DE"/>
              <a:t>Mastertitelformat bearbeiten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4/29/2019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4/29/2019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‹Nr.›</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8.xml"/><Relationship Id="rId6" Type="http://schemas.openxmlformats.org/officeDocument/2006/relationships/customXml" Target="../ink/ink3.xml"/><Relationship Id="rId5" Type="http://schemas.openxmlformats.org/officeDocument/2006/relationships/image" Target="../media/image5.png"/><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2149C-7EFF-4FD9-B602-F6CB19333633}"/>
              </a:ext>
            </a:extLst>
          </p:cNvPr>
          <p:cNvSpPr>
            <a:spLocks noGrp="1"/>
          </p:cNvSpPr>
          <p:nvPr>
            <p:ph type="ctrTitle"/>
          </p:nvPr>
        </p:nvSpPr>
        <p:spPr>
          <a:xfrm>
            <a:off x="1078523" y="1098388"/>
            <a:ext cx="10318418" cy="4394988"/>
          </a:xfrm>
        </p:spPr>
        <p:txBody>
          <a:bodyPr/>
          <a:lstStyle/>
          <a:p>
            <a:r>
              <a:rPr lang="de-DE" dirty="0"/>
              <a:t>Künstler trifft Künstler</a:t>
            </a:r>
          </a:p>
        </p:txBody>
      </p:sp>
      <p:sp>
        <p:nvSpPr>
          <p:cNvPr id="3" name="Untertitel 2">
            <a:extLst>
              <a:ext uri="{FF2B5EF4-FFF2-40B4-BE49-F238E27FC236}">
                <a16:creationId xmlns:a16="http://schemas.microsoft.com/office/drawing/2014/main" id="{5F3D2677-07B1-42E2-88A5-C4EE72B2DF18}"/>
              </a:ext>
            </a:extLst>
          </p:cNvPr>
          <p:cNvSpPr>
            <a:spLocks noGrp="1"/>
          </p:cNvSpPr>
          <p:nvPr>
            <p:ph type="subTitle" idx="1"/>
          </p:nvPr>
        </p:nvSpPr>
        <p:spPr>
          <a:xfrm>
            <a:off x="2623931" y="6109252"/>
            <a:ext cx="6944138" cy="479701"/>
          </a:xfrm>
        </p:spPr>
        <p:txBody>
          <a:bodyPr>
            <a:normAutofit fontScale="70000" lnSpcReduction="20000"/>
          </a:bodyPr>
          <a:lstStyle/>
          <a:p>
            <a:r>
              <a:rPr lang="de-DE" dirty="0"/>
              <a:t>Von Estelle Wolter, Marisol Hermes &amp; Zineb Zerrifi</a:t>
            </a:r>
          </a:p>
        </p:txBody>
      </p:sp>
      <p:sp>
        <p:nvSpPr>
          <p:cNvPr id="10" name="Untertitel 2">
            <a:extLst>
              <a:ext uri="{FF2B5EF4-FFF2-40B4-BE49-F238E27FC236}">
                <a16:creationId xmlns:a16="http://schemas.microsoft.com/office/drawing/2014/main" id="{6679E41C-BB8D-461B-AA29-C1066FD287B1}"/>
              </a:ext>
            </a:extLst>
          </p:cNvPr>
          <p:cNvSpPr txBox="1">
            <a:spLocks/>
          </p:cNvSpPr>
          <p:nvPr/>
        </p:nvSpPr>
        <p:spPr>
          <a:xfrm>
            <a:off x="2161071" y="4735379"/>
            <a:ext cx="8153322" cy="757997"/>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sz="3200" dirty="0" err="1"/>
              <a:t>GaudÍ</a:t>
            </a:r>
            <a:r>
              <a:rPr lang="de-DE" sz="3200" dirty="0"/>
              <a:t> und Gerhard Richter</a:t>
            </a:r>
          </a:p>
        </p:txBody>
      </p:sp>
    </p:spTree>
    <p:extLst>
      <p:ext uri="{BB962C8B-B14F-4D97-AF65-F5344CB8AC3E}">
        <p14:creationId xmlns:p14="http://schemas.microsoft.com/office/powerpoint/2010/main" val="3915245870"/>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drumroll.wav"/>
          </p:stSnd>
        </p:sndAc>
      </p:transition>
    </mc:Choice>
    <mc:Fallback xmlns="">
      <p:transition spd="med">
        <p:fade/>
        <p:sndAc>
          <p:stSnd>
            <p:snd r:embed="rId3" name="drumroll.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1D52A-13AC-4542-9B61-D005AB2717BA}"/>
              </a:ext>
            </a:extLst>
          </p:cNvPr>
          <p:cNvSpPr>
            <a:spLocks noGrp="1"/>
          </p:cNvSpPr>
          <p:nvPr>
            <p:ph type="title"/>
          </p:nvPr>
        </p:nvSpPr>
        <p:spPr>
          <a:xfrm>
            <a:off x="1251678" y="263115"/>
            <a:ext cx="10178322" cy="1113454"/>
          </a:xfrm>
        </p:spPr>
        <p:txBody>
          <a:bodyPr/>
          <a:lstStyle/>
          <a:p>
            <a:r>
              <a:rPr lang="de-DE" dirty="0"/>
              <a:t>Analyse</a:t>
            </a:r>
          </a:p>
        </p:txBody>
      </p:sp>
      <p:graphicFrame>
        <p:nvGraphicFramePr>
          <p:cNvPr id="5" name="Inhaltsplatzhalter 4">
            <a:extLst>
              <a:ext uri="{FF2B5EF4-FFF2-40B4-BE49-F238E27FC236}">
                <a16:creationId xmlns:a16="http://schemas.microsoft.com/office/drawing/2014/main" id="{463CBE6B-656F-4013-A158-1EF7D19B93B3}"/>
              </a:ext>
            </a:extLst>
          </p:cNvPr>
          <p:cNvGraphicFramePr>
            <a:graphicFrameLocks noGrp="1"/>
          </p:cNvGraphicFramePr>
          <p:nvPr>
            <p:ph sz="half" idx="1"/>
            <p:extLst>
              <p:ext uri="{D42A27DB-BD31-4B8C-83A1-F6EECF244321}">
                <p14:modId xmlns:p14="http://schemas.microsoft.com/office/powerpoint/2010/main" val="250253689"/>
              </p:ext>
            </p:extLst>
          </p:nvPr>
        </p:nvGraphicFramePr>
        <p:xfrm>
          <a:off x="1251678" y="1051506"/>
          <a:ext cx="5480426" cy="5715662"/>
        </p:xfrm>
        <a:graphic>
          <a:graphicData uri="http://schemas.openxmlformats.org/drawingml/2006/table">
            <a:tbl>
              <a:tblPr firstRow="1" bandRow="1">
                <a:tableStyleId>{5C22544A-7EE6-4342-B048-85BDC9FD1C3A}</a:tableStyleId>
              </a:tblPr>
              <a:tblGrid>
                <a:gridCol w="2065833">
                  <a:extLst>
                    <a:ext uri="{9D8B030D-6E8A-4147-A177-3AD203B41FA5}">
                      <a16:colId xmlns:a16="http://schemas.microsoft.com/office/drawing/2014/main" val="2264037708"/>
                    </a:ext>
                  </a:extLst>
                </a:gridCol>
                <a:gridCol w="3414593">
                  <a:extLst>
                    <a:ext uri="{9D8B030D-6E8A-4147-A177-3AD203B41FA5}">
                      <a16:colId xmlns:a16="http://schemas.microsoft.com/office/drawing/2014/main" val="633487882"/>
                    </a:ext>
                  </a:extLst>
                </a:gridCol>
              </a:tblGrid>
              <a:tr h="503582">
                <a:tc>
                  <a:txBody>
                    <a:bodyPr/>
                    <a:lstStyle/>
                    <a:p>
                      <a:r>
                        <a:rPr lang="de-DE" dirty="0"/>
                        <a:t>Elemente</a:t>
                      </a:r>
                    </a:p>
                  </a:txBody>
                  <a:tcPr/>
                </a:tc>
                <a:tc>
                  <a:txBody>
                    <a:bodyPr/>
                    <a:lstStyle/>
                    <a:p>
                      <a:r>
                        <a:rPr lang="de-DE" dirty="0"/>
                        <a:t>Analyse</a:t>
                      </a:r>
                    </a:p>
                  </a:txBody>
                  <a:tcPr/>
                </a:tc>
                <a:extLst>
                  <a:ext uri="{0D108BD9-81ED-4DB2-BD59-A6C34878D82A}">
                    <a16:rowId xmlns:a16="http://schemas.microsoft.com/office/drawing/2014/main" val="1163971743"/>
                  </a:ext>
                </a:extLst>
              </a:tr>
              <a:tr h="370840">
                <a:tc>
                  <a:txBody>
                    <a:bodyPr/>
                    <a:lstStyle/>
                    <a:p>
                      <a:r>
                        <a:rPr lang="de-DE" dirty="0"/>
                        <a:t>Form</a:t>
                      </a:r>
                    </a:p>
                  </a:txBody>
                  <a:tcPr/>
                </a:tc>
                <a:tc>
                  <a:txBody>
                    <a:bodyPr/>
                    <a:lstStyle/>
                    <a:p>
                      <a:pPr marL="285750" indent="-285750">
                        <a:buFont typeface="Arial" panose="020B0604020202020204" pitchFamily="34" charset="0"/>
                        <a:buChar char="•"/>
                      </a:pPr>
                      <a:r>
                        <a:rPr lang="de-DE" dirty="0"/>
                        <a:t>ähnelt zwei Blumen (eine kleinere innerhalb der größeren)</a:t>
                      </a:r>
                    </a:p>
                    <a:p>
                      <a:pPr marL="285750" indent="-285750">
                        <a:buFont typeface="Arial" panose="020B0604020202020204" pitchFamily="34" charset="0"/>
                        <a:buChar char="•"/>
                      </a:pPr>
                      <a:r>
                        <a:rPr lang="de-DE" dirty="0"/>
                        <a:t>kleine abgerundete Dreiecke jeweils unten &amp; oben rechts &amp; links (nicht alle auf dem Foto sichtbar) </a:t>
                      </a:r>
                    </a:p>
                  </a:txBody>
                  <a:tcPr/>
                </a:tc>
                <a:extLst>
                  <a:ext uri="{0D108BD9-81ED-4DB2-BD59-A6C34878D82A}">
                    <a16:rowId xmlns:a16="http://schemas.microsoft.com/office/drawing/2014/main" val="329750337"/>
                  </a:ext>
                </a:extLst>
              </a:tr>
              <a:tr h="370840">
                <a:tc>
                  <a:txBody>
                    <a:bodyPr/>
                    <a:lstStyle/>
                    <a:p>
                      <a:r>
                        <a:rPr lang="de-DE" dirty="0"/>
                        <a:t>Komposition</a:t>
                      </a:r>
                    </a:p>
                  </a:txBody>
                  <a:tcPr/>
                </a:tc>
                <a:tc>
                  <a:txBody>
                    <a:bodyPr/>
                    <a:lstStyle/>
                    <a:p>
                      <a:pPr marL="285750" indent="-285750">
                        <a:buFont typeface="Arial" panose="020B0604020202020204" pitchFamily="34" charset="0"/>
                        <a:buChar char="•"/>
                      </a:pPr>
                      <a:r>
                        <a:rPr lang="de-DE" dirty="0"/>
                        <a:t>mehrere kleine reihenweise angeordnete Quadrate</a:t>
                      </a:r>
                    </a:p>
                  </a:txBody>
                  <a:tcPr/>
                </a:tc>
                <a:extLst>
                  <a:ext uri="{0D108BD9-81ED-4DB2-BD59-A6C34878D82A}">
                    <a16:rowId xmlns:a16="http://schemas.microsoft.com/office/drawing/2014/main" val="4072025087"/>
                  </a:ext>
                </a:extLst>
              </a:tr>
              <a:tr h="370840">
                <a:tc>
                  <a:txBody>
                    <a:bodyPr/>
                    <a:lstStyle/>
                    <a:p>
                      <a:r>
                        <a:rPr lang="de-DE" dirty="0"/>
                        <a:t>Farbe</a:t>
                      </a:r>
                    </a:p>
                  </a:txBody>
                  <a:tcPr/>
                </a:tc>
                <a:tc>
                  <a:txBody>
                    <a:bodyPr/>
                    <a:lstStyle/>
                    <a:p>
                      <a:pPr marL="285750" indent="-285750">
                        <a:buFont typeface="Arial" panose="020B0604020202020204" pitchFamily="34" charset="0"/>
                        <a:buChar char="•"/>
                      </a:pPr>
                      <a:r>
                        <a:rPr lang="de-DE" dirty="0"/>
                        <a:t>die Farbauswahl scheint zufällig angeordnet zu sein</a:t>
                      </a:r>
                    </a:p>
                    <a:p>
                      <a:pPr marL="285750" indent="-285750">
                        <a:buFont typeface="Arial" panose="020B0604020202020204" pitchFamily="34" charset="0"/>
                        <a:buChar char="•"/>
                      </a:pPr>
                      <a:r>
                        <a:rPr lang="de-DE" dirty="0"/>
                        <a:t>ähnliche oder gleiche Farben sind unteranderem auch nebeneinander platziert</a:t>
                      </a:r>
                    </a:p>
                    <a:p>
                      <a:pPr marL="285750" indent="-285750">
                        <a:buFont typeface="Arial" panose="020B0604020202020204" pitchFamily="34" charset="0"/>
                        <a:buChar char="•"/>
                      </a:pPr>
                      <a:r>
                        <a:rPr lang="de-DE" dirty="0"/>
                        <a:t>Dynamik der Farbfelder verändert sich durch den Tageslauf gebrochenen Einfallswinkel des Sonnenlichtes</a:t>
                      </a:r>
                    </a:p>
                  </a:txBody>
                  <a:tcPr/>
                </a:tc>
                <a:extLst>
                  <a:ext uri="{0D108BD9-81ED-4DB2-BD59-A6C34878D82A}">
                    <a16:rowId xmlns:a16="http://schemas.microsoft.com/office/drawing/2014/main" val="1116210893"/>
                  </a:ext>
                </a:extLst>
              </a:tr>
            </a:tbl>
          </a:graphicData>
        </a:graphic>
      </p:graphicFrame>
      <p:pic>
        <p:nvPicPr>
          <p:cNvPr id="6" name="Inhaltsplatzhalter 5">
            <a:extLst>
              <a:ext uri="{FF2B5EF4-FFF2-40B4-BE49-F238E27FC236}">
                <a16:creationId xmlns:a16="http://schemas.microsoft.com/office/drawing/2014/main" id="{8E060E6E-91ED-4F07-A939-2D73473055D1}"/>
              </a:ext>
            </a:extLst>
          </p:cNvPr>
          <p:cNvPicPr>
            <a:picLocks noGrp="1" noChangeAspect="1"/>
          </p:cNvPicPr>
          <p:nvPr>
            <p:ph sz="half" idx="2"/>
          </p:nvPr>
        </p:nvPicPr>
        <p:blipFill>
          <a:blip r:embed="rId2"/>
          <a:stretch>
            <a:fillRect/>
          </a:stretch>
        </p:blipFill>
        <p:spPr>
          <a:xfrm>
            <a:off x="7139445" y="1051506"/>
            <a:ext cx="4290555" cy="5720742"/>
          </a:xfrm>
        </p:spPr>
      </p:pic>
    </p:spTree>
    <p:extLst>
      <p:ext uri="{BB962C8B-B14F-4D97-AF65-F5344CB8AC3E}">
        <p14:creationId xmlns:p14="http://schemas.microsoft.com/office/powerpoint/2010/main" val="119538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F3700-F3DE-4F55-8D81-D88B619F1FE8}"/>
              </a:ext>
            </a:extLst>
          </p:cNvPr>
          <p:cNvSpPr>
            <a:spLocks noGrp="1"/>
          </p:cNvSpPr>
          <p:nvPr>
            <p:ph type="title"/>
          </p:nvPr>
        </p:nvSpPr>
        <p:spPr>
          <a:xfrm>
            <a:off x="1431236" y="287217"/>
            <a:ext cx="10178322" cy="969338"/>
          </a:xfrm>
        </p:spPr>
        <p:txBody>
          <a:bodyPr>
            <a:normAutofit/>
          </a:bodyPr>
          <a:lstStyle/>
          <a:p>
            <a:r>
              <a:rPr lang="de-DE" dirty="0"/>
              <a:t>Vergleich anhand eines Dialogs</a:t>
            </a:r>
          </a:p>
        </p:txBody>
      </p:sp>
      <p:sp>
        <p:nvSpPr>
          <p:cNvPr id="4" name="Inhaltsplatzhalter 3">
            <a:extLst>
              <a:ext uri="{FF2B5EF4-FFF2-40B4-BE49-F238E27FC236}">
                <a16:creationId xmlns:a16="http://schemas.microsoft.com/office/drawing/2014/main" id="{E94D3D37-7307-48C3-994D-7A3731961D72}"/>
              </a:ext>
            </a:extLst>
          </p:cNvPr>
          <p:cNvSpPr>
            <a:spLocks noGrp="1"/>
          </p:cNvSpPr>
          <p:nvPr>
            <p:ph sz="half" idx="2"/>
          </p:nvPr>
        </p:nvSpPr>
        <p:spPr>
          <a:xfrm>
            <a:off x="6134103" y="1845685"/>
            <a:ext cx="5633828" cy="4899672"/>
          </a:xfrm>
        </p:spPr>
        <p:txBody>
          <a:bodyPr>
            <a:normAutofit fontScale="77500" lnSpcReduction="20000"/>
          </a:bodyPr>
          <a:lstStyle/>
          <a:p>
            <a:pPr marL="0" indent="0">
              <a:buNone/>
            </a:pPr>
            <a:r>
              <a:rPr lang="de-DE" dirty="0"/>
              <a:t>G.R.: Eure Fenster sind beide sehr bewundernswert! Was ich äußerst interessant finde ist, wie unterschiedlich unsere Fenster sind, jedoch trotzdem so einladend und farbenfroh.</a:t>
            </a:r>
          </a:p>
          <a:p>
            <a:pPr marL="0" indent="0">
              <a:buNone/>
            </a:pPr>
            <a:r>
              <a:rPr lang="de-DE" dirty="0"/>
              <a:t>W.G.:  Wie sehen denn deine Fenster aus?</a:t>
            </a:r>
          </a:p>
          <a:p>
            <a:pPr marL="0" indent="0">
              <a:buNone/>
            </a:pPr>
            <a:r>
              <a:rPr lang="de-DE" dirty="0"/>
              <a:t>G.R.: Ich benutzte viele farblich unterschiedliche Quadrate, die ich durch einen Zufallsgenerator generierte, für den  Kölner Dom, die dann 2006 fertiggestellt wurden. Zudem unterscheiden sich die generellen Formen unserer Fenster stark.  Ich benutzte eher abgerundete, blumenähnliche Formen, während ihr mehr Ecken und Kanten benutzt habt. </a:t>
            </a:r>
          </a:p>
          <a:p>
            <a:pPr marL="0" indent="0">
              <a:buNone/>
            </a:pPr>
            <a:r>
              <a:rPr lang="de-DE" dirty="0"/>
              <a:t>G.G.: Ah ja, da hast du recht! Dies erkenne ich ebenfalls.</a:t>
            </a:r>
          </a:p>
          <a:p>
            <a:pPr marL="0" indent="0">
              <a:buNone/>
            </a:pPr>
            <a:r>
              <a:rPr lang="de-DE" dirty="0"/>
              <a:t>W.G.: Außerdem machen unsere Fenster eher einen kräftigen Eindruck,  der sich durchsetzt, aufgrund von den auffälligen Farben. Dein Fenster, Richter, macht eher einen ruhigen, durchlässigen und einladenden Eindruck. </a:t>
            </a:r>
          </a:p>
          <a:p>
            <a:pPr marL="0" indent="0">
              <a:buNone/>
            </a:pPr>
            <a:r>
              <a:rPr lang="de-DE" dirty="0"/>
              <a:t>G.R: &amp; G.G.: Genau! </a:t>
            </a:r>
          </a:p>
          <a:p>
            <a:pPr marL="0" indent="0">
              <a:buNone/>
            </a:pPr>
            <a:r>
              <a:rPr lang="de-DE" dirty="0"/>
              <a:t>G.R.: Wie läuft es momentan so in eurem Leben?</a:t>
            </a:r>
          </a:p>
        </p:txBody>
      </p:sp>
      <p:sp>
        <p:nvSpPr>
          <p:cNvPr id="5" name="Untertitel 2">
            <a:extLst>
              <a:ext uri="{FF2B5EF4-FFF2-40B4-BE49-F238E27FC236}">
                <a16:creationId xmlns:a16="http://schemas.microsoft.com/office/drawing/2014/main" id="{04DA7017-4AE0-4588-AF04-12E6E4443AA1}"/>
              </a:ext>
            </a:extLst>
          </p:cNvPr>
          <p:cNvSpPr txBox="1">
            <a:spLocks/>
          </p:cNvSpPr>
          <p:nvPr/>
        </p:nvSpPr>
        <p:spPr>
          <a:xfrm>
            <a:off x="1431236" y="1087688"/>
            <a:ext cx="9509087" cy="757997"/>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sz="3200" dirty="0"/>
              <a:t>Warmer </a:t>
            </a:r>
            <a:r>
              <a:rPr lang="de-DE" sz="3200" dirty="0" err="1"/>
              <a:t>GaudÍ</a:t>
            </a:r>
            <a:r>
              <a:rPr lang="de-DE" sz="3200" dirty="0"/>
              <a:t> (W.G.), gemischter </a:t>
            </a:r>
            <a:r>
              <a:rPr lang="de-DE" sz="3200" dirty="0" err="1"/>
              <a:t>GaudÍ</a:t>
            </a:r>
            <a:r>
              <a:rPr lang="de-DE" sz="3200" dirty="0"/>
              <a:t> (G.G.) und Gerhard Richter(G.R.)</a:t>
            </a:r>
          </a:p>
        </p:txBody>
      </p:sp>
      <p:sp>
        <p:nvSpPr>
          <p:cNvPr id="17" name="Inhaltsplatzhalter 16">
            <a:extLst>
              <a:ext uri="{FF2B5EF4-FFF2-40B4-BE49-F238E27FC236}">
                <a16:creationId xmlns:a16="http://schemas.microsoft.com/office/drawing/2014/main" id="{B14EE0FE-6257-4668-8F90-8C487561CEA4}"/>
              </a:ext>
            </a:extLst>
          </p:cNvPr>
          <p:cNvSpPr>
            <a:spLocks noGrp="1"/>
          </p:cNvSpPr>
          <p:nvPr>
            <p:ph sz="half" idx="1"/>
          </p:nvPr>
        </p:nvSpPr>
        <p:spPr>
          <a:xfrm>
            <a:off x="980661" y="1845685"/>
            <a:ext cx="5077239" cy="4899672"/>
          </a:xfrm>
        </p:spPr>
        <p:txBody>
          <a:bodyPr>
            <a:normAutofit fontScale="77500" lnSpcReduction="20000"/>
          </a:bodyPr>
          <a:lstStyle/>
          <a:p>
            <a:pPr marL="0" indent="0">
              <a:buNone/>
            </a:pPr>
            <a:r>
              <a:rPr lang="de-DE" dirty="0"/>
              <a:t>W.G.: Hallo zusammen! Ihr seid auch Künstler wie ich, oder nicht?</a:t>
            </a:r>
          </a:p>
          <a:p>
            <a:pPr marL="0" indent="0">
              <a:buNone/>
            </a:pPr>
            <a:r>
              <a:rPr lang="de-DE" dirty="0"/>
              <a:t>G.G.: Ja, klar! Ich bin ja schließlich du während einer anderen Zeit.</a:t>
            </a:r>
          </a:p>
          <a:p>
            <a:pPr marL="0" indent="0">
              <a:buNone/>
            </a:pPr>
            <a:r>
              <a:rPr lang="de-DE" dirty="0"/>
              <a:t>G.R.: In der Tat bin ich auch ein Künstler und das aus Deutschland! Ich spezialisiere mich jedoch auf Malerei, Fotografie und Bildhauerei.  Was ist mit euch, meine Freunde?</a:t>
            </a:r>
          </a:p>
          <a:p>
            <a:pPr marL="0" indent="0">
              <a:buNone/>
            </a:pPr>
            <a:r>
              <a:rPr lang="de-DE" dirty="0"/>
              <a:t>W.G.:  Wir sind Architekten aus Spanien! </a:t>
            </a:r>
          </a:p>
          <a:p>
            <a:pPr marL="0" indent="0">
              <a:buNone/>
            </a:pPr>
            <a:r>
              <a:rPr lang="de-DE" dirty="0"/>
              <a:t>G.G.:  Was habt ihr vor kurzem fertiggestellt? Also ich habe ein paar Fenster für die Sagrada Familia geplant. Jedoch starb ich bevor ich sie verwirklichen konnte.</a:t>
            </a:r>
          </a:p>
          <a:p>
            <a:pPr marL="0" indent="0">
              <a:buNone/>
            </a:pPr>
            <a:r>
              <a:rPr lang="de-DE" dirty="0"/>
              <a:t>W.G.: Ja, ich auch! Ich plante Fenster mit warmen Rottönen. Ich habe gemerkt, dass sich unsere Fenster, bis auf die Farben, sehr ähneln.</a:t>
            </a:r>
          </a:p>
          <a:p>
            <a:pPr marL="0" indent="0">
              <a:buNone/>
            </a:pPr>
            <a:r>
              <a:rPr lang="de-DE" dirty="0"/>
              <a:t>G.G.:  Ja, in der Tat! Meine Fenster sind von vielen verschiedenen Farben bestimmt. Sie reichen von warmen Rot- und Orangetönen aus einer Ecke, bis hin zu kalten Blau- und Grüntönen in einer anderen.</a:t>
            </a:r>
          </a:p>
        </p:txBody>
      </p:sp>
      <p:pic>
        <p:nvPicPr>
          <p:cNvPr id="23" name="Inhaltsplatzhalter 9">
            <a:extLst>
              <a:ext uri="{FF2B5EF4-FFF2-40B4-BE49-F238E27FC236}">
                <a16:creationId xmlns:a16="http://schemas.microsoft.com/office/drawing/2014/main" id="{8BB53B9D-7895-4AED-843C-927AC2D02384}"/>
              </a:ext>
            </a:extLst>
          </p:cNvPr>
          <p:cNvPicPr>
            <a:picLocks noChangeAspect="1"/>
          </p:cNvPicPr>
          <p:nvPr/>
        </p:nvPicPr>
        <p:blipFill>
          <a:blip r:embed="rId2"/>
          <a:stretch>
            <a:fillRect/>
          </a:stretch>
        </p:blipFill>
        <p:spPr>
          <a:xfrm>
            <a:off x="11078497" y="534994"/>
            <a:ext cx="551258" cy="735011"/>
          </a:xfrm>
          <a:prstGeom prst="rect">
            <a:avLst/>
          </a:prstGeom>
        </p:spPr>
      </p:pic>
      <p:pic>
        <p:nvPicPr>
          <p:cNvPr id="25" name="Inhaltsplatzhalter 5">
            <a:extLst>
              <a:ext uri="{FF2B5EF4-FFF2-40B4-BE49-F238E27FC236}">
                <a16:creationId xmlns:a16="http://schemas.microsoft.com/office/drawing/2014/main" id="{ED1A3660-E2C0-4F07-9D37-E598E7F50328}"/>
              </a:ext>
            </a:extLst>
          </p:cNvPr>
          <p:cNvPicPr>
            <a:picLocks noChangeAspect="1"/>
          </p:cNvPicPr>
          <p:nvPr/>
        </p:nvPicPr>
        <p:blipFill>
          <a:blip r:embed="rId3"/>
          <a:stretch>
            <a:fillRect/>
          </a:stretch>
        </p:blipFill>
        <p:spPr>
          <a:xfrm>
            <a:off x="879787" y="863092"/>
            <a:ext cx="551449" cy="551449"/>
          </a:xfrm>
          <a:prstGeom prst="rect">
            <a:avLst/>
          </a:prstGeom>
        </p:spPr>
      </p:pic>
      <p:pic>
        <p:nvPicPr>
          <p:cNvPr id="6" name="Grafik 5">
            <a:extLst>
              <a:ext uri="{FF2B5EF4-FFF2-40B4-BE49-F238E27FC236}">
                <a16:creationId xmlns:a16="http://schemas.microsoft.com/office/drawing/2014/main" id="{360364B0-3FD6-42F7-8298-031E456BF85C}"/>
              </a:ext>
            </a:extLst>
          </p:cNvPr>
          <p:cNvPicPr>
            <a:picLocks noChangeAspect="1"/>
          </p:cNvPicPr>
          <p:nvPr/>
        </p:nvPicPr>
        <p:blipFill>
          <a:blip r:embed="rId4"/>
          <a:stretch>
            <a:fillRect/>
          </a:stretch>
        </p:blipFill>
        <p:spPr>
          <a:xfrm rot="5400000">
            <a:off x="11011917" y="1229203"/>
            <a:ext cx="539942" cy="719923"/>
          </a:xfrm>
          <a:prstGeom prst="rect">
            <a:avLst/>
          </a:prstGeom>
        </p:spPr>
      </p:pic>
    </p:spTree>
    <p:extLst>
      <p:ext uri="{BB962C8B-B14F-4D97-AF65-F5344CB8AC3E}">
        <p14:creationId xmlns:p14="http://schemas.microsoft.com/office/powerpoint/2010/main" val="23953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07920-C295-4EAF-9D74-0F9F23C63ECB}"/>
              </a:ext>
            </a:extLst>
          </p:cNvPr>
          <p:cNvSpPr>
            <a:spLocks noGrp="1"/>
          </p:cNvSpPr>
          <p:nvPr>
            <p:ph type="title"/>
          </p:nvPr>
        </p:nvSpPr>
        <p:spPr>
          <a:xfrm>
            <a:off x="1020417" y="382385"/>
            <a:ext cx="10721009" cy="929580"/>
          </a:xfrm>
        </p:spPr>
        <p:txBody>
          <a:bodyPr>
            <a:normAutofit/>
          </a:bodyPr>
          <a:lstStyle/>
          <a:p>
            <a:r>
              <a:rPr lang="de-DE" dirty="0"/>
              <a:t>Vergleich anhand eines Dialogs (2)</a:t>
            </a:r>
          </a:p>
        </p:txBody>
      </p:sp>
      <p:sp>
        <p:nvSpPr>
          <p:cNvPr id="3" name="Inhaltsplatzhalter 2">
            <a:extLst>
              <a:ext uri="{FF2B5EF4-FFF2-40B4-BE49-F238E27FC236}">
                <a16:creationId xmlns:a16="http://schemas.microsoft.com/office/drawing/2014/main" id="{D894F41C-6D9C-499C-BBCE-5B96F488209B}"/>
              </a:ext>
            </a:extLst>
          </p:cNvPr>
          <p:cNvSpPr>
            <a:spLocks noGrp="1"/>
          </p:cNvSpPr>
          <p:nvPr>
            <p:ph sz="half" idx="1"/>
          </p:nvPr>
        </p:nvSpPr>
        <p:spPr>
          <a:xfrm>
            <a:off x="1020417" y="1845685"/>
            <a:ext cx="5274366" cy="4873167"/>
          </a:xfrm>
        </p:spPr>
        <p:txBody>
          <a:bodyPr>
            <a:normAutofit fontScale="92500" lnSpcReduction="10000"/>
          </a:bodyPr>
          <a:lstStyle/>
          <a:p>
            <a:pPr marL="0" indent="0">
              <a:buNone/>
            </a:pPr>
            <a:r>
              <a:rPr lang="de-DE" sz="1900" dirty="0"/>
              <a:t>G.G.:  Wir ruhen seit dem 10. Juni 1926 in Frieden, in unserer Kirche, die Sagrada Familia. Wir starben an einem Verkehrsunfall. Leider wurden wir von einer Straßenbahn getroffen und uns wurde zu spät geholfen. Zudem hatten wir während unseres Lebens Rheuma, welches auch der Grund war, weshalb wir Interesse an Architektur entwickelten. Wie ist es dir ergangen?</a:t>
            </a:r>
          </a:p>
          <a:p>
            <a:pPr marL="0" indent="0">
              <a:buNone/>
            </a:pPr>
            <a:r>
              <a:rPr lang="de-DE" sz="1900" dirty="0"/>
              <a:t>G.R.: Mein tiefstes Beileid, meine Freunde! Ich bin mit 87 Jahren immer noch am Leben.</a:t>
            </a:r>
          </a:p>
          <a:p>
            <a:pPr marL="0" indent="0">
              <a:buNone/>
            </a:pPr>
            <a:r>
              <a:rPr lang="de-DE" sz="1900" dirty="0"/>
              <a:t>W.G.: Das freut uns sehr! Noch viel Erfolg in deinem Leben und in deiner Karriere! Wir müssen nun Abschied nehmen. Auf Wiedersehen!</a:t>
            </a:r>
          </a:p>
          <a:p>
            <a:pPr marL="0" indent="0">
              <a:buNone/>
            </a:pPr>
            <a:r>
              <a:rPr lang="de-DE" sz="1900" dirty="0"/>
              <a:t>G.R.: Es war schön euch kennengelernt zuhaben, ich konnte viel von euren Werken lernen! Auf Wiedersehen und ruhet </a:t>
            </a:r>
            <a:r>
              <a:rPr lang="de-DE" sz="1900"/>
              <a:t>in Frieden!</a:t>
            </a:r>
            <a:endParaRPr lang="de-DE" sz="1900" dirty="0"/>
          </a:p>
          <a:p>
            <a:pPr marL="0" indent="0">
              <a:buNone/>
            </a:pPr>
            <a:endParaRPr lang="de-DE" dirty="0"/>
          </a:p>
        </p:txBody>
      </p:sp>
      <p:pic>
        <p:nvPicPr>
          <p:cNvPr id="7" name="Inhaltsplatzhalter 6">
            <a:extLst>
              <a:ext uri="{FF2B5EF4-FFF2-40B4-BE49-F238E27FC236}">
                <a16:creationId xmlns:a16="http://schemas.microsoft.com/office/drawing/2014/main" id="{C3A69699-F431-475A-89F5-1B1FA4AD3975}"/>
              </a:ext>
            </a:extLst>
          </p:cNvPr>
          <p:cNvPicPr>
            <a:picLocks noGrp="1" noChangeAspect="1"/>
          </p:cNvPicPr>
          <p:nvPr>
            <p:ph sz="half" idx="2"/>
          </p:nvPr>
        </p:nvPicPr>
        <p:blipFill>
          <a:blip r:embed="rId2"/>
          <a:stretch>
            <a:fillRect/>
          </a:stretch>
        </p:blipFill>
        <p:spPr>
          <a:xfrm rot="5400000">
            <a:off x="6925606" y="2018369"/>
            <a:ext cx="1662941" cy="2217254"/>
          </a:xfrm>
        </p:spPr>
      </p:pic>
      <p:sp>
        <p:nvSpPr>
          <p:cNvPr id="5" name="Untertitel 2">
            <a:extLst>
              <a:ext uri="{FF2B5EF4-FFF2-40B4-BE49-F238E27FC236}">
                <a16:creationId xmlns:a16="http://schemas.microsoft.com/office/drawing/2014/main" id="{051AE6FE-B388-4460-9F69-8E5758E8070B}"/>
              </a:ext>
            </a:extLst>
          </p:cNvPr>
          <p:cNvSpPr txBox="1">
            <a:spLocks/>
          </p:cNvSpPr>
          <p:nvPr/>
        </p:nvSpPr>
        <p:spPr>
          <a:xfrm>
            <a:off x="1431236" y="1087688"/>
            <a:ext cx="9509087" cy="757997"/>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sz="3200" dirty="0"/>
              <a:t>Warmer </a:t>
            </a:r>
            <a:r>
              <a:rPr lang="de-DE" sz="3200" dirty="0" err="1"/>
              <a:t>GaudÍ</a:t>
            </a:r>
            <a:r>
              <a:rPr lang="de-DE" sz="3200" dirty="0"/>
              <a:t> (W.G.), gemischter </a:t>
            </a:r>
            <a:r>
              <a:rPr lang="de-DE" sz="3200" dirty="0" err="1"/>
              <a:t>GaudÍ</a:t>
            </a:r>
            <a:r>
              <a:rPr lang="de-DE" sz="3200" dirty="0"/>
              <a:t> (G.G.) und Gerhard Richter(G.R.)</a:t>
            </a:r>
          </a:p>
        </p:txBody>
      </p:sp>
      <p:pic>
        <p:nvPicPr>
          <p:cNvPr id="9" name="Grafik 8">
            <a:extLst>
              <a:ext uri="{FF2B5EF4-FFF2-40B4-BE49-F238E27FC236}">
                <a16:creationId xmlns:a16="http://schemas.microsoft.com/office/drawing/2014/main" id="{D46149C1-2D6E-42BD-B457-C49849D1AAA6}"/>
              </a:ext>
            </a:extLst>
          </p:cNvPr>
          <p:cNvPicPr>
            <a:picLocks noChangeAspect="1"/>
          </p:cNvPicPr>
          <p:nvPr/>
        </p:nvPicPr>
        <p:blipFill>
          <a:blip r:embed="rId3"/>
          <a:stretch>
            <a:fillRect/>
          </a:stretch>
        </p:blipFill>
        <p:spPr>
          <a:xfrm>
            <a:off x="9216712" y="4028147"/>
            <a:ext cx="1835601" cy="2447468"/>
          </a:xfrm>
          <a:prstGeom prst="rect">
            <a:avLst/>
          </a:prstGeom>
        </p:spPr>
      </p:pic>
      <p:pic>
        <p:nvPicPr>
          <p:cNvPr id="11" name="Grafik 10">
            <a:extLst>
              <a:ext uri="{FF2B5EF4-FFF2-40B4-BE49-F238E27FC236}">
                <a16:creationId xmlns:a16="http://schemas.microsoft.com/office/drawing/2014/main" id="{E3D565BD-863E-4FAC-9CB9-A074F66E697E}"/>
              </a:ext>
            </a:extLst>
          </p:cNvPr>
          <p:cNvPicPr>
            <a:picLocks noChangeAspect="1"/>
          </p:cNvPicPr>
          <p:nvPr/>
        </p:nvPicPr>
        <p:blipFill>
          <a:blip r:embed="rId4"/>
          <a:stretch>
            <a:fillRect/>
          </a:stretch>
        </p:blipFill>
        <p:spPr>
          <a:xfrm>
            <a:off x="6648449" y="4066774"/>
            <a:ext cx="2408841" cy="2408841"/>
          </a:xfrm>
          <a:prstGeom prst="rect">
            <a:avLst/>
          </a:prstGeom>
        </p:spPr>
      </p:pic>
    </p:spTree>
    <p:extLst>
      <p:ext uri="{BB962C8B-B14F-4D97-AF65-F5344CB8AC3E}">
        <p14:creationId xmlns:p14="http://schemas.microsoft.com/office/powerpoint/2010/main" val="268914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596C8-7EE4-44BA-AF72-0AC1235F8E6A}"/>
              </a:ext>
            </a:extLst>
          </p:cNvPr>
          <p:cNvSpPr>
            <a:spLocks noGrp="1"/>
          </p:cNvSpPr>
          <p:nvPr>
            <p:ph type="title"/>
          </p:nvPr>
        </p:nvSpPr>
        <p:spPr/>
        <p:txBody>
          <a:bodyPr/>
          <a:lstStyle/>
          <a:p>
            <a:r>
              <a:rPr lang="de-DE" dirty="0"/>
              <a:t>Fazit</a:t>
            </a:r>
          </a:p>
        </p:txBody>
      </p:sp>
      <p:sp>
        <p:nvSpPr>
          <p:cNvPr id="3" name="Inhaltsplatzhalter 2">
            <a:extLst>
              <a:ext uri="{FF2B5EF4-FFF2-40B4-BE49-F238E27FC236}">
                <a16:creationId xmlns:a16="http://schemas.microsoft.com/office/drawing/2014/main" id="{0FF23556-98F7-4BDF-BECB-5A0530FFA308}"/>
              </a:ext>
            </a:extLst>
          </p:cNvPr>
          <p:cNvSpPr>
            <a:spLocks noGrp="1"/>
          </p:cNvSpPr>
          <p:nvPr>
            <p:ph idx="1"/>
          </p:nvPr>
        </p:nvSpPr>
        <p:spPr>
          <a:xfrm>
            <a:off x="1251678" y="1192697"/>
            <a:ext cx="10178322" cy="3087756"/>
          </a:xfrm>
        </p:spPr>
        <p:txBody>
          <a:bodyPr/>
          <a:lstStyle/>
          <a:p>
            <a:pPr marL="0" indent="0">
              <a:buNone/>
            </a:pPr>
            <a:r>
              <a:rPr lang="de-DE" dirty="0"/>
              <a:t>Zusammenfassend kann man sagen,…</a:t>
            </a:r>
          </a:p>
          <a:p>
            <a:r>
              <a:rPr lang="de-DE" dirty="0"/>
              <a:t>dass obwohl die 3 Fenster sehr unterschiedlich sind, ähneln sie sich trotzdem (z.B. Bunte Farben)</a:t>
            </a:r>
          </a:p>
          <a:p>
            <a:r>
              <a:rPr lang="de-DE" dirty="0"/>
              <a:t>dass die Fenster unterschiedliche Formen haben</a:t>
            </a:r>
          </a:p>
          <a:p>
            <a:r>
              <a:rPr lang="de-DE" dirty="0"/>
              <a:t>dass die Künstler unterschiedliche Herangehensweisen hatten </a:t>
            </a:r>
          </a:p>
          <a:p>
            <a:r>
              <a:rPr lang="de-DE" dirty="0"/>
              <a:t>dass die Fenster, sowohl wegen der unterschiedlichen Herkunftsländer der Künstler, als auch aufgrund ihrer Lebenserfahrung, anders geprägt sind und sie verschiedene Stile vorweisen</a:t>
            </a:r>
          </a:p>
          <a:p>
            <a:endParaRPr lang="de-DE" dirty="0"/>
          </a:p>
        </p:txBody>
      </p:sp>
    </p:spTree>
    <p:extLst>
      <p:ext uri="{BB962C8B-B14F-4D97-AF65-F5344CB8AC3E}">
        <p14:creationId xmlns:p14="http://schemas.microsoft.com/office/powerpoint/2010/main" val="126123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9AF1A2-550F-4112-8C6D-43F69153A1EA}"/>
              </a:ext>
            </a:extLst>
          </p:cNvPr>
          <p:cNvSpPr>
            <a:spLocks noGrp="1"/>
          </p:cNvSpPr>
          <p:nvPr>
            <p:ph type="body" idx="1"/>
          </p:nvPr>
        </p:nvSpPr>
        <p:spPr>
          <a:xfrm>
            <a:off x="3167269" y="1205948"/>
            <a:ext cx="8627165" cy="5539409"/>
          </a:xfrm>
        </p:spPr>
        <p:txBody>
          <a:bodyPr>
            <a:normAutofit fontScale="92500" lnSpcReduction="10000"/>
          </a:bodyPr>
          <a:lstStyle/>
          <a:p>
            <a:pPr marL="342900" indent="-342900">
              <a:buFont typeface="Arial" panose="020B0604020202020204" pitchFamily="34" charset="0"/>
              <a:buChar char="•"/>
            </a:pPr>
            <a:r>
              <a:rPr lang="de-DE" sz="2400" dirty="0"/>
              <a:t>Gaudí </a:t>
            </a:r>
          </a:p>
          <a:p>
            <a:pPr marL="800100" lvl="1" indent="-342900">
              <a:buFont typeface="Arial" panose="020B0604020202020204" pitchFamily="34" charset="0"/>
              <a:buChar char="•"/>
            </a:pPr>
            <a:r>
              <a:rPr lang="de-DE" sz="2400" b="1" cap="all" spc="400" dirty="0">
                <a:solidFill>
                  <a:srgbClr val="F0A22E"/>
                </a:solidFill>
              </a:rPr>
              <a:t>Generelle Informationen </a:t>
            </a:r>
          </a:p>
          <a:p>
            <a:pPr marL="800100" lvl="1" indent="-342900">
              <a:buFont typeface="Arial" panose="020B0604020202020204" pitchFamily="34" charset="0"/>
              <a:buChar char="•"/>
            </a:pPr>
            <a:r>
              <a:rPr lang="de-DE" sz="2400" b="1" cap="all" spc="400" dirty="0">
                <a:solidFill>
                  <a:srgbClr val="F0A22E"/>
                </a:solidFill>
              </a:rPr>
              <a:t>Beschreibung eines Fensters</a:t>
            </a:r>
          </a:p>
          <a:p>
            <a:pPr marL="800100" lvl="1" indent="-342900">
              <a:buFont typeface="Arial" panose="020B0604020202020204" pitchFamily="34" charset="0"/>
              <a:buChar char="•"/>
            </a:pPr>
            <a:r>
              <a:rPr lang="de-DE" sz="2400" b="1" cap="all" spc="400" dirty="0">
                <a:solidFill>
                  <a:srgbClr val="F0A22E"/>
                </a:solidFill>
              </a:rPr>
              <a:t>Analyse eines Fensters</a:t>
            </a:r>
          </a:p>
          <a:p>
            <a:pPr marL="800100" lvl="1" indent="-342900">
              <a:buFont typeface="Arial" panose="020B0604020202020204" pitchFamily="34" charset="0"/>
              <a:buChar char="•"/>
            </a:pPr>
            <a:r>
              <a:rPr lang="de-DE" sz="2400" b="1" cap="all" spc="400" dirty="0">
                <a:solidFill>
                  <a:srgbClr val="F0A22E"/>
                </a:solidFill>
              </a:rPr>
              <a:t>Beschreibung eines weiteren Fensters</a:t>
            </a:r>
          </a:p>
          <a:p>
            <a:pPr marL="800100" lvl="1" indent="-342900">
              <a:buFont typeface="Arial" panose="020B0604020202020204" pitchFamily="34" charset="0"/>
              <a:buChar char="•"/>
            </a:pPr>
            <a:r>
              <a:rPr lang="de-DE" sz="2400" b="1" cap="all" spc="400" dirty="0">
                <a:solidFill>
                  <a:srgbClr val="F0A22E"/>
                </a:solidFill>
              </a:rPr>
              <a:t>Analyse des Fensters</a:t>
            </a:r>
          </a:p>
          <a:p>
            <a:pPr marL="342900" indent="-342900">
              <a:buFont typeface="Arial" panose="020B0604020202020204" pitchFamily="34" charset="0"/>
              <a:buChar char="•"/>
            </a:pPr>
            <a:r>
              <a:rPr lang="de-DE" sz="2400" dirty="0">
                <a:solidFill>
                  <a:srgbClr val="F0A22E"/>
                </a:solidFill>
              </a:rPr>
              <a:t>Gerhard Richter</a:t>
            </a:r>
          </a:p>
          <a:p>
            <a:pPr marL="800100" lvl="1" indent="-342900">
              <a:buClr>
                <a:srgbClr val="FBEEC9"/>
              </a:buClr>
              <a:buFont typeface="Arial" panose="020B0604020202020204" pitchFamily="34" charset="0"/>
              <a:buChar char="•"/>
            </a:pPr>
            <a:r>
              <a:rPr lang="de-DE" sz="2400" b="1" cap="all" spc="400" dirty="0">
                <a:solidFill>
                  <a:srgbClr val="F0A22E"/>
                </a:solidFill>
              </a:rPr>
              <a:t>Generelle Informationen </a:t>
            </a:r>
          </a:p>
          <a:p>
            <a:pPr marL="800100" lvl="1" indent="-342900">
              <a:buClr>
                <a:srgbClr val="FBEEC9"/>
              </a:buClr>
              <a:buFont typeface="Arial" panose="020B0604020202020204" pitchFamily="34" charset="0"/>
              <a:buChar char="•"/>
            </a:pPr>
            <a:r>
              <a:rPr lang="de-DE" sz="2400" b="1" cap="all" spc="400" dirty="0">
                <a:solidFill>
                  <a:srgbClr val="F0A22E"/>
                </a:solidFill>
              </a:rPr>
              <a:t>Beschreibung der Fenster</a:t>
            </a:r>
          </a:p>
          <a:p>
            <a:pPr marL="800100" lvl="1" indent="-342900">
              <a:buClr>
                <a:srgbClr val="FBEEC9"/>
              </a:buClr>
              <a:buFont typeface="Arial" panose="020B0604020202020204" pitchFamily="34" charset="0"/>
              <a:buChar char="•"/>
            </a:pPr>
            <a:r>
              <a:rPr lang="de-DE" sz="2400" b="1" cap="all" spc="400" dirty="0">
                <a:solidFill>
                  <a:srgbClr val="F0A22E"/>
                </a:solidFill>
              </a:rPr>
              <a:t>Analyse</a:t>
            </a:r>
          </a:p>
          <a:p>
            <a:pPr marL="342900" indent="-342900">
              <a:buClr>
                <a:srgbClr val="FBEEC9"/>
              </a:buClr>
              <a:buFont typeface="Arial" panose="020B0604020202020204" pitchFamily="34" charset="0"/>
              <a:buChar char="•"/>
            </a:pPr>
            <a:r>
              <a:rPr lang="de-DE" sz="2400" dirty="0">
                <a:solidFill>
                  <a:srgbClr val="F0A22E"/>
                </a:solidFill>
              </a:rPr>
              <a:t>Vergleich anhand eines Dialoges</a:t>
            </a:r>
          </a:p>
          <a:p>
            <a:pPr marL="342900" indent="-342900">
              <a:buClr>
                <a:srgbClr val="FBEEC9"/>
              </a:buClr>
              <a:buFont typeface="Arial" panose="020B0604020202020204" pitchFamily="34" charset="0"/>
              <a:buChar char="•"/>
            </a:pPr>
            <a:r>
              <a:rPr lang="de-DE" sz="2400" b="1" cap="all" spc="400" dirty="0">
                <a:solidFill>
                  <a:srgbClr val="F0A22E"/>
                </a:solidFill>
              </a:rPr>
              <a:t>Fazit</a:t>
            </a:r>
            <a:r>
              <a:rPr lang="de-DE" sz="2400" dirty="0"/>
              <a:t>	</a:t>
            </a:r>
          </a:p>
        </p:txBody>
      </p:sp>
      <p:sp>
        <p:nvSpPr>
          <p:cNvPr id="4" name="Titel 1">
            <a:extLst>
              <a:ext uri="{FF2B5EF4-FFF2-40B4-BE49-F238E27FC236}">
                <a16:creationId xmlns:a16="http://schemas.microsoft.com/office/drawing/2014/main" id="{096869B5-26D7-44B9-8A00-6B55CFEF5130}"/>
              </a:ext>
            </a:extLst>
          </p:cNvPr>
          <p:cNvSpPr txBox="1">
            <a:spLocks/>
          </p:cNvSpPr>
          <p:nvPr/>
        </p:nvSpPr>
        <p:spPr>
          <a:xfrm>
            <a:off x="2470878" y="416252"/>
            <a:ext cx="10178322" cy="14921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5100" b="0" i="0" u="none" strike="noStrike" kern="1200" cap="all" spc="200" normalizeH="0" baseline="0" noProof="0" dirty="0">
                <a:ln>
                  <a:noFill/>
                </a:ln>
                <a:solidFill>
                  <a:schemeClr val="tx1"/>
                </a:solidFill>
                <a:effectLst/>
                <a:uLnTx/>
                <a:uFillTx/>
                <a:latin typeface="Impact" panose="020B0806030902050204"/>
                <a:ea typeface="+mj-ea"/>
                <a:cs typeface="+mj-cs"/>
              </a:rPr>
              <a:t>Inhaltsverzeichnis</a:t>
            </a:r>
          </a:p>
        </p:txBody>
      </p:sp>
    </p:spTree>
    <p:extLst>
      <p:ext uri="{BB962C8B-B14F-4D97-AF65-F5344CB8AC3E}">
        <p14:creationId xmlns:p14="http://schemas.microsoft.com/office/powerpoint/2010/main" val="38258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F1BAF-D2EF-4CC8-BE99-486FD456AE15}"/>
              </a:ext>
            </a:extLst>
          </p:cNvPr>
          <p:cNvSpPr>
            <a:spLocks noGrp="1"/>
          </p:cNvSpPr>
          <p:nvPr>
            <p:ph type="title"/>
          </p:nvPr>
        </p:nvSpPr>
        <p:spPr/>
        <p:txBody>
          <a:bodyPr>
            <a:normAutofit fontScale="90000"/>
          </a:bodyPr>
          <a:lstStyle/>
          <a:p>
            <a:r>
              <a:rPr lang="de-DE" dirty="0"/>
              <a:t>Gaudí und Die Fenster der Sagrada FAMILIA</a:t>
            </a:r>
            <a:br>
              <a:rPr lang="de-DE" dirty="0"/>
            </a:br>
            <a:r>
              <a:rPr lang="de-DE" sz="3600" dirty="0"/>
              <a:t>generelle Informationen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81A00B87-EA9D-4D72-8AA5-04AFBA2A530F}"/>
                  </a:ext>
                </a:extLst>
              </p:cNvPr>
              <p:cNvSpPr>
                <a:spLocks noGrp="1"/>
              </p:cNvSpPr>
              <p:nvPr>
                <p:ph idx="1"/>
              </p:nvPr>
            </p:nvSpPr>
            <p:spPr>
              <a:xfrm>
                <a:off x="1251678" y="2156208"/>
                <a:ext cx="10178322" cy="4747509"/>
              </a:xfrm>
            </p:spPr>
            <p:txBody>
              <a:bodyPr>
                <a:normAutofit lnSpcReduction="10000"/>
              </a:bodyPr>
              <a:lstStyle/>
              <a:p>
                <a:r>
                  <a:rPr lang="de-DE" dirty="0"/>
                  <a:t>Antoni Gaudí i Cornet</a:t>
                </a:r>
              </a:p>
              <a:p>
                <a:r>
                  <a:rPr lang="de-DE" dirty="0"/>
                  <a:t>* 25. Juni 1852 in Reus/ </a:t>
                </a:r>
                <a:r>
                  <a:rPr lang="de-DE" dirty="0" err="1"/>
                  <a:t>Riudoms</a:t>
                </a:r>
                <a:r>
                  <a:rPr lang="de-DE" dirty="0"/>
                  <a:t> (Spanien) &amp; † 10. Juni 1926 in Barcelona (Spanien) (74 Jahre)</a:t>
                </a:r>
              </a:p>
              <a:p>
                <a:r>
                  <a:rPr lang="de-DE" dirty="0"/>
                  <a:t>Spanischer Architekt</a:t>
                </a:r>
              </a:p>
              <a:p>
                <a:r>
                  <a:rPr lang="de-DE" dirty="0"/>
                  <a:t>war an Rheuma erkrankt (anstatt mit Kindern zu spielen, beobachtete er die Natur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r>
                  <a:rPr lang="de-DE" dirty="0"/>
                  <a:t>naturgeprägter Architekturstil)</a:t>
                </a:r>
              </a:p>
              <a:p>
                <a:r>
                  <a:rPr lang="de-DE" dirty="0"/>
                  <a:t>übernahm 1883 (mit 31 Jahren) Bauleitung der Sagrada Familia (1 Jahr nach der Grundsteinlegung)</a:t>
                </a:r>
              </a:p>
              <a:p>
                <a:r>
                  <a:rPr lang="de-DE" dirty="0"/>
                  <a:t>war als neuromantisch/-gotische Kirche angesehen</a:t>
                </a:r>
                <a:r>
                  <a:rPr lang="de-DE" dirty="0">
                    <a:ea typeface="Cambria Math" panose="02040503050406030204" pitchFamily="18" charset="0"/>
                  </a:rPr>
                  <a:t> </a:t>
                </a:r>
                <a14:m>
                  <m:oMath xmlns:m="http://schemas.openxmlformats.org/officeDocument/2006/math">
                    <m:r>
                      <a:rPr lang="de-DE" i="1">
                        <a:latin typeface="Cambria Math" panose="02040503050406030204" pitchFamily="18" charset="0"/>
                        <a:ea typeface="Cambria Math" panose="02040503050406030204" pitchFamily="18" charset="0"/>
                      </a:rPr>
                      <m:t>→</m:t>
                    </m:r>
                  </m:oMath>
                </a14:m>
                <a:r>
                  <a:rPr lang="de-DE" dirty="0"/>
                  <a:t> änderte dies</a:t>
                </a:r>
              </a:p>
              <a:p>
                <a:r>
                  <a:rPr lang="de-DE" dirty="0"/>
                  <a:t>Fenster:  Anspielung auf „Himmlisches Jerusalem“ dessen Mauergrundseine mit Edelsteine geschmückt sind</a:t>
                </a:r>
              </a:p>
              <a:p>
                <a:r>
                  <a:rPr lang="de-DE" dirty="0"/>
                  <a:t>die Fenster wurden alle von Gaudí geplant und von Joan Vila i Grau vollendet</a:t>
                </a:r>
              </a:p>
              <a:p>
                <a:r>
                  <a:rPr lang="de-DE" dirty="0"/>
                  <a:t>Starb an einem Verkehrsunfall (Straßenbahn erfasste ihn)</a:t>
                </a:r>
              </a:p>
            </p:txBody>
          </p:sp>
        </mc:Choice>
        <mc:Fallback xmlns="">
          <p:sp>
            <p:nvSpPr>
              <p:cNvPr id="3" name="Inhaltsplatzhalter 2">
                <a:extLst>
                  <a:ext uri="{FF2B5EF4-FFF2-40B4-BE49-F238E27FC236}">
                    <a16:creationId xmlns:a16="http://schemas.microsoft.com/office/drawing/2014/main" id="{81A00B87-EA9D-4D72-8AA5-04AFBA2A530F}"/>
                  </a:ext>
                </a:extLst>
              </p:cNvPr>
              <p:cNvSpPr>
                <a:spLocks noGrp="1" noRot="1" noChangeAspect="1" noMove="1" noResize="1" noEditPoints="1" noAdjustHandles="1" noChangeArrowheads="1" noChangeShapeType="1" noTextEdit="1"/>
              </p:cNvSpPr>
              <p:nvPr>
                <p:ph idx="1"/>
              </p:nvPr>
            </p:nvSpPr>
            <p:spPr>
              <a:xfrm>
                <a:off x="1251678" y="2156208"/>
                <a:ext cx="10178322" cy="4747509"/>
              </a:xfrm>
              <a:blipFill>
                <a:blip r:embed="rId2"/>
                <a:stretch>
                  <a:fillRect l="-539" t="-771"/>
                </a:stretch>
              </a:blipFill>
            </p:spPr>
            <p:txBody>
              <a:bodyPr/>
              <a:lstStyle/>
              <a:p>
                <a:r>
                  <a:rPr lang="de-DE">
                    <a:noFill/>
                  </a:rPr>
                  <a:t> </a:t>
                </a:r>
              </a:p>
            </p:txBody>
          </p:sp>
        </mc:Fallback>
      </mc:AlternateContent>
    </p:spTree>
    <p:extLst>
      <p:ext uri="{BB962C8B-B14F-4D97-AF65-F5344CB8AC3E}">
        <p14:creationId xmlns:p14="http://schemas.microsoft.com/office/powerpoint/2010/main" val="32065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F4D36-A180-4A1F-93E7-C6865991054A}"/>
              </a:ext>
            </a:extLst>
          </p:cNvPr>
          <p:cNvSpPr>
            <a:spLocks noGrp="1"/>
          </p:cNvSpPr>
          <p:nvPr>
            <p:ph type="title"/>
          </p:nvPr>
        </p:nvSpPr>
        <p:spPr>
          <a:xfrm>
            <a:off x="7816646" y="198076"/>
            <a:ext cx="4149342" cy="970529"/>
          </a:xfrm>
        </p:spPr>
        <p:txBody>
          <a:bodyPr/>
          <a:lstStyle/>
          <a:p>
            <a:r>
              <a:rPr lang="de-DE" dirty="0"/>
              <a:t>Fenster aus der Sagrada Familia</a:t>
            </a:r>
          </a:p>
        </p:txBody>
      </p:sp>
      <p:pic>
        <p:nvPicPr>
          <p:cNvPr id="6" name="Inhaltsplatzhalter 5">
            <a:extLst>
              <a:ext uri="{FF2B5EF4-FFF2-40B4-BE49-F238E27FC236}">
                <a16:creationId xmlns:a16="http://schemas.microsoft.com/office/drawing/2014/main" id="{17641370-16FF-4C27-A223-FAC733875FBE}"/>
              </a:ext>
            </a:extLst>
          </p:cNvPr>
          <p:cNvPicPr>
            <a:picLocks noGrp="1" noChangeAspect="1"/>
          </p:cNvPicPr>
          <p:nvPr>
            <p:ph idx="1"/>
          </p:nvPr>
        </p:nvPicPr>
        <p:blipFill>
          <a:blip r:embed="rId2"/>
          <a:stretch>
            <a:fillRect/>
          </a:stretch>
        </p:blipFill>
        <p:spPr>
          <a:xfrm>
            <a:off x="1063380" y="791394"/>
            <a:ext cx="5491317" cy="5491317"/>
          </a:xfrm>
        </p:spPr>
      </p:pic>
      <p:sp>
        <p:nvSpPr>
          <p:cNvPr id="4" name="Textplatzhalter 3">
            <a:extLst>
              <a:ext uri="{FF2B5EF4-FFF2-40B4-BE49-F238E27FC236}">
                <a16:creationId xmlns:a16="http://schemas.microsoft.com/office/drawing/2014/main" id="{C9289638-6AEE-40D1-BE75-471EE75BD4C9}"/>
              </a:ext>
            </a:extLst>
          </p:cNvPr>
          <p:cNvSpPr>
            <a:spLocks noGrp="1"/>
          </p:cNvSpPr>
          <p:nvPr>
            <p:ph type="body" sz="half" idx="2"/>
          </p:nvPr>
        </p:nvSpPr>
        <p:spPr>
          <a:xfrm>
            <a:off x="7816646" y="1168605"/>
            <a:ext cx="4149342" cy="4736896"/>
          </a:xfrm>
        </p:spPr>
        <p:txBody>
          <a:bodyPr/>
          <a:lstStyle/>
          <a:p>
            <a:pPr>
              <a:buClr>
                <a:schemeClr val="bg1"/>
              </a:buClr>
            </a:pPr>
            <a:r>
              <a:rPr lang="de-DE" sz="2000" dirty="0">
                <a:solidFill>
                  <a:schemeClr val="bg1"/>
                </a:solidFill>
              </a:rPr>
              <a:t>Beschreibung</a:t>
            </a:r>
            <a:r>
              <a:rPr lang="de-DE" dirty="0">
                <a:solidFill>
                  <a:schemeClr val="bg1"/>
                </a:solidFill>
              </a:rPr>
              <a:t> </a:t>
            </a:r>
          </a:p>
          <a:p>
            <a:pPr marL="285750" indent="-285750">
              <a:lnSpc>
                <a:spcPct val="100000"/>
              </a:lnSpc>
              <a:buClr>
                <a:schemeClr val="bg1"/>
              </a:buClr>
              <a:buFont typeface="Arial" panose="020B0604020202020204" pitchFamily="34" charset="0"/>
              <a:buChar char="•"/>
            </a:pPr>
            <a:r>
              <a:rPr lang="de-DE" dirty="0">
                <a:solidFill>
                  <a:schemeClr val="bg1"/>
                </a:solidFill>
              </a:rPr>
              <a:t>die Fenster befinden sich rechts vom Altar</a:t>
            </a:r>
          </a:p>
          <a:p>
            <a:pPr marL="285750" indent="-285750">
              <a:lnSpc>
                <a:spcPct val="100000"/>
              </a:lnSpc>
              <a:buClr>
                <a:schemeClr val="bg1"/>
              </a:buClr>
              <a:buFont typeface="Arial" panose="020B0604020202020204" pitchFamily="34" charset="0"/>
              <a:buChar char="•"/>
            </a:pPr>
            <a:r>
              <a:rPr lang="de-DE" dirty="0">
                <a:solidFill>
                  <a:schemeClr val="bg1"/>
                </a:solidFill>
              </a:rPr>
              <a:t>wurden 2010 fertiggestellt</a:t>
            </a:r>
          </a:p>
          <a:p>
            <a:pPr marL="285750" indent="-285750">
              <a:lnSpc>
                <a:spcPct val="100000"/>
              </a:lnSpc>
              <a:buClr>
                <a:schemeClr val="bg1"/>
              </a:buClr>
              <a:buFont typeface="Arial" panose="020B0604020202020204" pitchFamily="34" charset="0"/>
              <a:buChar char="•"/>
            </a:pPr>
            <a:r>
              <a:rPr lang="de-DE" dirty="0">
                <a:solidFill>
                  <a:schemeClr val="bg1"/>
                </a:solidFill>
              </a:rPr>
              <a:t>3 rechteckige Fenster die sich oben zuspitzen</a:t>
            </a:r>
          </a:p>
          <a:p>
            <a:pPr marL="285750" indent="-285750">
              <a:lnSpc>
                <a:spcPct val="100000"/>
              </a:lnSpc>
              <a:buClr>
                <a:schemeClr val="bg1"/>
              </a:buClr>
              <a:buFont typeface="Arial" panose="020B0604020202020204" pitchFamily="34" charset="0"/>
              <a:buChar char="•"/>
            </a:pPr>
            <a:r>
              <a:rPr lang="de-DE" dirty="0">
                <a:solidFill>
                  <a:schemeClr val="bg1"/>
                </a:solidFill>
              </a:rPr>
              <a:t>in den oberen Zwischenräumen der rechteckigen Fenster sind kleine Kreise</a:t>
            </a:r>
          </a:p>
          <a:p>
            <a:pPr marL="285750" indent="-285750">
              <a:lnSpc>
                <a:spcPct val="100000"/>
              </a:lnSpc>
              <a:buClr>
                <a:schemeClr val="bg1"/>
              </a:buClr>
              <a:buFont typeface="Arial" panose="020B0604020202020204" pitchFamily="34" charset="0"/>
              <a:buChar char="•"/>
            </a:pPr>
            <a:r>
              <a:rPr lang="de-DE" dirty="0">
                <a:solidFill>
                  <a:schemeClr val="bg1"/>
                </a:solidFill>
              </a:rPr>
              <a:t>direkt über die rechteckigen Fenster befinden sich größere Kreise</a:t>
            </a:r>
          </a:p>
          <a:p>
            <a:pPr marL="285750" indent="-285750">
              <a:lnSpc>
                <a:spcPct val="100000"/>
              </a:lnSpc>
              <a:buClr>
                <a:schemeClr val="bg1"/>
              </a:buClr>
              <a:buFont typeface="Arial" panose="020B0604020202020204" pitchFamily="34" charset="0"/>
              <a:buChar char="•"/>
            </a:pPr>
            <a:r>
              <a:rPr lang="de-DE" dirty="0">
                <a:solidFill>
                  <a:schemeClr val="bg1"/>
                </a:solidFill>
              </a:rPr>
              <a:t>in den Fenstern sind viele verschiedene Formen vorzufinden (Vierecke, Dreiecke, gerundete Formen)</a:t>
            </a:r>
          </a:p>
          <a:p>
            <a:pPr marL="285750" indent="-285750">
              <a:lnSpc>
                <a:spcPct val="100000"/>
              </a:lnSpc>
              <a:buClr>
                <a:schemeClr val="bg1"/>
              </a:buClr>
              <a:buFont typeface="Arial" panose="020B0604020202020204" pitchFamily="34" charset="0"/>
              <a:buChar char="•"/>
            </a:pPr>
            <a:r>
              <a:rPr lang="de-DE" dirty="0">
                <a:solidFill>
                  <a:schemeClr val="bg1"/>
                </a:solidFill>
              </a:rPr>
              <a:t>mehrere warme Farbtöne (rot, orange, gelb)</a:t>
            </a:r>
          </a:p>
          <a:p>
            <a:pPr marL="285750" indent="-285750">
              <a:buClr>
                <a:schemeClr val="bg1"/>
              </a:buClr>
              <a:buFont typeface="Arial" panose="020B0604020202020204" pitchFamily="34" charset="0"/>
              <a:buChar char="•"/>
            </a:pPr>
            <a:endParaRPr lang="de-DE" dirty="0">
              <a:solidFill>
                <a:schemeClr val="bg1"/>
              </a:solidFill>
            </a:endParaRPr>
          </a:p>
        </p:txBody>
      </p:sp>
    </p:spTree>
    <p:extLst>
      <p:ext uri="{BB962C8B-B14F-4D97-AF65-F5344CB8AC3E}">
        <p14:creationId xmlns:p14="http://schemas.microsoft.com/office/powerpoint/2010/main" val="41217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1D52A-13AC-4542-9B61-D005AB2717BA}"/>
              </a:ext>
            </a:extLst>
          </p:cNvPr>
          <p:cNvSpPr>
            <a:spLocks noGrp="1"/>
          </p:cNvSpPr>
          <p:nvPr>
            <p:ph type="title"/>
          </p:nvPr>
        </p:nvSpPr>
        <p:spPr>
          <a:xfrm>
            <a:off x="1295400" y="490195"/>
            <a:ext cx="4800600" cy="1113454"/>
          </a:xfrm>
        </p:spPr>
        <p:txBody>
          <a:bodyPr/>
          <a:lstStyle/>
          <a:p>
            <a:r>
              <a:rPr lang="de-DE" dirty="0"/>
              <a:t>Analyse</a:t>
            </a:r>
          </a:p>
        </p:txBody>
      </p:sp>
      <p:graphicFrame>
        <p:nvGraphicFramePr>
          <p:cNvPr id="5" name="Inhaltsplatzhalter 4">
            <a:extLst>
              <a:ext uri="{FF2B5EF4-FFF2-40B4-BE49-F238E27FC236}">
                <a16:creationId xmlns:a16="http://schemas.microsoft.com/office/drawing/2014/main" id="{463CBE6B-656F-4013-A158-1EF7D19B93B3}"/>
              </a:ext>
            </a:extLst>
          </p:cNvPr>
          <p:cNvGraphicFramePr>
            <a:graphicFrameLocks noGrp="1"/>
          </p:cNvGraphicFramePr>
          <p:nvPr>
            <p:ph sz="half" idx="1"/>
            <p:extLst>
              <p:ext uri="{D42A27DB-BD31-4B8C-83A1-F6EECF244321}">
                <p14:modId xmlns:p14="http://schemas.microsoft.com/office/powerpoint/2010/main" val="1363603291"/>
              </p:ext>
            </p:extLst>
          </p:nvPr>
        </p:nvGraphicFramePr>
        <p:xfrm>
          <a:off x="1295400" y="1467348"/>
          <a:ext cx="4800600" cy="5061005"/>
        </p:xfrm>
        <a:graphic>
          <a:graphicData uri="http://schemas.openxmlformats.org/drawingml/2006/table">
            <a:tbl>
              <a:tblPr firstRow="1" bandRow="1">
                <a:tableStyleId>{5C22544A-7EE6-4342-B048-85BDC9FD1C3A}</a:tableStyleId>
              </a:tblPr>
              <a:tblGrid>
                <a:gridCol w="1836079">
                  <a:extLst>
                    <a:ext uri="{9D8B030D-6E8A-4147-A177-3AD203B41FA5}">
                      <a16:colId xmlns:a16="http://schemas.microsoft.com/office/drawing/2014/main" val="2264037708"/>
                    </a:ext>
                  </a:extLst>
                </a:gridCol>
                <a:gridCol w="2964521">
                  <a:extLst>
                    <a:ext uri="{9D8B030D-6E8A-4147-A177-3AD203B41FA5}">
                      <a16:colId xmlns:a16="http://schemas.microsoft.com/office/drawing/2014/main" val="633487882"/>
                    </a:ext>
                  </a:extLst>
                </a:gridCol>
              </a:tblGrid>
              <a:tr h="397565">
                <a:tc>
                  <a:txBody>
                    <a:bodyPr/>
                    <a:lstStyle/>
                    <a:p>
                      <a:r>
                        <a:rPr lang="de-DE" dirty="0"/>
                        <a:t>Elemente</a:t>
                      </a:r>
                    </a:p>
                  </a:txBody>
                  <a:tcPr/>
                </a:tc>
                <a:tc>
                  <a:txBody>
                    <a:bodyPr/>
                    <a:lstStyle/>
                    <a:p>
                      <a:r>
                        <a:rPr lang="de-DE" dirty="0"/>
                        <a:t>Analyse</a:t>
                      </a:r>
                    </a:p>
                  </a:txBody>
                  <a:tcPr/>
                </a:tc>
                <a:extLst>
                  <a:ext uri="{0D108BD9-81ED-4DB2-BD59-A6C34878D82A}">
                    <a16:rowId xmlns:a16="http://schemas.microsoft.com/office/drawing/2014/main" val="1163971743"/>
                  </a:ext>
                </a:extLst>
              </a:tr>
              <a:tr h="370840">
                <a:tc>
                  <a:txBody>
                    <a:bodyPr/>
                    <a:lstStyle/>
                    <a:p>
                      <a:r>
                        <a:rPr lang="de-DE" dirty="0"/>
                        <a:t>Form</a:t>
                      </a:r>
                    </a:p>
                  </a:txBody>
                  <a:tcPr/>
                </a:tc>
                <a:tc>
                  <a:txBody>
                    <a:bodyPr/>
                    <a:lstStyle/>
                    <a:p>
                      <a:pPr marL="285750" indent="-285750">
                        <a:buFont typeface="Arial" panose="020B0604020202020204" pitchFamily="34" charset="0"/>
                        <a:buChar char="•"/>
                      </a:pPr>
                      <a:r>
                        <a:rPr lang="de-DE" dirty="0"/>
                        <a:t>untere Fenster: rechteckig &amp; oben zugespitzt</a:t>
                      </a:r>
                    </a:p>
                    <a:p>
                      <a:pPr marL="285750" indent="-285750">
                        <a:buFont typeface="Arial" panose="020B0604020202020204" pitchFamily="34" charset="0"/>
                        <a:buChar char="•"/>
                      </a:pPr>
                      <a:r>
                        <a:rPr lang="de-DE" dirty="0"/>
                        <a:t>oben: große Kreise</a:t>
                      </a:r>
                    </a:p>
                    <a:p>
                      <a:pPr marL="285750" indent="-285750">
                        <a:buFont typeface="Arial" panose="020B0604020202020204" pitchFamily="34" charset="0"/>
                        <a:buChar char="•"/>
                      </a:pPr>
                      <a:r>
                        <a:rPr lang="de-DE" dirty="0"/>
                        <a:t>In Zwischenräumen: kleinere Kreise</a:t>
                      </a:r>
                    </a:p>
                  </a:txBody>
                  <a:tcPr/>
                </a:tc>
                <a:extLst>
                  <a:ext uri="{0D108BD9-81ED-4DB2-BD59-A6C34878D82A}">
                    <a16:rowId xmlns:a16="http://schemas.microsoft.com/office/drawing/2014/main" val="329750337"/>
                  </a:ext>
                </a:extLst>
              </a:tr>
              <a:tr h="370840">
                <a:tc>
                  <a:txBody>
                    <a:bodyPr/>
                    <a:lstStyle/>
                    <a:p>
                      <a:r>
                        <a:rPr lang="de-DE" dirty="0"/>
                        <a:t>Komposition</a:t>
                      </a:r>
                    </a:p>
                  </a:txBody>
                  <a:tcPr/>
                </a:tc>
                <a:tc>
                  <a:txBody>
                    <a:bodyPr/>
                    <a:lstStyle/>
                    <a:p>
                      <a:pPr marL="285750" indent="-285750">
                        <a:buFont typeface="Arial" panose="020B0604020202020204" pitchFamily="34" charset="0"/>
                        <a:buChar char="•"/>
                      </a:pPr>
                      <a:r>
                        <a:rPr lang="de-DE" dirty="0"/>
                        <a:t>arbeitet viel mit Ecken &amp; Kanten</a:t>
                      </a:r>
                    </a:p>
                    <a:p>
                      <a:pPr marL="285750" indent="-285750">
                        <a:buFont typeface="Arial" panose="020B0604020202020204" pitchFamily="34" charset="0"/>
                        <a:buChar char="•"/>
                      </a:pPr>
                      <a:r>
                        <a:rPr lang="de-DE" dirty="0"/>
                        <a:t>aber auch mit abgerundeten Formen</a:t>
                      </a:r>
                    </a:p>
                  </a:txBody>
                  <a:tcPr/>
                </a:tc>
                <a:extLst>
                  <a:ext uri="{0D108BD9-81ED-4DB2-BD59-A6C34878D82A}">
                    <a16:rowId xmlns:a16="http://schemas.microsoft.com/office/drawing/2014/main" val="4072025087"/>
                  </a:ext>
                </a:extLst>
              </a:tr>
              <a:tr h="370840">
                <a:tc>
                  <a:txBody>
                    <a:bodyPr/>
                    <a:lstStyle/>
                    <a:p>
                      <a:r>
                        <a:rPr lang="de-DE" dirty="0"/>
                        <a:t>Farbe</a:t>
                      </a:r>
                    </a:p>
                  </a:txBody>
                  <a:tcPr/>
                </a:tc>
                <a:tc>
                  <a:txBody>
                    <a:bodyPr/>
                    <a:lstStyle/>
                    <a:p>
                      <a:pPr marL="285750" indent="-285750">
                        <a:buFont typeface="Arial" panose="020B0604020202020204" pitchFamily="34" charset="0"/>
                        <a:buChar char="•"/>
                      </a:pPr>
                      <a:r>
                        <a:rPr lang="de-DE" dirty="0"/>
                        <a:t>warme Farbtöne</a:t>
                      </a:r>
                    </a:p>
                    <a:p>
                      <a:pPr marL="285750" indent="-285750">
                        <a:buFont typeface="Arial" panose="020B0604020202020204" pitchFamily="34" charset="0"/>
                        <a:buChar char="•"/>
                      </a:pPr>
                      <a:r>
                        <a:rPr lang="de-DE" dirty="0"/>
                        <a:t>wird von links nach rechts immer heller (mit leichten Übergängen)</a:t>
                      </a:r>
                    </a:p>
                    <a:p>
                      <a:pPr marL="285750" indent="-285750">
                        <a:buFont typeface="Arial" panose="020B0604020202020204" pitchFamily="34" charset="0"/>
                        <a:buChar char="•"/>
                      </a:pPr>
                      <a:r>
                        <a:rPr lang="de-DE" dirty="0"/>
                        <a:t>obere große Kreise: beinhalten zentrale Farben ohne Übergänge</a:t>
                      </a:r>
                    </a:p>
                  </a:txBody>
                  <a:tcPr/>
                </a:tc>
                <a:extLst>
                  <a:ext uri="{0D108BD9-81ED-4DB2-BD59-A6C34878D82A}">
                    <a16:rowId xmlns:a16="http://schemas.microsoft.com/office/drawing/2014/main" val="1116210893"/>
                  </a:ext>
                </a:extLst>
              </a:tr>
            </a:tbl>
          </a:graphicData>
        </a:graphic>
      </p:graphicFrame>
      <p:pic>
        <p:nvPicPr>
          <p:cNvPr id="9" name="Inhaltsplatzhalter 8">
            <a:extLst>
              <a:ext uri="{FF2B5EF4-FFF2-40B4-BE49-F238E27FC236}">
                <a16:creationId xmlns:a16="http://schemas.microsoft.com/office/drawing/2014/main" id="{5F83FE2A-DA31-4700-B31C-33CF5766ED24}"/>
              </a:ext>
            </a:extLst>
          </p:cNvPr>
          <p:cNvPicPr>
            <a:picLocks noGrp="1" noChangeAspect="1"/>
          </p:cNvPicPr>
          <p:nvPr>
            <p:ph sz="half" idx="2"/>
          </p:nvPr>
        </p:nvPicPr>
        <p:blipFill>
          <a:blip r:embed="rId2"/>
          <a:stretch>
            <a:fillRect/>
          </a:stretch>
        </p:blipFill>
        <p:spPr>
          <a:xfrm>
            <a:off x="6287830" y="1046922"/>
            <a:ext cx="5481431" cy="5481431"/>
          </a:xfrm>
        </p:spPr>
      </p:pic>
    </p:spTree>
    <p:extLst>
      <p:ext uri="{BB962C8B-B14F-4D97-AF65-F5344CB8AC3E}">
        <p14:creationId xmlns:p14="http://schemas.microsoft.com/office/powerpoint/2010/main" val="214740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F4D36-A180-4A1F-93E7-C6865991054A}"/>
              </a:ext>
            </a:extLst>
          </p:cNvPr>
          <p:cNvSpPr>
            <a:spLocks noGrp="1"/>
          </p:cNvSpPr>
          <p:nvPr>
            <p:ph type="title"/>
          </p:nvPr>
        </p:nvSpPr>
        <p:spPr>
          <a:xfrm>
            <a:off x="7816646" y="198076"/>
            <a:ext cx="4149342" cy="970529"/>
          </a:xfrm>
        </p:spPr>
        <p:txBody>
          <a:bodyPr/>
          <a:lstStyle/>
          <a:p>
            <a:r>
              <a:rPr lang="de-DE" dirty="0"/>
              <a:t>Fenster aus der Sagrada Familia</a:t>
            </a:r>
          </a:p>
        </p:txBody>
      </p:sp>
      <p:sp>
        <p:nvSpPr>
          <p:cNvPr id="4" name="Textplatzhalter 3">
            <a:extLst>
              <a:ext uri="{FF2B5EF4-FFF2-40B4-BE49-F238E27FC236}">
                <a16:creationId xmlns:a16="http://schemas.microsoft.com/office/drawing/2014/main" id="{C9289638-6AEE-40D1-BE75-471EE75BD4C9}"/>
              </a:ext>
            </a:extLst>
          </p:cNvPr>
          <p:cNvSpPr>
            <a:spLocks noGrp="1"/>
          </p:cNvSpPr>
          <p:nvPr>
            <p:ph type="body" sz="half" idx="2"/>
          </p:nvPr>
        </p:nvSpPr>
        <p:spPr>
          <a:xfrm>
            <a:off x="7816646" y="1168605"/>
            <a:ext cx="4149342" cy="4736896"/>
          </a:xfrm>
        </p:spPr>
        <p:txBody>
          <a:bodyPr>
            <a:normAutofit fontScale="92500" lnSpcReduction="10000"/>
          </a:bodyPr>
          <a:lstStyle/>
          <a:p>
            <a:pPr>
              <a:buClr>
                <a:schemeClr val="bg1"/>
              </a:buClr>
            </a:pPr>
            <a:r>
              <a:rPr lang="de-DE" sz="2000" dirty="0">
                <a:solidFill>
                  <a:schemeClr val="bg1"/>
                </a:solidFill>
              </a:rPr>
              <a:t>Beschreibung</a:t>
            </a:r>
            <a:r>
              <a:rPr lang="de-DE" dirty="0">
                <a:solidFill>
                  <a:schemeClr val="bg1"/>
                </a:solidFill>
              </a:rPr>
              <a:t> </a:t>
            </a:r>
          </a:p>
          <a:p>
            <a:pPr marL="285750" indent="-285750">
              <a:lnSpc>
                <a:spcPct val="100000"/>
              </a:lnSpc>
              <a:buClr>
                <a:schemeClr val="bg1"/>
              </a:buClr>
              <a:buFont typeface="Arial" panose="020B0604020202020204" pitchFamily="34" charset="0"/>
              <a:buChar char="•"/>
            </a:pPr>
            <a:r>
              <a:rPr lang="de-DE" dirty="0">
                <a:solidFill>
                  <a:schemeClr val="bg1"/>
                </a:solidFill>
              </a:rPr>
              <a:t>3 rechteckige Fenster die sich oben zuspitzen</a:t>
            </a:r>
          </a:p>
          <a:p>
            <a:pPr marL="285750" indent="-285750">
              <a:lnSpc>
                <a:spcPct val="100000"/>
              </a:lnSpc>
              <a:buClr>
                <a:schemeClr val="bg1"/>
              </a:buClr>
              <a:buFont typeface="Arial" panose="020B0604020202020204" pitchFamily="34" charset="0"/>
              <a:buChar char="•"/>
            </a:pPr>
            <a:r>
              <a:rPr lang="de-DE" dirty="0">
                <a:solidFill>
                  <a:schemeClr val="bg1"/>
                </a:solidFill>
              </a:rPr>
              <a:t>in den oberen Zwischenräumen der rechteckigen Fenster sind kleine Kreise</a:t>
            </a:r>
          </a:p>
          <a:p>
            <a:pPr marL="285750" indent="-285750">
              <a:lnSpc>
                <a:spcPct val="100000"/>
              </a:lnSpc>
              <a:buClr>
                <a:schemeClr val="bg1"/>
              </a:buClr>
              <a:buFont typeface="Arial" panose="020B0604020202020204" pitchFamily="34" charset="0"/>
              <a:buChar char="•"/>
            </a:pPr>
            <a:r>
              <a:rPr lang="de-DE" dirty="0">
                <a:solidFill>
                  <a:schemeClr val="bg1"/>
                </a:solidFill>
              </a:rPr>
              <a:t>Jeweils rechts und links von den kleineren Kreisen befindet sich ein kleines Dreieck, welches in Richtung der kleinen Kreise zeigt</a:t>
            </a:r>
          </a:p>
          <a:p>
            <a:pPr marL="285750" indent="-285750">
              <a:lnSpc>
                <a:spcPct val="100000"/>
              </a:lnSpc>
              <a:buClr>
                <a:schemeClr val="bg1"/>
              </a:buClr>
              <a:buFont typeface="Arial" panose="020B0604020202020204" pitchFamily="34" charset="0"/>
              <a:buChar char="•"/>
            </a:pPr>
            <a:r>
              <a:rPr lang="de-DE" dirty="0">
                <a:solidFill>
                  <a:schemeClr val="bg1"/>
                </a:solidFill>
              </a:rPr>
              <a:t>direkt über die rechteckigen Fenster befinden sich größere Kreise</a:t>
            </a:r>
          </a:p>
          <a:p>
            <a:pPr marL="285750" indent="-285750">
              <a:lnSpc>
                <a:spcPct val="100000"/>
              </a:lnSpc>
              <a:buClr>
                <a:schemeClr val="bg1"/>
              </a:buClr>
              <a:buFont typeface="Arial" panose="020B0604020202020204" pitchFamily="34" charset="0"/>
              <a:buChar char="•"/>
            </a:pPr>
            <a:r>
              <a:rPr lang="de-DE" dirty="0">
                <a:solidFill>
                  <a:schemeClr val="bg1"/>
                </a:solidFill>
              </a:rPr>
              <a:t>in den Fenstern sind viele verschiedene Formen vorzufinden (Vierecke, Dreiecke, gerundete Formen)</a:t>
            </a:r>
          </a:p>
          <a:p>
            <a:pPr marL="285750" indent="-285750">
              <a:lnSpc>
                <a:spcPct val="100000"/>
              </a:lnSpc>
              <a:buClr>
                <a:schemeClr val="bg1"/>
              </a:buClr>
              <a:buFont typeface="Arial" panose="020B0604020202020204" pitchFamily="34" charset="0"/>
              <a:buChar char="•"/>
            </a:pPr>
            <a:r>
              <a:rPr lang="de-DE" dirty="0">
                <a:solidFill>
                  <a:schemeClr val="bg1"/>
                </a:solidFill>
              </a:rPr>
              <a:t>gemischte warme und kalte Töne:</a:t>
            </a:r>
          </a:p>
          <a:p>
            <a:pPr marL="285750" indent="-285750">
              <a:lnSpc>
                <a:spcPct val="100000"/>
              </a:lnSpc>
              <a:buClr>
                <a:schemeClr val="bg1"/>
              </a:buClr>
              <a:buFont typeface="Arial" panose="020B0604020202020204" pitchFamily="34" charset="0"/>
              <a:buChar char="•"/>
            </a:pPr>
            <a:r>
              <a:rPr lang="de-DE" dirty="0">
                <a:solidFill>
                  <a:schemeClr val="bg1"/>
                </a:solidFill>
              </a:rPr>
              <a:t>Oberhalb: Blautöne (Dunkelblau, Hellblau, Türkis) &amp; unterhalb: warme Töne (links: rot &amp; rechts: gelb mit etwas grün)</a:t>
            </a:r>
          </a:p>
          <a:p>
            <a:pPr marL="285750" indent="-285750">
              <a:lnSpc>
                <a:spcPct val="100000"/>
              </a:lnSpc>
              <a:buClr>
                <a:schemeClr val="bg1"/>
              </a:buClr>
              <a:buFont typeface="Arial" panose="020B0604020202020204" pitchFamily="34" charset="0"/>
              <a:buChar char="•"/>
            </a:pPr>
            <a:endParaRPr lang="de-DE"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Freihand 2">
                <a:extLst>
                  <a:ext uri="{FF2B5EF4-FFF2-40B4-BE49-F238E27FC236}">
                    <a16:creationId xmlns:a16="http://schemas.microsoft.com/office/drawing/2014/main" id="{FFC222CB-04F5-4CA2-B9A7-45F054C8D051}"/>
                  </a:ext>
                </a:extLst>
              </p14:cNvPr>
              <p14:cNvContentPartPr/>
              <p14:nvPr/>
            </p14:nvContentPartPr>
            <p14:xfrm>
              <a:off x="9129861" y="861282"/>
              <a:ext cx="360" cy="24840"/>
            </p14:xfrm>
          </p:contentPart>
        </mc:Choice>
        <mc:Fallback xmlns="">
          <p:pic>
            <p:nvPicPr>
              <p:cNvPr id="3" name="Freihand 2">
                <a:extLst>
                  <a:ext uri="{FF2B5EF4-FFF2-40B4-BE49-F238E27FC236}">
                    <a16:creationId xmlns:a16="http://schemas.microsoft.com/office/drawing/2014/main" id="{FFC222CB-04F5-4CA2-B9A7-45F054C8D051}"/>
                  </a:ext>
                </a:extLst>
              </p:cNvPr>
              <p:cNvPicPr/>
              <p:nvPr/>
            </p:nvPicPr>
            <p:blipFill>
              <a:blip r:embed="rId3"/>
              <a:stretch>
                <a:fillRect/>
              </a:stretch>
            </p:blipFill>
            <p:spPr>
              <a:xfrm>
                <a:off x="9121221" y="852642"/>
                <a:ext cx="180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Freihand 4">
                <a:extLst>
                  <a:ext uri="{FF2B5EF4-FFF2-40B4-BE49-F238E27FC236}">
                    <a16:creationId xmlns:a16="http://schemas.microsoft.com/office/drawing/2014/main" id="{056F5BA2-688C-4F20-92D1-443C9C46DFF3}"/>
                  </a:ext>
                </a:extLst>
              </p14:cNvPr>
              <p14:cNvContentPartPr/>
              <p14:nvPr/>
            </p14:nvContentPartPr>
            <p14:xfrm>
              <a:off x="9836181" y="719802"/>
              <a:ext cx="7560" cy="5760"/>
            </p14:xfrm>
          </p:contentPart>
        </mc:Choice>
        <mc:Fallback xmlns="">
          <p:pic>
            <p:nvPicPr>
              <p:cNvPr id="5" name="Freihand 4">
                <a:extLst>
                  <a:ext uri="{FF2B5EF4-FFF2-40B4-BE49-F238E27FC236}">
                    <a16:creationId xmlns:a16="http://schemas.microsoft.com/office/drawing/2014/main" id="{056F5BA2-688C-4F20-92D1-443C9C46DFF3}"/>
                  </a:ext>
                </a:extLst>
              </p:cNvPr>
              <p:cNvPicPr/>
              <p:nvPr/>
            </p:nvPicPr>
            <p:blipFill>
              <a:blip r:embed="rId5"/>
              <a:stretch>
                <a:fillRect/>
              </a:stretch>
            </p:blipFill>
            <p:spPr>
              <a:xfrm>
                <a:off x="9827181" y="711162"/>
                <a:ext cx="252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Freihand 6">
                <a:extLst>
                  <a:ext uri="{FF2B5EF4-FFF2-40B4-BE49-F238E27FC236}">
                    <a16:creationId xmlns:a16="http://schemas.microsoft.com/office/drawing/2014/main" id="{CAF7BE0A-4637-40F9-AE87-D3925D685C4A}"/>
                  </a:ext>
                </a:extLst>
              </p14:cNvPr>
              <p14:cNvContentPartPr/>
              <p14:nvPr/>
            </p14:nvContentPartPr>
            <p14:xfrm>
              <a:off x="9512181" y="1169802"/>
              <a:ext cx="360" cy="360"/>
            </p14:xfrm>
          </p:contentPart>
        </mc:Choice>
        <mc:Fallback xmlns="">
          <p:pic>
            <p:nvPicPr>
              <p:cNvPr id="7" name="Freihand 6">
                <a:extLst>
                  <a:ext uri="{FF2B5EF4-FFF2-40B4-BE49-F238E27FC236}">
                    <a16:creationId xmlns:a16="http://schemas.microsoft.com/office/drawing/2014/main" id="{CAF7BE0A-4637-40F9-AE87-D3925D685C4A}"/>
                  </a:ext>
                </a:extLst>
              </p:cNvPr>
              <p:cNvPicPr/>
              <p:nvPr/>
            </p:nvPicPr>
            <p:blipFill>
              <a:blip r:embed="rId7"/>
              <a:stretch>
                <a:fillRect/>
              </a:stretch>
            </p:blipFill>
            <p:spPr>
              <a:xfrm>
                <a:off x="9503541" y="1161162"/>
                <a:ext cx="18000" cy="18000"/>
              </a:xfrm>
              <a:prstGeom prst="rect">
                <a:avLst/>
              </a:prstGeom>
            </p:spPr>
          </p:pic>
        </mc:Fallback>
      </mc:AlternateContent>
      <p:pic>
        <p:nvPicPr>
          <p:cNvPr id="10" name="Inhaltsplatzhalter 9">
            <a:extLst>
              <a:ext uri="{FF2B5EF4-FFF2-40B4-BE49-F238E27FC236}">
                <a16:creationId xmlns:a16="http://schemas.microsoft.com/office/drawing/2014/main" id="{F15E7EC9-C161-4A36-AE78-E3DFC0C1048F}"/>
              </a:ext>
            </a:extLst>
          </p:cNvPr>
          <p:cNvPicPr>
            <a:picLocks noGrp="1" noChangeAspect="1"/>
          </p:cNvPicPr>
          <p:nvPr>
            <p:ph idx="1"/>
          </p:nvPr>
        </p:nvPicPr>
        <p:blipFill>
          <a:blip r:embed="rId8"/>
          <a:stretch>
            <a:fillRect/>
          </a:stretch>
        </p:blipFill>
        <p:spPr>
          <a:xfrm>
            <a:off x="1404318" y="169149"/>
            <a:ext cx="4889776" cy="6519702"/>
          </a:xfrm>
        </p:spPr>
      </p:pic>
    </p:spTree>
    <p:extLst>
      <p:ext uri="{BB962C8B-B14F-4D97-AF65-F5344CB8AC3E}">
        <p14:creationId xmlns:p14="http://schemas.microsoft.com/office/powerpoint/2010/main" val="274227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1D52A-13AC-4542-9B61-D005AB2717BA}"/>
              </a:ext>
            </a:extLst>
          </p:cNvPr>
          <p:cNvSpPr>
            <a:spLocks noGrp="1"/>
          </p:cNvSpPr>
          <p:nvPr>
            <p:ph type="title"/>
          </p:nvPr>
        </p:nvSpPr>
        <p:spPr>
          <a:xfrm>
            <a:off x="1251678" y="382385"/>
            <a:ext cx="10178322" cy="1113454"/>
          </a:xfrm>
        </p:spPr>
        <p:txBody>
          <a:bodyPr/>
          <a:lstStyle/>
          <a:p>
            <a:r>
              <a:rPr lang="de-DE" dirty="0"/>
              <a:t>Analyse</a:t>
            </a:r>
          </a:p>
        </p:txBody>
      </p:sp>
      <p:graphicFrame>
        <p:nvGraphicFramePr>
          <p:cNvPr id="5" name="Inhaltsplatzhalter 4">
            <a:extLst>
              <a:ext uri="{FF2B5EF4-FFF2-40B4-BE49-F238E27FC236}">
                <a16:creationId xmlns:a16="http://schemas.microsoft.com/office/drawing/2014/main" id="{463CBE6B-656F-4013-A158-1EF7D19B93B3}"/>
              </a:ext>
            </a:extLst>
          </p:cNvPr>
          <p:cNvGraphicFramePr>
            <a:graphicFrameLocks noGrp="1"/>
          </p:cNvGraphicFramePr>
          <p:nvPr>
            <p:ph sz="half" idx="1"/>
            <p:extLst>
              <p:ext uri="{D42A27DB-BD31-4B8C-83A1-F6EECF244321}">
                <p14:modId xmlns:p14="http://schemas.microsoft.com/office/powerpoint/2010/main" val="2261713961"/>
              </p:ext>
            </p:extLst>
          </p:nvPr>
        </p:nvGraphicFramePr>
        <p:xfrm>
          <a:off x="1204969" y="1376073"/>
          <a:ext cx="5135870" cy="5324226"/>
        </p:xfrm>
        <a:graphic>
          <a:graphicData uri="http://schemas.openxmlformats.org/drawingml/2006/table">
            <a:tbl>
              <a:tblPr firstRow="1" bandRow="1">
                <a:tableStyleId>{5C22544A-7EE6-4342-B048-85BDC9FD1C3A}</a:tableStyleId>
              </a:tblPr>
              <a:tblGrid>
                <a:gridCol w="1875835">
                  <a:extLst>
                    <a:ext uri="{9D8B030D-6E8A-4147-A177-3AD203B41FA5}">
                      <a16:colId xmlns:a16="http://schemas.microsoft.com/office/drawing/2014/main" val="2264037708"/>
                    </a:ext>
                  </a:extLst>
                </a:gridCol>
                <a:gridCol w="3260035">
                  <a:extLst>
                    <a:ext uri="{9D8B030D-6E8A-4147-A177-3AD203B41FA5}">
                      <a16:colId xmlns:a16="http://schemas.microsoft.com/office/drawing/2014/main" val="633487882"/>
                    </a:ext>
                  </a:extLst>
                </a:gridCol>
              </a:tblGrid>
              <a:tr h="386466">
                <a:tc>
                  <a:txBody>
                    <a:bodyPr/>
                    <a:lstStyle/>
                    <a:p>
                      <a:r>
                        <a:rPr lang="de-DE" dirty="0"/>
                        <a:t>Elemente</a:t>
                      </a:r>
                    </a:p>
                  </a:txBody>
                  <a:tcPr/>
                </a:tc>
                <a:tc>
                  <a:txBody>
                    <a:bodyPr/>
                    <a:lstStyle/>
                    <a:p>
                      <a:r>
                        <a:rPr lang="de-DE" dirty="0"/>
                        <a:t>Analyse</a:t>
                      </a:r>
                    </a:p>
                  </a:txBody>
                  <a:tcPr/>
                </a:tc>
                <a:extLst>
                  <a:ext uri="{0D108BD9-81ED-4DB2-BD59-A6C34878D82A}">
                    <a16:rowId xmlns:a16="http://schemas.microsoft.com/office/drawing/2014/main" val="1163971743"/>
                  </a:ext>
                </a:extLst>
              </a:tr>
              <a:tr h="370840">
                <a:tc>
                  <a:txBody>
                    <a:bodyPr/>
                    <a:lstStyle/>
                    <a:p>
                      <a:r>
                        <a:rPr lang="de-DE" dirty="0"/>
                        <a:t>Form</a:t>
                      </a:r>
                    </a:p>
                  </a:txBody>
                  <a:tcPr/>
                </a:tc>
                <a:tc>
                  <a:txBody>
                    <a:bodyPr/>
                    <a:lstStyle/>
                    <a:p>
                      <a:pPr marL="285750" indent="-285750">
                        <a:buFont typeface="Arial" panose="020B0604020202020204" pitchFamily="34" charset="0"/>
                        <a:buChar char="•"/>
                      </a:pPr>
                      <a:r>
                        <a:rPr lang="de-DE" dirty="0"/>
                        <a:t>untere Fenster: rechteckig &amp; oben zugespitzt</a:t>
                      </a:r>
                    </a:p>
                    <a:p>
                      <a:pPr marL="285750" indent="-285750">
                        <a:buFont typeface="Arial" panose="020B0604020202020204" pitchFamily="34" charset="0"/>
                        <a:buChar char="•"/>
                      </a:pPr>
                      <a:r>
                        <a:rPr lang="de-DE" dirty="0"/>
                        <a:t>oben: große Kreise</a:t>
                      </a:r>
                    </a:p>
                    <a:p>
                      <a:pPr marL="285750" indent="-285750">
                        <a:buFont typeface="Arial" panose="020B0604020202020204" pitchFamily="34" charset="0"/>
                        <a:buChar char="•"/>
                      </a:pPr>
                      <a:r>
                        <a:rPr lang="de-DE" dirty="0"/>
                        <a:t>in Zwischenräumen: kleinere Kreise</a:t>
                      </a:r>
                    </a:p>
                    <a:p>
                      <a:pPr marL="285750" indent="-285750">
                        <a:buFont typeface="Arial" panose="020B0604020202020204" pitchFamily="34" charset="0"/>
                        <a:buChar char="•"/>
                      </a:pPr>
                      <a:r>
                        <a:rPr lang="de-DE" dirty="0"/>
                        <a:t>außen: kleine Dreiecke</a:t>
                      </a:r>
                    </a:p>
                  </a:txBody>
                  <a:tcPr/>
                </a:tc>
                <a:extLst>
                  <a:ext uri="{0D108BD9-81ED-4DB2-BD59-A6C34878D82A}">
                    <a16:rowId xmlns:a16="http://schemas.microsoft.com/office/drawing/2014/main" val="329750337"/>
                  </a:ext>
                </a:extLst>
              </a:tr>
              <a:tr h="370840">
                <a:tc>
                  <a:txBody>
                    <a:bodyPr/>
                    <a:lstStyle/>
                    <a:p>
                      <a:r>
                        <a:rPr lang="de-DE" dirty="0"/>
                        <a:t>Komposition</a:t>
                      </a:r>
                    </a:p>
                  </a:txBody>
                  <a:tcPr/>
                </a:tc>
                <a:tc>
                  <a:txBody>
                    <a:bodyPr/>
                    <a:lstStyle/>
                    <a:p>
                      <a:pPr marL="285750" indent="-285750">
                        <a:buFont typeface="Arial" panose="020B0604020202020204" pitchFamily="34" charset="0"/>
                        <a:buChar char="•"/>
                      </a:pPr>
                      <a:r>
                        <a:rPr lang="de-DE" dirty="0"/>
                        <a:t>arbeitet viel mit Ecken &amp; Kanten</a:t>
                      </a:r>
                    </a:p>
                    <a:p>
                      <a:pPr marL="285750" indent="-285750">
                        <a:buFont typeface="Arial" panose="020B0604020202020204" pitchFamily="34" charset="0"/>
                        <a:buChar char="•"/>
                      </a:pPr>
                      <a:r>
                        <a:rPr lang="de-DE" dirty="0"/>
                        <a:t>aber auch mit abgerundeten Formen</a:t>
                      </a:r>
                    </a:p>
                  </a:txBody>
                  <a:tcPr/>
                </a:tc>
                <a:extLst>
                  <a:ext uri="{0D108BD9-81ED-4DB2-BD59-A6C34878D82A}">
                    <a16:rowId xmlns:a16="http://schemas.microsoft.com/office/drawing/2014/main" val="4072025087"/>
                  </a:ext>
                </a:extLst>
              </a:tr>
              <a:tr h="370840">
                <a:tc>
                  <a:txBody>
                    <a:bodyPr/>
                    <a:lstStyle/>
                    <a:p>
                      <a:r>
                        <a:rPr lang="de-DE" dirty="0"/>
                        <a:t>Farbe</a:t>
                      </a:r>
                    </a:p>
                  </a:txBody>
                  <a:tcPr/>
                </a:tc>
                <a:tc>
                  <a:txBody>
                    <a:bodyPr/>
                    <a:lstStyle/>
                    <a:p>
                      <a:pPr marL="285750" indent="-285750">
                        <a:buFont typeface="Arial" panose="020B0604020202020204" pitchFamily="34" charset="0"/>
                        <a:buChar char="•"/>
                      </a:pPr>
                      <a:r>
                        <a:rPr lang="de-DE" dirty="0"/>
                        <a:t>warme &amp; kalte Farbtöne</a:t>
                      </a:r>
                    </a:p>
                    <a:p>
                      <a:pPr marL="285750" indent="-285750">
                        <a:buFont typeface="Arial" panose="020B0604020202020204" pitchFamily="34" charset="0"/>
                        <a:buChar char="•"/>
                      </a:pPr>
                      <a:r>
                        <a:rPr lang="de-DE" dirty="0"/>
                        <a:t>wird von oben nach unten wärmer &amp; von links nach rechts heller</a:t>
                      </a:r>
                    </a:p>
                    <a:p>
                      <a:pPr marL="285750" indent="-285750">
                        <a:buFont typeface="Arial" panose="020B0604020202020204" pitchFamily="34" charset="0"/>
                        <a:buChar char="•"/>
                      </a:pPr>
                      <a:r>
                        <a:rPr lang="de-DE" dirty="0"/>
                        <a:t>obere große Kreise: beinhalten Blautöne mit leichten Übergängen</a:t>
                      </a:r>
                    </a:p>
                  </a:txBody>
                  <a:tcPr/>
                </a:tc>
                <a:extLst>
                  <a:ext uri="{0D108BD9-81ED-4DB2-BD59-A6C34878D82A}">
                    <a16:rowId xmlns:a16="http://schemas.microsoft.com/office/drawing/2014/main" val="1116210893"/>
                  </a:ext>
                </a:extLst>
              </a:tr>
            </a:tbl>
          </a:graphicData>
        </a:graphic>
      </p:graphicFrame>
      <p:pic>
        <p:nvPicPr>
          <p:cNvPr id="9" name="Inhaltsplatzhalter 8">
            <a:extLst>
              <a:ext uri="{FF2B5EF4-FFF2-40B4-BE49-F238E27FC236}">
                <a16:creationId xmlns:a16="http://schemas.microsoft.com/office/drawing/2014/main" id="{F50752E4-D9AF-4E84-9F74-8F7165CD022B}"/>
              </a:ext>
            </a:extLst>
          </p:cNvPr>
          <p:cNvPicPr>
            <a:picLocks noGrp="1" noChangeAspect="1"/>
          </p:cNvPicPr>
          <p:nvPr>
            <p:ph sz="half" idx="2"/>
          </p:nvPr>
        </p:nvPicPr>
        <p:blipFill>
          <a:blip r:embed="rId2"/>
          <a:stretch>
            <a:fillRect/>
          </a:stretch>
        </p:blipFill>
        <p:spPr>
          <a:xfrm>
            <a:off x="7089913" y="913514"/>
            <a:ext cx="4340087" cy="5786785"/>
          </a:xfrm>
        </p:spPr>
      </p:pic>
    </p:spTree>
    <p:extLst>
      <p:ext uri="{BB962C8B-B14F-4D97-AF65-F5344CB8AC3E}">
        <p14:creationId xmlns:p14="http://schemas.microsoft.com/office/powerpoint/2010/main" val="212652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F1BAF-D2EF-4CC8-BE99-486FD456AE15}"/>
              </a:ext>
            </a:extLst>
          </p:cNvPr>
          <p:cNvSpPr>
            <a:spLocks noGrp="1"/>
          </p:cNvSpPr>
          <p:nvPr>
            <p:ph type="title"/>
          </p:nvPr>
        </p:nvSpPr>
        <p:spPr>
          <a:xfrm>
            <a:off x="1251678" y="422142"/>
            <a:ext cx="10178322" cy="1492132"/>
          </a:xfrm>
        </p:spPr>
        <p:txBody>
          <a:bodyPr>
            <a:normAutofit fontScale="90000"/>
          </a:bodyPr>
          <a:lstStyle/>
          <a:p>
            <a:r>
              <a:rPr lang="de-DE" dirty="0"/>
              <a:t>Gerhard Richter und die Fenster im Kölner Dom </a:t>
            </a:r>
            <a:br>
              <a:rPr lang="de-DE" dirty="0"/>
            </a:br>
            <a:br>
              <a:rPr lang="de-DE" sz="1050" dirty="0"/>
            </a:br>
            <a:br>
              <a:rPr lang="de-DE" sz="1050" dirty="0"/>
            </a:br>
            <a:r>
              <a:rPr lang="de-DE" sz="3600" dirty="0"/>
              <a:t>generelle Informationen</a:t>
            </a:r>
          </a:p>
        </p:txBody>
      </p:sp>
      <p:sp>
        <p:nvSpPr>
          <p:cNvPr id="3" name="Inhaltsplatzhalter 2">
            <a:extLst>
              <a:ext uri="{FF2B5EF4-FFF2-40B4-BE49-F238E27FC236}">
                <a16:creationId xmlns:a16="http://schemas.microsoft.com/office/drawing/2014/main" id="{81A00B87-EA9D-4D72-8AA5-04AFBA2A530F}"/>
              </a:ext>
            </a:extLst>
          </p:cNvPr>
          <p:cNvSpPr>
            <a:spLocks noGrp="1"/>
          </p:cNvSpPr>
          <p:nvPr>
            <p:ph idx="1"/>
          </p:nvPr>
        </p:nvSpPr>
        <p:spPr>
          <a:xfrm>
            <a:off x="1251678" y="2686295"/>
            <a:ext cx="10178322" cy="4747509"/>
          </a:xfrm>
        </p:spPr>
        <p:txBody>
          <a:bodyPr/>
          <a:lstStyle/>
          <a:p>
            <a:r>
              <a:rPr lang="de-DE" dirty="0"/>
              <a:t>Gerhard Richter </a:t>
            </a:r>
          </a:p>
          <a:p>
            <a:r>
              <a:rPr lang="de-DE" dirty="0"/>
              <a:t>*09.02.1932 in Dresden &amp; † (lebt noch), (momentan 87 Jahre alt)</a:t>
            </a:r>
          </a:p>
          <a:p>
            <a:r>
              <a:rPr lang="de-DE" dirty="0"/>
              <a:t>deutscher Maler, Bildhauer &amp; Fotograf</a:t>
            </a:r>
          </a:p>
          <a:p>
            <a:r>
              <a:rPr lang="de-DE" dirty="0"/>
              <a:t>Geschenk an den Kölner Dom</a:t>
            </a:r>
          </a:p>
          <a:p>
            <a:r>
              <a:rPr lang="de-DE" dirty="0"/>
              <a:t>Gestaltete die </a:t>
            </a:r>
            <a:r>
              <a:rPr lang="de-DE" dirty="0" err="1"/>
              <a:t>Südquerhausfasade</a:t>
            </a:r>
            <a:endParaRPr lang="de-DE" dirty="0"/>
          </a:p>
          <a:p>
            <a:endParaRPr lang="de-DE" dirty="0"/>
          </a:p>
          <a:p>
            <a:endParaRPr lang="de-DE" dirty="0"/>
          </a:p>
          <a:p>
            <a:endParaRPr lang="de-DE" dirty="0"/>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546CDFC6-24D0-46C6-9262-968D9E7EBB01}"/>
                  </a:ext>
                </a:extLst>
              </p14:cNvPr>
              <p14:cNvContentPartPr/>
              <p14:nvPr/>
            </p14:nvContentPartPr>
            <p14:xfrm>
              <a:off x="-1215819" y="5703642"/>
              <a:ext cx="7560" cy="60840"/>
            </p14:xfrm>
          </p:contentPart>
        </mc:Choice>
        <mc:Fallback xmlns="">
          <p:pic>
            <p:nvPicPr>
              <p:cNvPr id="4" name="Freihand 3">
                <a:extLst>
                  <a:ext uri="{FF2B5EF4-FFF2-40B4-BE49-F238E27FC236}">
                    <a16:creationId xmlns:a16="http://schemas.microsoft.com/office/drawing/2014/main" id="{546CDFC6-24D0-46C6-9262-968D9E7EBB01}"/>
                  </a:ext>
                </a:extLst>
              </p:cNvPr>
              <p:cNvPicPr/>
              <p:nvPr/>
            </p:nvPicPr>
            <p:blipFill>
              <a:blip r:embed="rId3"/>
              <a:stretch>
                <a:fillRect/>
              </a:stretch>
            </p:blipFill>
            <p:spPr>
              <a:xfrm>
                <a:off x="-1224819" y="5695002"/>
                <a:ext cx="25200" cy="78480"/>
              </a:xfrm>
              <a:prstGeom prst="rect">
                <a:avLst/>
              </a:prstGeom>
            </p:spPr>
          </p:pic>
        </mc:Fallback>
      </mc:AlternateContent>
    </p:spTree>
    <p:extLst>
      <p:ext uri="{BB962C8B-B14F-4D97-AF65-F5344CB8AC3E}">
        <p14:creationId xmlns:p14="http://schemas.microsoft.com/office/powerpoint/2010/main" val="426202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F4D36-A180-4A1F-93E7-C6865991054A}"/>
              </a:ext>
            </a:extLst>
          </p:cNvPr>
          <p:cNvSpPr>
            <a:spLocks noGrp="1"/>
          </p:cNvSpPr>
          <p:nvPr>
            <p:ph type="title"/>
          </p:nvPr>
        </p:nvSpPr>
        <p:spPr>
          <a:xfrm>
            <a:off x="7816646" y="198076"/>
            <a:ext cx="4149342" cy="970529"/>
          </a:xfrm>
        </p:spPr>
        <p:txBody>
          <a:bodyPr/>
          <a:lstStyle/>
          <a:p>
            <a:r>
              <a:rPr lang="de-DE" dirty="0"/>
              <a:t>Fenster aus dem Kölner Dom</a:t>
            </a:r>
          </a:p>
        </p:txBody>
      </p:sp>
      <mc:AlternateContent xmlns:mc="http://schemas.openxmlformats.org/markup-compatibility/2006" xmlns:a14="http://schemas.microsoft.com/office/drawing/2010/main">
        <mc:Choice Requires="a14">
          <p:sp>
            <p:nvSpPr>
              <p:cNvPr id="4" name="Textplatzhalter 3">
                <a:extLst>
                  <a:ext uri="{FF2B5EF4-FFF2-40B4-BE49-F238E27FC236}">
                    <a16:creationId xmlns:a16="http://schemas.microsoft.com/office/drawing/2014/main" id="{C9289638-6AEE-40D1-BE75-471EE75BD4C9}"/>
                  </a:ext>
                </a:extLst>
              </p:cNvPr>
              <p:cNvSpPr>
                <a:spLocks noGrp="1"/>
              </p:cNvSpPr>
              <p:nvPr>
                <p:ph type="body" sz="half" idx="2"/>
              </p:nvPr>
            </p:nvSpPr>
            <p:spPr>
              <a:xfrm>
                <a:off x="7816646" y="1168605"/>
                <a:ext cx="4149342" cy="4736896"/>
              </a:xfrm>
            </p:spPr>
            <p:txBody>
              <a:bodyPr/>
              <a:lstStyle/>
              <a:p>
                <a:pPr>
                  <a:buClr>
                    <a:schemeClr val="bg1"/>
                  </a:buClr>
                </a:pPr>
                <a:r>
                  <a:rPr lang="de-DE" sz="2000" dirty="0">
                    <a:solidFill>
                      <a:schemeClr val="bg1"/>
                    </a:solidFill>
                  </a:rPr>
                  <a:t>Beschreibung</a:t>
                </a:r>
                <a:r>
                  <a:rPr lang="de-DE" dirty="0">
                    <a:solidFill>
                      <a:schemeClr val="bg1"/>
                    </a:solidFill>
                  </a:rPr>
                  <a:t> </a:t>
                </a:r>
              </a:p>
              <a:p>
                <a:pPr marL="285750" indent="-285750">
                  <a:buClr>
                    <a:schemeClr val="bg1"/>
                  </a:buClr>
                  <a:buFont typeface="Arial" panose="020B0604020202020204" pitchFamily="34" charset="0"/>
                  <a:buChar char="•"/>
                </a:pPr>
                <a:r>
                  <a:rPr lang="de-DE" dirty="0">
                    <a:solidFill>
                      <a:schemeClr val="bg1"/>
                    </a:solidFill>
                  </a:rPr>
                  <a:t>Die 113 </a:t>
                </a:r>
                <a14:m>
                  <m:oMath xmlns:m="http://schemas.openxmlformats.org/officeDocument/2006/math">
                    <m:sSup>
                      <m:sSupPr>
                        <m:ctrlPr>
                          <a:rPr lang="de-DE"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𝑚</m:t>
                        </m:r>
                      </m:e>
                      <m:sup>
                        <m:r>
                          <a:rPr lang="de-DE" b="0" i="1" smtClean="0">
                            <a:solidFill>
                              <a:schemeClr val="bg1"/>
                            </a:solidFill>
                            <a:latin typeface="Cambria Math" panose="02040503050406030204" pitchFamily="18" charset="0"/>
                          </a:rPr>
                          <m:t>2</m:t>
                        </m:r>
                      </m:sup>
                    </m:sSup>
                  </m:oMath>
                </a14:m>
                <a:r>
                  <a:rPr lang="de-DE" dirty="0">
                    <a:solidFill>
                      <a:schemeClr val="bg1"/>
                    </a:solidFill>
                  </a:rPr>
                  <a:t> Fenster wurde 2006 fertiggestellt</a:t>
                </a:r>
              </a:p>
              <a:p>
                <a:pPr marL="285750" indent="-285750">
                  <a:buClr>
                    <a:schemeClr val="bg1"/>
                  </a:buClr>
                  <a:buFont typeface="Arial" panose="020B0604020202020204" pitchFamily="34" charset="0"/>
                  <a:buChar char="•"/>
                </a:pPr>
                <a:r>
                  <a:rPr lang="de-DE" dirty="0">
                    <a:solidFill>
                      <a:schemeClr val="bg1"/>
                    </a:solidFill>
                  </a:rPr>
                  <a:t>Besteht aus 11500 Quadraten, aus mundgeblasenen Echt-Antik-Glas</a:t>
                </a:r>
              </a:p>
              <a:p>
                <a:pPr marL="285750" indent="-285750">
                  <a:buClr>
                    <a:schemeClr val="bg1"/>
                  </a:buClr>
                  <a:buFont typeface="Arial" panose="020B0604020202020204" pitchFamily="34" charset="0"/>
                  <a:buChar char="•"/>
                </a:pPr>
                <a:r>
                  <a:rPr lang="de-DE" dirty="0">
                    <a:solidFill>
                      <a:schemeClr val="bg1"/>
                    </a:solidFill>
                  </a:rPr>
                  <a:t>Anordnung der Farben durch ein Zufallsgenerator &amp; teilweise von Richter bearbeitet</a:t>
                </a:r>
              </a:p>
            </p:txBody>
          </p:sp>
        </mc:Choice>
        <mc:Fallback xmlns="">
          <p:sp>
            <p:nvSpPr>
              <p:cNvPr id="4" name="Textplatzhalter 3">
                <a:extLst>
                  <a:ext uri="{FF2B5EF4-FFF2-40B4-BE49-F238E27FC236}">
                    <a16:creationId xmlns:a16="http://schemas.microsoft.com/office/drawing/2014/main" id="{C9289638-6AEE-40D1-BE75-471EE75BD4C9}"/>
                  </a:ext>
                </a:extLst>
              </p:cNvPr>
              <p:cNvSpPr>
                <a:spLocks noGrp="1" noRot="1" noChangeAspect="1" noMove="1" noResize="1" noEditPoints="1" noAdjustHandles="1" noChangeArrowheads="1" noChangeShapeType="1" noTextEdit="1"/>
              </p:cNvSpPr>
              <p:nvPr>
                <p:ph type="body" sz="half" idx="2"/>
              </p:nvPr>
            </p:nvSpPr>
            <p:spPr>
              <a:xfrm>
                <a:off x="7816646" y="1168605"/>
                <a:ext cx="4149342" cy="4736896"/>
              </a:xfrm>
              <a:blipFill>
                <a:blip r:embed="rId2"/>
                <a:stretch>
                  <a:fillRect l="-1468" t="-129"/>
                </a:stretch>
              </a:blipFill>
            </p:spPr>
            <p:txBody>
              <a:bodyPr/>
              <a:lstStyle/>
              <a:p>
                <a:r>
                  <a:rPr lang="de-DE">
                    <a:noFill/>
                  </a:rPr>
                  <a:t> </a:t>
                </a:r>
              </a:p>
            </p:txBody>
          </p:sp>
        </mc:Fallback>
      </mc:AlternateContent>
      <p:pic>
        <p:nvPicPr>
          <p:cNvPr id="7" name="Inhaltsplatzhalter 6">
            <a:extLst>
              <a:ext uri="{FF2B5EF4-FFF2-40B4-BE49-F238E27FC236}">
                <a16:creationId xmlns:a16="http://schemas.microsoft.com/office/drawing/2014/main" id="{D141C7ED-52D6-48DF-A3F4-F174836F95ED}"/>
              </a:ext>
            </a:extLst>
          </p:cNvPr>
          <p:cNvPicPr>
            <a:picLocks noGrp="1" noChangeAspect="1"/>
          </p:cNvPicPr>
          <p:nvPr>
            <p:ph idx="1"/>
          </p:nvPr>
        </p:nvPicPr>
        <p:blipFill>
          <a:blip r:embed="rId3"/>
          <a:stretch>
            <a:fillRect/>
          </a:stretch>
        </p:blipFill>
        <p:spPr>
          <a:xfrm>
            <a:off x="1534121" y="333375"/>
            <a:ext cx="4618434" cy="6157913"/>
          </a:xfrm>
        </p:spPr>
      </p:pic>
    </p:spTree>
    <p:extLst>
      <p:ext uri="{BB962C8B-B14F-4D97-AF65-F5344CB8AC3E}">
        <p14:creationId xmlns:p14="http://schemas.microsoft.com/office/powerpoint/2010/main" val="226037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dge">
  <a:themeElements>
    <a:clrScheme name="Gelb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TM10001106[[fn=Abzeichen]]</Template>
  <TotalTime>0</TotalTime>
  <Words>1227</Words>
  <Application>Microsoft Office PowerPoint</Application>
  <PresentationFormat>Breitbild</PresentationFormat>
  <Paragraphs>125</Paragraphs>
  <Slides>13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Cambria Math</vt:lpstr>
      <vt:lpstr>Gill Sans MT</vt:lpstr>
      <vt:lpstr>Impact</vt:lpstr>
      <vt:lpstr>Badge</vt:lpstr>
      <vt:lpstr>Künstler trifft Künstler</vt:lpstr>
      <vt:lpstr>PowerPoint-Präsentation</vt:lpstr>
      <vt:lpstr>Gaudí und Die Fenster der Sagrada FAMILIA generelle Informationen</vt:lpstr>
      <vt:lpstr>Fenster aus der Sagrada Familia</vt:lpstr>
      <vt:lpstr>Analyse</vt:lpstr>
      <vt:lpstr>Fenster aus der Sagrada Familia</vt:lpstr>
      <vt:lpstr>Analyse</vt:lpstr>
      <vt:lpstr>Gerhard Richter und die Fenster im Kölner Dom    generelle Informationen</vt:lpstr>
      <vt:lpstr>Fenster aus dem Kölner Dom</vt:lpstr>
      <vt:lpstr>Analyse</vt:lpstr>
      <vt:lpstr>Vergleich anhand eines Dialogs</vt:lpstr>
      <vt:lpstr>Vergleich anhand eines Dialogs (2)</vt:lpstr>
      <vt:lpstr>Fazit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Künstler trifft Künstler</dc:title>
  <dc:creator>Zineb Zerrifi</dc:creator>
  <cp:lastModifiedBy>Zineb Zerrifi</cp:lastModifiedBy>
  <cp:revision>81</cp:revision>
  <dcterms:created xsi:type="dcterms:W3CDTF">2019-03-25T08:16:42Z</dcterms:created>
  <dcterms:modified xsi:type="dcterms:W3CDTF">2019-04-29T18:08:21Z</dcterms:modified>
</cp:coreProperties>
</file>