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6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6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7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8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99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96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0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78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4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1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63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63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61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56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77CDD3-B67A-445F-82B9-F7AB399EFFE7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FB7FFA-353D-45A1-8FD6-F9F7A2BE3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381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Eu-Flag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news.org/wiki/Europ%C3%A4ische_Union_2008_%E2%80%93_Die_Themen_nach_dem_Vertrag_von_Lissab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Europa">
            <a:extLst>
              <a:ext uri="{FF2B5EF4-FFF2-40B4-BE49-F238E27FC236}">
                <a16:creationId xmlns:a16="http://schemas.microsoft.com/office/drawing/2014/main" id="{E7125BBA-EC16-41EA-8CE0-91AEF3D3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B63A08-E9B8-4D57-B7E8-7D2F0221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378" y="0"/>
            <a:ext cx="10131425" cy="1456267"/>
          </a:xfrm>
        </p:spPr>
        <p:txBody>
          <a:bodyPr>
            <a:normAutofit/>
          </a:bodyPr>
          <a:lstStyle/>
          <a:p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Europäische Einigung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990E92-73AD-4649-8AD1-695A5A28E6FE}"/>
              </a:ext>
            </a:extLst>
          </p:cNvPr>
          <p:cNvSpPr txBox="1"/>
          <p:nvPr/>
        </p:nvSpPr>
        <p:spPr>
          <a:xfrm>
            <a:off x="337352" y="6154445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Heike, </a:t>
            </a:r>
            <a:r>
              <a:rPr lang="de-DE" dirty="0" err="1"/>
              <a:t>Szimi</a:t>
            </a:r>
            <a:r>
              <a:rPr lang="de-DE" dirty="0"/>
              <a:t>, Lea</a:t>
            </a:r>
          </a:p>
        </p:txBody>
      </p:sp>
    </p:spTree>
    <p:extLst>
      <p:ext uri="{BB962C8B-B14F-4D97-AF65-F5344CB8AC3E}">
        <p14:creationId xmlns:p14="http://schemas.microsoft.com/office/powerpoint/2010/main" val="172088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AB56D-738F-4536-8706-19ABF018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Etappen der Europäischen Einigung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C07DDD1-8CBA-4F1A-B04A-98E0EE61CA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/>
              <a:t>Europäische Einigung gibt es seit knapp 50 Jahren</a:t>
            </a:r>
          </a:p>
          <a:p>
            <a:r>
              <a:rPr lang="de-DE" sz="2800" dirty="0"/>
              <a:t>Brachte Frieden und Wohlstand</a:t>
            </a:r>
          </a:p>
          <a:p>
            <a:r>
              <a:rPr lang="de-DE" sz="2800" dirty="0"/>
              <a:t>Vereinigte einen ganzen Kontinent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D018839-EF55-4E18-B1C6-C43D3BB892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2950" y="2925614"/>
            <a:ext cx="4995863" cy="2810172"/>
          </a:xfrm>
        </p:spPr>
      </p:pic>
    </p:spTree>
    <p:extLst>
      <p:ext uri="{BB962C8B-B14F-4D97-AF65-F5344CB8AC3E}">
        <p14:creationId xmlns:p14="http://schemas.microsoft.com/office/powerpoint/2010/main" val="260076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154863E-B945-417C-A166-F2BD19E6B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1951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A3DF73-0684-4F3F-B5A8-45DE9A2D4D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Belgien, Deutschland, Frankreich, Italien, Luxemburg und Niederlande </a:t>
            </a:r>
          </a:p>
          <a:p>
            <a:r>
              <a:rPr lang="de-DE" sz="2400" dirty="0"/>
              <a:t>Gründung der EGKS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4791F65-414E-4666-9928-52A731489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1957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54B0F54-94DD-4987-865F-EE5CAD870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Gründung der EWG</a:t>
            </a:r>
          </a:p>
          <a:p>
            <a:r>
              <a:rPr lang="de-DE" sz="2400" dirty="0"/>
              <a:t>Gründung der EURATOM</a:t>
            </a:r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9BB25B14-8297-4C95-A873-CA5B76638180}"/>
              </a:ext>
            </a:extLst>
          </p:cNvPr>
          <p:cNvSpPr/>
          <p:nvPr/>
        </p:nvSpPr>
        <p:spPr>
          <a:xfrm>
            <a:off x="1213163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99073D2F-BBBD-408F-A953-A67240EBABBE}"/>
              </a:ext>
            </a:extLst>
          </p:cNvPr>
          <p:cNvSpPr/>
          <p:nvPr/>
        </p:nvSpPr>
        <p:spPr>
          <a:xfrm>
            <a:off x="199930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239FA511-D737-47A0-AEE9-C07E82CBEB8E}"/>
              </a:ext>
            </a:extLst>
          </p:cNvPr>
          <p:cNvSpPr/>
          <p:nvPr/>
        </p:nvSpPr>
        <p:spPr>
          <a:xfrm>
            <a:off x="278544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: 5 Zacken 15">
            <a:extLst>
              <a:ext uri="{FF2B5EF4-FFF2-40B4-BE49-F238E27FC236}">
                <a16:creationId xmlns:a16="http://schemas.microsoft.com/office/drawing/2014/main" id="{ACB53699-69E4-423E-9117-8C55AECBEDBA}"/>
              </a:ext>
            </a:extLst>
          </p:cNvPr>
          <p:cNvSpPr/>
          <p:nvPr/>
        </p:nvSpPr>
        <p:spPr>
          <a:xfrm>
            <a:off x="357159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DCA262EF-D00A-469B-BDF2-0F578D049DEA}"/>
              </a:ext>
            </a:extLst>
          </p:cNvPr>
          <p:cNvSpPr/>
          <p:nvPr/>
        </p:nvSpPr>
        <p:spPr>
          <a:xfrm>
            <a:off x="435773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: 5 Zacken 17">
            <a:extLst>
              <a:ext uri="{FF2B5EF4-FFF2-40B4-BE49-F238E27FC236}">
                <a16:creationId xmlns:a16="http://schemas.microsoft.com/office/drawing/2014/main" id="{4F92EC44-A511-4378-B9E5-DAD159B67D41}"/>
              </a:ext>
            </a:extLst>
          </p:cNvPr>
          <p:cNvSpPr/>
          <p:nvPr/>
        </p:nvSpPr>
        <p:spPr>
          <a:xfrm>
            <a:off x="511973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: 5 Zacken 18">
            <a:extLst>
              <a:ext uri="{FF2B5EF4-FFF2-40B4-BE49-F238E27FC236}">
                <a16:creationId xmlns:a16="http://schemas.microsoft.com/office/drawing/2014/main" id="{F7E2EEB4-D974-4B4F-8DB5-D186CBFD5299}"/>
              </a:ext>
            </a:extLst>
          </p:cNvPr>
          <p:cNvSpPr/>
          <p:nvPr/>
        </p:nvSpPr>
        <p:spPr>
          <a:xfrm>
            <a:off x="590587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: 5 Zacken 19">
            <a:extLst>
              <a:ext uri="{FF2B5EF4-FFF2-40B4-BE49-F238E27FC236}">
                <a16:creationId xmlns:a16="http://schemas.microsoft.com/office/drawing/2014/main" id="{39B0697C-615C-42F3-99F9-4A53BF699CFF}"/>
              </a:ext>
            </a:extLst>
          </p:cNvPr>
          <p:cNvSpPr/>
          <p:nvPr/>
        </p:nvSpPr>
        <p:spPr>
          <a:xfrm>
            <a:off x="669202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: 5 Zacken 20">
            <a:extLst>
              <a:ext uri="{FF2B5EF4-FFF2-40B4-BE49-F238E27FC236}">
                <a16:creationId xmlns:a16="http://schemas.microsoft.com/office/drawing/2014/main" id="{6C06E1E5-6028-4B9C-9377-DC3B080B2514}"/>
              </a:ext>
            </a:extLst>
          </p:cNvPr>
          <p:cNvSpPr/>
          <p:nvPr/>
        </p:nvSpPr>
        <p:spPr>
          <a:xfrm>
            <a:off x="747816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: 5 Zacken 21">
            <a:extLst>
              <a:ext uri="{FF2B5EF4-FFF2-40B4-BE49-F238E27FC236}">
                <a16:creationId xmlns:a16="http://schemas.microsoft.com/office/drawing/2014/main" id="{D1F0A3CD-7F99-4AE9-AC27-7925F5FB68E6}"/>
              </a:ext>
            </a:extLst>
          </p:cNvPr>
          <p:cNvSpPr/>
          <p:nvPr/>
        </p:nvSpPr>
        <p:spPr>
          <a:xfrm>
            <a:off x="8264308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: 5 Zacken 22">
            <a:extLst>
              <a:ext uri="{FF2B5EF4-FFF2-40B4-BE49-F238E27FC236}">
                <a16:creationId xmlns:a16="http://schemas.microsoft.com/office/drawing/2014/main" id="{5B0DF526-EE74-4279-92C8-64D759B11538}"/>
              </a:ext>
            </a:extLst>
          </p:cNvPr>
          <p:cNvSpPr/>
          <p:nvPr/>
        </p:nvSpPr>
        <p:spPr>
          <a:xfrm>
            <a:off x="9050451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7CB67498-0256-488B-9434-B65757C4DBCD}"/>
              </a:ext>
            </a:extLst>
          </p:cNvPr>
          <p:cNvSpPr/>
          <p:nvPr/>
        </p:nvSpPr>
        <p:spPr>
          <a:xfrm>
            <a:off x="9836594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: 5 Zacken 24">
            <a:extLst>
              <a:ext uri="{FF2B5EF4-FFF2-40B4-BE49-F238E27FC236}">
                <a16:creationId xmlns:a16="http://schemas.microsoft.com/office/drawing/2014/main" id="{646C2D23-595B-4B23-A937-C403A73D960F}"/>
              </a:ext>
            </a:extLst>
          </p:cNvPr>
          <p:cNvSpPr/>
          <p:nvPr/>
        </p:nvSpPr>
        <p:spPr>
          <a:xfrm>
            <a:off x="1373183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: 5 Zacken 25">
            <a:extLst>
              <a:ext uri="{FF2B5EF4-FFF2-40B4-BE49-F238E27FC236}">
                <a16:creationId xmlns:a16="http://schemas.microsoft.com/office/drawing/2014/main" id="{E70B6DB2-5841-4CEC-BE80-6ACD9D80A4E7}"/>
              </a:ext>
            </a:extLst>
          </p:cNvPr>
          <p:cNvSpPr/>
          <p:nvPr/>
        </p:nvSpPr>
        <p:spPr>
          <a:xfrm>
            <a:off x="215932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: 5 Zacken 26">
            <a:extLst>
              <a:ext uri="{FF2B5EF4-FFF2-40B4-BE49-F238E27FC236}">
                <a16:creationId xmlns:a16="http://schemas.microsoft.com/office/drawing/2014/main" id="{29A6F98C-DC91-42D0-8B74-3BA86EBA5489}"/>
              </a:ext>
            </a:extLst>
          </p:cNvPr>
          <p:cNvSpPr/>
          <p:nvPr/>
        </p:nvSpPr>
        <p:spPr>
          <a:xfrm>
            <a:off x="294546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: 5 Zacken 27">
            <a:extLst>
              <a:ext uri="{FF2B5EF4-FFF2-40B4-BE49-F238E27FC236}">
                <a16:creationId xmlns:a16="http://schemas.microsoft.com/office/drawing/2014/main" id="{98DE82AE-BA05-408B-9CC4-FD5658B6F73D}"/>
              </a:ext>
            </a:extLst>
          </p:cNvPr>
          <p:cNvSpPr/>
          <p:nvPr/>
        </p:nvSpPr>
        <p:spPr>
          <a:xfrm>
            <a:off x="373161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: 5 Zacken 28">
            <a:extLst>
              <a:ext uri="{FF2B5EF4-FFF2-40B4-BE49-F238E27FC236}">
                <a16:creationId xmlns:a16="http://schemas.microsoft.com/office/drawing/2014/main" id="{8873A958-FF96-4F98-9FCB-0A4A70A8FB76}"/>
              </a:ext>
            </a:extLst>
          </p:cNvPr>
          <p:cNvSpPr/>
          <p:nvPr/>
        </p:nvSpPr>
        <p:spPr>
          <a:xfrm>
            <a:off x="451775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tern: 5 Zacken 29">
            <a:extLst>
              <a:ext uri="{FF2B5EF4-FFF2-40B4-BE49-F238E27FC236}">
                <a16:creationId xmlns:a16="http://schemas.microsoft.com/office/drawing/2014/main" id="{52036C46-88BF-4558-98A7-06A9FE1479D9}"/>
              </a:ext>
            </a:extLst>
          </p:cNvPr>
          <p:cNvSpPr/>
          <p:nvPr/>
        </p:nvSpPr>
        <p:spPr>
          <a:xfrm>
            <a:off x="527975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tern: 5 Zacken 30">
            <a:extLst>
              <a:ext uri="{FF2B5EF4-FFF2-40B4-BE49-F238E27FC236}">
                <a16:creationId xmlns:a16="http://schemas.microsoft.com/office/drawing/2014/main" id="{02F00796-F97F-43CF-AA45-FCF1224C503D}"/>
              </a:ext>
            </a:extLst>
          </p:cNvPr>
          <p:cNvSpPr/>
          <p:nvPr/>
        </p:nvSpPr>
        <p:spPr>
          <a:xfrm>
            <a:off x="606589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tern: 5 Zacken 31">
            <a:extLst>
              <a:ext uri="{FF2B5EF4-FFF2-40B4-BE49-F238E27FC236}">
                <a16:creationId xmlns:a16="http://schemas.microsoft.com/office/drawing/2014/main" id="{183A4E1A-069C-469A-983F-DB9DB163CD1D}"/>
              </a:ext>
            </a:extLst>
          </p:cNvPr>
          <p:cNvSpPr/>
          <p:nvPr/>
        </p:nvSpPr>
        <p:spPr>
          <a:xfrm>
            <a:off x="685204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tern: 5 Zacken 32">
            <a:extLst>
              <a:ext uri="{FF2B5EF4-FFF2-40B4-BE49-F238E27FC236}">
                <a16:creationId xmlns:a16="http://schemas.microsoft.com/office/drawing/2014/main" id="{4D9B68A8-209E-4236-9B9D-5E2307E7D342}"/>
              </a:ext>
            </a:extLst>
          </p:cNvPr>
          <p:cNvSpPr/>
          <p:nvPr/>
        </p:nvSpPr>
        <p:spPr>
          <a:xfrm>
            <a:off x="763818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tern: 5 Zacken 33">
            <a:extLst>
              <a:ext uri="{FF2B5EF4-FFF2-40B4-BE49-F238E27FC236}">
                <a16:creationId xmlns:a16="http://schemas.microsoft.com/office/drawing/2014/main" id="{B3FD331B-BBD5-4A69-A53C-23BA04FB0EB5}"/>
              </a:ext>
            </a:extLst>
          </p:cNvPr>
          <p:cNvSpPr/>
          <p:nvPr/>
        </p:nvSpPr>
        <p:spPr>
          <a:xfrm>
            <a:off x="8424328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tern: 5 Zacken 34">
            <a:extLst>
              <a:ext uri="{FF2B5EF4-FFF2-40B4-BE49-F238E27FC236}">
                <a16:creationId xmlns:a16="http://schemas.microsoft.com/office/drawing/2014/main" id="{FE82DE04-4433-4768-ADD6-CC84E9B083A8}"/>
              </a:ext>
            </a:extLst>
          </p:cNvPr>
          <p:cNvSpPr/>
          <p:nvPr/>
        </p:nvSpPr>
        <p:spPr>
          <a:xfrm>
            <a:off x="9210471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Stern: 5 Zacken 35">
            <a:extLst>
              <a:ext uri="{FF2B5EF4-FFF2-40B4-BE49-F238E27FC236}">
                <a16:creationId xmlns:a16="http://schemas.microsoft.com/office/drawing/2014/main" id="{9679469F-5321-4560-B7B5-67BD01D65374}"/>
              </a:ext>
            </a:extLst>
          </p:cNvPr>
          <p:cNvSpPr/>
          <p:nvPr/>
        </p:nvSpPr>
        <p:spPr>
          <a:xfrm>
            <a:off x="9996614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13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5033988-A34A-43CE-AE8A-95C88999E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1973 + 1981</a:t>
            </a:r>
          </a:p>
        </p:txBody>
      </p:sp>
      <p:sp>
        <p:nvSpPr>
          <p:cNvPr id="33" name="Inhaltsplatzhalter 32">
            <a:extLst>
              <a:ext uri="{FF2B5EF4-FFF2-40B4-BE49-F238E27FC236}">
                <a16:creationId xmlns:a16="http://schemas.microsoft.com/office/drawing/2014/main" id="{784876C4-A35C-4AB3-BB6B-B7925580E7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Wächst von 6 auf 9 Staaten:</a:t>
            </a:r>
          </a:p>
          <a:p>
            <a:r>
              <a:rPr lang="de-DE" sz="2400" dirty="0"/>
              <a:t>Dänemark, Großbritannien, Irland, Griechenland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579B52ED-DDC9-4EF0-86E9-E2D69F411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1992</a:t>
            </a:r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FD02DD04-B45C-4E50-8A2F-8FB51155F6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Durch „Maastrichter Vertrag“ neue Rechte und Konzepte im Europäischen Parlament</a:t>
            </a:r>
          </a:p>
          <a:p>
            <a:r>
              <a:rPr lang="de-DE" sz="2400" dirty="0"/>
              <a:t>31 Dezember Vorbereitungen für Binnenmarkt abgeschlossen</a:t>
            </a:r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E6DFF22D-E005-48DF-AA55-5654E227CBDE}"/>
              </a:ext>
            </a:extLst>
          </p:cNvPr>
          <p:cNvSpPr/>
          <p:nvPr/>
        </p:nvSpPr>
        <p:spPr>
          <a:xfrm>
            <a:off x="1213163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8F7DFD71-8C74-43AA-AC5E-42C1B5284B25}"/>
              </a:ext>
            </a:extLst>
          </p:cNvPr>
          <p:cNvSpPr/>
          <p:nvPr/>
        </p:nvSpPr>
        <p:spPr>
          <a:xfrm>
            <a:off x="199930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F6ED1F04-6F3D-4036-85A0-9F459C7ABA8B}"/>
              </a:ext>
            </a:extLst>
          </p:cNvPr>
          <p:cNvSpPr/>
          <p:nvPr/>
        </p:nvSpPr>
        <p:spPr>
          <a:xfrm>
            <a:off x="278544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15458AE4-1023-4AD2-BABD-D00181089DCF}"/>
              </a:ext>
            </a:extLst>
          </p:cNvPr>
          <p:cNvSpPr/>
          <p:nvPr/>
        </p:nvSpPr>
        <p:spPr>
          <a:xfrm>
            <a:off x="357159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C68D2117-D3BC-4A1C-991E-651D8EB932F8}"/>
              </a:ext>
            </a:extLst>
          </p:cNvPr>
          <p:cNvSpPr/>
          <p:nvPr/>
        </p:nvSpPr>
        <p:spPr>
          <a:xfrm>
            <a:off x="435773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BCADBD47-1E02-4A5C-A623-FB2BEA6B2635}"/>
              </a:ext>
            </a:extLst>
          </p:cNvPr>
          <p:cNvSpPr/>
          <p:nvPr/>
        </p:nvSpPr>
        <p:spPr>
          <a:xfrm>
            <a:off x="511973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D6D5891E-9297-4AF6-9A30-0755D48A5858}"/>
              </a:ext>
            </a:extLst>
          </p:cNvPr>
          <p:cNvSpPr/>
          <p:nvPr/>
        </p:nvSpPr>
        <p:spPr>
          <a:xfrm>
            <a:off x="590587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87647FDB-1BC1-49A0-B717-ECC2330939CD}"/>
              </a:ext>
            </a:extLst>
          </p:cNvPr>
          <p:cNvSpPr/>
          <p:nvPr/>
        </p:nvSpPr>
        <p:spPr>
          <a:xfrm>
            <a:off x="669202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368D77CE-538C-4255-B113-B3191E23512A}"/>
              </a:ext>
            </a:extLst>
          </p:cNvPr>
          <p:cNvSpPr/>
          <p:nvPr/>
        </p:nvSpPr>
        <p:spPr>
          <a:xfrm>
            <a:off x="747816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: 5 Zacken 15">
            <a:extLst>
              <a:ext uri="{FF2B5EF4-FFF2-40B4-BE49-F238E27FC236}">
                <a16:creationId xmlns:a16="http://schemas.microsoft.com/office/drawing/2014/main" id="{88C632EB-5538-4A83-85B0-F85DC631751A}"/>
              </a:ext>
            </a:extLst>
          </p:cNvPr>
          <p:cNvSpPr/>
          <p:nvPr/>
        </p:nvSpPr>
        <p:spPr>
          <a:xfrm>
            <a:off x="8264308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F1C1519A-1A9B-49D8-8047-E8268003A78B}"/>
              </a:ext>
            </a:extLst>
          </p:cNvPr>
          <p:cNvSpPr/>
          <p:nvPr/>
        </p:nvSpPr>
        <p:spPr>
          <a:xfrm>
            <a:off x="9050451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Stern: 5 Zacken 17">
            <a:extLst>
              <a:ext uri="{FF2B5EF4-FFF2-40B4-BE49-F238E27FC236}">
                <a16:creationId xmlns:a16="http://schemas.microsoft.com/office/drawing/2014/main" id="{36E2E474-C7B0-42B2-A475-D242974890BD}"/>
              </a:ext>
            </a:extLst>
          </p:cNvPr>
          <p:cNvSpPr/>
          <p:nvPr/>
        </p:nvSpPr>
        <p:spPr>
          <a:xfrm>
            <a:off x="9836594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: 5 Zacken 18">
            <a:extLst>
              <a:ext uri="{FF2B5EF4-FFF2-40B4-BE49-F238E27FC236}">
                <a16:creationId xmlns:a16="http://schemas.microsoft.com/office/drawing/2014/main" id="{F3213753-52BD-4CDE-90BD-A8DB45F11C43}"/>
              </a:ext>
            </a:extLst>
          </p:cNvPr>
          <p:cNvSpPr/>
          <p:nvPr/>
        </p:nvSpPr>
        <p:spPr>
          <a:xfrm>
            <a:off x="1373183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: 5 Zacken 19">
            <a:extLst>
              <a:ext uri="{FF2B5EF4-FFF2-40B4-BE49-F238E27FC236}">
                <a16:creationId xmlns:a16="http://schemas.microsoft.com/office/drawing/2014/main" id="{2FF5D3DB-FCAD-4ACC-889C-087D80030255}"/>
              </a:ext>
            </a:extLst>
          </p:cNvPr>
          <p:cNvSpPr/>
          <p:nvPr/>
        </p:nvSpPr>
        <p:spPr>
          <a:xfrm>
            <a:off x="215932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: 5 Zacken 20">
            <a:extLst>
              <a:ext uri="{FF2B5EF4-FFF2-40B4-BE49-F238E27FC236}">
                <a16:creationId xmlns:a16="http://schemas.microsoft.com/office/drawing/2014/main" id="{DB8A6B1E-BA24-46D9-B8A9-282CBD5EA3E8}"/>
              </a:ext>
            </a:extLst>
          </p:cNvPr>
          <p:cNvSpPr/>
          <p:nvPr/>
        </p:nvSpPr>
        <p:spPr>
          <a:xfrm>
            <a:off x="294546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: 5 Zacken 21">
            <a:extLst>
              <a:ext uri="{FF2B5EF4-FFF2-40B4-BE49-F238E27FC236}">
                <a16:creationId xmlns:a16="http://schemas.microsoft.com/office/drawing/2014/main" id="{3DFB2FE7-B7BE-4774-BCC5-DE6E453E33F6}"/>
              </a:ext>
            </a:extLst>
          </p:cNvPr>
          <p:cNvSpPr/>
          <p:nvPr/>
        </p:nvSpPr>
        <p:spPr>
          <a:xfrm>
            <a:off x="373161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: 5 Zacken 22">
            <a:extLst>
              <a:ext uri="{FF2B5EF4-FFF2-40B4-BE49-F238E27FC236}">
                <a16:creationId xmlns:a16="http://schemas.microsoft.com/office/drawing/2014/main" id="{5B91B892-0C84-4B7B-9C09-4DAEFD6B4EC6}"/>
              </a:ext>
            </a:extLst>
          </p:cNvPr>
          <p:cNvSpPr/>
          <p:nvPr/>
        </p:nvSpPr>
        <p:spPr>
          <a:xfrm>
            <a:off x="451775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2C6073CA-0308-4A1E-907B-0A15775F716D}"/>
              </a:ext>
            </a:extLst>
          </p:cNvPr>
          <p:cNvSpPr/>
          <p:nvPr/>
        </p:nvSpPr>
        <p:spPr>
          <a:xfrm>
            <a:off x="527975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: 5 Zacken 24">
            <a:extLst>
              <a:ext uri="{FF2B5EF4-FFF2-40B4-BE49-F238E27FC236}">
                <a16:creationId xmlns:a16="http://schemas.microsoft.com/office/drawing/2014/main" id="{8012C7CB-FA7D-49BA-A868-C48CFA8AA0D1}"/>
              </a:ext>
            </a:extLst>
          </p:cNvPr>
          <p:cNvSpPr/>
          <p:nvPr/>
        </p:nvSpPr>
        <p:spPr>
          <a:xfrm>
            <a:off x="606589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: 5 Zacken 25">
            <a:extLst>
              <a:ext uri="{FF2B5EF4-FFF2-40B4-BE49-F238E27FC236}">
                <a16:creationId xmlns:a16="http://schemas.microsoft.com/office/drawing/2014/main" id="{CFBCA2D4-49CC-413E-A9AD-4794A1A8858F}"/>
              </a:ext>
            </a:extLst>
          </p:cNvPr>
          <p:cNvSpPr/>
          <p:nvPr/>
        </p:nvSpPr>
        <p:spPr>
          <a:xfrm>
            <a:off x="685204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: 5 Zacken 26">
            <a:extLst>
              <a:ext uri="{FF2B5EF4-FFF2-40B4-BE49-F238E27FC236}">
                <a16:creationId xmlns:a16="http://schemas.microsoft.com/office/drawing/2014/main" id="{190CFBEA-02CE-4A77-9A8D-7B32DEE4BCFE}"/>
              </a:ext>
            </a:extLst>
          </p:cNvPr>
          <p:cNvSpPr/>
          <p:nvPr/>
        </p:nvSpPr>
        <p:spPr>
          <a:xfrm>
            <a:off x="763818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: 5 Zacken 27">
            <a:extLst>
              <a:ext uri="{FF2B5EF4-FFF2-40B4-BE49-F238E27FC236}">
                <a16:creationId xmlns:a16="http://schemas.microsoft.com/office/drawing/2014/main" id="{8C9D2127-1F5F-4A6A-899F-8811B209B315}"/>
              </a:ext>
            </a:extLst>
          </p:cNvPr>
          <p:cNvSpPr/>
          <p:nvPr/>
        </p:nvSpPr>
        <p:spPr>
          <a:xfrm>
            <a:off x="8424328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: 5 Zacken 28">
            <a:extLst>
              <a:ext uri="{FF2B5EF4-FFF2-40B4-BE49-F238E27FC236}">
                <a16:creationId xmlns:a16="http://schemas.microsoft.com/office/drawing/2014/main" id="{CA4E3464-AC01-49E9-BFB0-3885092A6EAC}"/>
              </a:ext>
            </a:extLst>
          </p:cNvPr>
          <p:cNvSpPr/>
          <p:nvPr/>
        </p:nvSpPr>
        <p:spPr>
          <a:xfrm>
            <a:off x="9210471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Stern: 5 Zacken 29">
            <a:extLst>
              <a:ext uri="{FF2B5EF4-FFF2-40B4-BE49-F238E27FC236}">
                <a16:creationId xmlns:a16="http://schemas.microsoft.com/office/drawing/2014/main" id="{00E3C2F3-3BB6-476F-88F0-EF98833C55A1}"/>
              </a:ext>
            </a:extLst>
          </p:cNvPr>
          <p:cNvSpPr/>
          <p:nvPr/>
        </p:nvSpPr>
        <p:spPr>
          <a:xfrm>
            <a:off x="9996614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79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89D3747-03E5-44EF-B8BC-CC24B6BB8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1999</a:t>
            </a:r>
          </a:p>
        </p:txBody>
      </p:sp>
      <p:sp>
        <p:nvSpPr>
          <p:cNvPr id="33" name="Inhaltsplatzhalter 32">
            <a:extLst>
              <a:ext uri="{FF2B5EF4-FFF2-40B4-BE49-F238E27FC236}">
                <a16:creationId xmlns:a16="http://schemas.microsoft.com/office/drawing/2014/main" id="{1A8B1F35-1D57-4139-A7D5-9B431D9CDB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/>
              <a:t>Euro wird offiziell in 11 Mitgliedstaaten eingeführt</a:t>
            </a:r>
          </a:p>
          <a:p>
            <a:r>
              <a:rPr lang="de-DE" sz="2400" dirty="0"/>
              <a:t>Vertrag von Amsterdam tritt in Kraft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1A62C0FD-C167-4C55-9B9F-FB3CF72C1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2001</a:t>
            </a:r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14394F3C-87CB-4EF8-90E9-3B40D6FA2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sz="2400" dirty="0"/>
              <a:t>Vertrag von Nizza wird unterzeichnet</a:t>
            </a:r>
          </a:p>
          <a:p>
            <a:r>
              <a:rPr lang="de-DE" sz="2400" dirty="0"/>
              <a:t>Änderung der Gründungsverträge der Europäischen Gemeinschaft –und Union.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ADB9E4FC-079F-4BB9-B458-CACD3839CC01}"/>
              </a:ext>
            </a:extLst>
          </p:cNvPr>
          <p:cNvSpPr/>
          <p:nvPr/>
        </p:nvSpPr>
        <p:spPr>
          <a:xfrm>
            <a:off x="1213163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0023B76B-6945-4BDD-BFEB-A022E6D0E8D9}"/>
              </a:ext>
            </a:extLst>
          </p:cNvPr>
          <p:cNvSpPr/>
          <p:nvPr/>
        </p:nvSpPr>
        <p:spPr>
          <a:xfrm>
            <a:off x="199930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B7F6F70D-1D89-40CD-964D-18075B5929F0}"/>
              </a:ext>
            </a:extLst>
          </p:cNvPr>
          <p:cNvSpPr/>
          <p:nvPr/>
        </p:nvSpPr>
        <p:spPr>
          <a:xfrm>
            <a:off x="278544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ECB59D4E-D6BB-4183-9B5E-7C2976697814}"/>
              </a:ext>
            </a:extLst>
          </p:cNvPr>
          <p:cNvSpPr/>
          <p:nvPr/>
        </p:nvSpPr>
        <p:spPr>
          <a:xfrm>
            <a:off x="357159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7180FFBF-BEA7-4901-8295-B557485C9127}"/>
              </a:ext>
            </a:extLst>
          </p:cNvPr>
          <p:cNvSpPr/>
          <p:nvPr/>
        </p:nvSpPr>
        <p:spPr>
          <a:xfrm>
            <a:off x="435773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1400510C-CD2A-4E51-93AE-C0D68015C29D}"/>
              </a:ext>
            </a:extLst>
          </p:cNvPr>
          <p:cNvSpPr/>
          <p:nvPr/>
        </p:nvSpPr>
        <p:spPr>
          <a:xfrm>
            <a:off x="511973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C3853266-6C4C-48BA-B3D4-B18E99ACA769}"/>
              </a:ext>
            </a:extLst>
          </p:cNvPr>
          <p:cNvSpPr/>
          <p:nvPr/>
        </p:nvSpPr>
        <p:spPr>
          <a:xfrm>
            <a:off x="590587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807F4D61-9E2D-4B20-817C-E923CAC7A28F}"/>
              </a:ext>
            </a:extLst>
          </p:cNvPr>
          <p:cNvSpPr/>
          <p:nvPr/>
        </p:nvSpPr>
        <p:spPr>
          <a:xfrm>
            <a:off x="669202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D170EE7A-1875-4241-9654-A84335878791}"/>
              </a:ext>
            </a:extLst>
          </p:cNvPr>
          <p:cNvSpPr/>
          <p:nvPr/>
        </p:nvSpPr>
        <p:spPr>
          <a:xfrm>
            <a:off x="747816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: 5 Zacken 15">
            <a:extLst>
              <a:ext uri="{FF2B5EF4-FFF2-40B4-BE49-F238E27FC236}">
                <a16:creationId xmlns:a16="http://schemas.microsoft.com/office/drawing/2014/main" id="{5FBEA146-AE26-47A5-A93F-203CD21945E3}"/>
              </a:ext>
            </a:extLst>
          </p:cNvPr>
          <p:cNvSpPr/>
          <p:nvPr/>
        </p:nvSpPr>
        <p:spPr>
          <a:xfrm>
            <a:off x="8264308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BC1FDCD7-9778-4C9D-B408-2A7E6BCAB0A6}"/>
              </a:ext>
            </a:extLst>
          </p:cNvPr>
          <p:cNvSpPr/>
          <p:nvPr/>
        </p:nvSpPr>
        <p:spPr>
          <a:xfrm>
            <a:off x="9050451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Stern: 5 Zacken 17">
            <a:extLst>
              <a:ext uri="{FF2B5EF4-FFF2-40B4-BE49-F238E27FC236}">
                <a16:creationId xmlns:a16="http://schemas.microsoft.com/office/drawing/2014/main" id="{EDDE80D8-F97A-4AF6-99BB-9AAF3882427C}"/>
              </a:ext>
            </a:extLst>
          </p:cNvPr>
          <p:cNvSpPr/>
          <p:nvPr/>
        </p:nvSpPr>
        <p:spPr>
          <a:xfrm>
            <a:off x="9836594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: 5 Zacken 18">
            <a:extLst>
              <a:ext uri="{FF2B5EF4-FFF2-40B4-BE49-F238E27FC236}">
                <a16:creationId xmlns:a16="http://schemas.microsoft.com/office/drawing/2014/main" id="{03554B51-92F2-4796-A605-D310B9E6429D}"/>
              </a:ext>
            </a:extLst>
          </p:cNvPr>
          <p:cNvSpPr/>
          <p:nvPr/>
        </p:nvSpPr>
        <p:spPr>
          <a:xfrm>
            <a:off x="1373183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: 5 Zacken 19">
            <a:extLst>
              <a:ext uri="{FF2B5EF4-FFF2-40B4-BE49-F238E27FC236}">
                <a16:creationId xmlns:a16="http://schemas.microsoft.com/office/drawing/2014/main" id="{C712FF33-29F0-46AE-B9B2-67AC56AFBD1F}"/>
              </a:ext>
            </a:extLst>
          </p:cNvPr>
          <p:cNvSpPr/>
          <p:nvPr/>
        </p:nvSpPr>
        <p:spPr>
          <a:xfrm>
            <a:off x="215932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: 5 Zacken 20">
            <a:extLst>
              <a:ext uri="{FF2B5EF4-FFF2-40B4-BE49-F238E27FC236}">
                <a16:creationId xmlns:a16="http://schemas.microsoft.com/office/drawing/2014/main" id="{0FE4A99E-640C-49DC-BD58-8CA9B34BC182}"/>
              </a:ext>
            </a:extLst>
          </p:cNvPr>
          <p:cNvSpPr/>
          <p:nvPr/>
        </p:nvSpPr>
        <p:spPr>
          <a:xfrm>
            <a:off x="294546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: 5 Zacken 21">
            <a:extLst>
              <a:ext uri="{FF2B5EF4-FFF2-40B4-BE49-F238E27FC236}">
                <a16:creationId xmlns:a16="http://schemas.microsoft.com/office/drawing/2014/main" id="{4A153E9E-B3C7-4206-8EF1-03E60124110D}"/>
              </a:ext>
            </a:extLst>
          </p:cNvPr>
          <p:cNvSpPr/>
          <p:nvPr/>
        </p:nvSpPr>
        <p:spPr>
          <a:xfrm>
            <a:off x="373161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: 5 Zacken 22">
            <a:extLst>
              <a:ext uri="{FF2B5EF4-FFF2-40B4-BE49-F238E27FC236}">
                <a16:creationId xmlns:a16="http://schemas.microsoft.com/office/drawing/2014/main" id="{9B92909B-4AC5-4C58-9E03-8CFDA275501F}"/>
              </a:ext>
            </a:extLst>
          </p:cNvPr>
          <p:cNvSpPr/>
          <p:nvPr/>
        </p:nvSpPr>
        <p:spPr>
          <a:xfrm>
            <a:off x="451775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489198F6-9D19-4B77-A3AA-C0F81748987E}"/>
              </a:ext>
            </a:extLst>
          </p:cNvPr>
          <p:cNvSpPr/>
          <p:nvPr/>
        </p:nvSpPr>
        <p:spPr>
          <a:xfrm>
            <a:off x="527975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: 5 Zacken 24">
            <a:extLst>
              <a:ext uri="{FF2B5EF4-FFF2-40B4-BE49-F238E27FC236}">
                <a16:creationId xmlns:a16="http://schemas.microsoft.com/office/drawing/2014/main" id="{2C5479FA-3649-4C75-81A3-E1CDAE24F47F}"/>
              </a:ext>
            </a:extLst>
          </p:cNvPr>
          <p:cNvSpPr/>
          <p:nvPr/>
        </p:nvSpPr>
        <p:spPr>
          <a:xfrm>
            <a:off x="606589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: 5 Zacken 25">
            <a:extLst>
              <a:ext uri="{FF2B5EF4-FFF2-40B4-BE49-F238E27FC236}">
                <a16:creationId xmlns:a16="http://schemas.microsoft.com/office/drawing/2014/main" id="{4ED36CF7-6617-4CA1-80F3-A599593FAA6F}"/>
              </a:ext>
            </a:extLst>
          </p:cNvPr>
          <p:cNvSpPr/>
          <p:nvPr/>
        </p:nvSpPr>
        <p:spPr>
          <a:xfrm>
            <a:off x="685204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: 5 Zacken 26">
            <a:extLst>
              <a:ext uri="{FF2B5EF4-FFF2-40B4-BE49-F238E27FC236}">
                <a16:creationId xmlns:a16="http://schemas.microsoft.com/office/drawing/2014/main" id="{CBA6A7FE-B8AF-4912-A840-5A8691C0D806}"/>
              </a:ext>
            </a:extLst>
          </p:cNvPr>
          <p:cNvSpPr/>
          <p:nvPr/>
        </p:nvSpPr>
        <p:spPr>
          <a:xfrm>
            <a:off x="763818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: 5 Zacken 27">
            <a:extLst>
              <a:ext uri="{FF2B5EF4-FFF2-40B4-BE49-F238E27FC236}">
                <a16:creationId xmlns:a16="http://schemas.microsoft.com/office/drawing/2014/main" id="{0820363C-9FAF-4B35-9790-F4F56A0F52FD}"/>
              </a:ext>
            </a:extLst>
          </p:cNvPr>
          <p:cNvSpPr/>
          <p:nvPr/>
        </p:nvSpPr>
        <p:spPr>
          <a:xfrm>
            <a:off x="8424328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: 5 Zacken 28">
            <a:extLst>
              <a:ext uri="{FF2B5EF4-FFF2-40B4-BE49-F238E27FC236}">
                <a16:creationId xmlns:a16="http://schemas.microsoft.com/office/drawing/2014/main" id="{38B101DE-16FA-4ACB-BDA8-EBE2C6E6330F}"/>
              </a:ext>
            </a:extLst>
          </p:cNvPr>
          <p:cNvSpPr/>
          <p:nvPr/>
        </p:nvSpPr>
        <p:spPr>
          <a:xfrm>
            <a:off x="9210471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Stern: 5 Zacken 29">
            <a:extLst>
              <a:ext uri="{FF2B5EF4-FFF2-40B4-BE49-F238E27FC236}">
                <a16:creationId xmlns:a16="http://schemas.microsoft.com/office/drawing/2014/main" id="{3D80A283-8B79-4DD1-84A6-B0D5A257A180}"/>
              </a:ext>
            </a:extLst>
          </p:cNvPr>
          <p:cNvSpPr/>
          <p:nvPr/>
        </p:nvSpPr>
        <p:spPr>
          <a:xfrm>
            <a:off x="9996614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9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B0760C-D6A7-42C3-B3F7-D235ACE5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425" y="1824435"/>
            <a:ext cx="4709054" cy="576262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2002 + 2004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DD29A9-3B64-44D4-A20C-C096EDBC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360" y="2400697"/>
            <a:ext cx="4996923" cy="2920998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Euro wird als Bargeld eingeführt</a:t>
            </a:r>
          </a:p>
          <a:p>
            <a:r>
              <a:rPr lang="de-DE" sz="2400" dirty="0"/>
              <a:t>Umfassende Änderung des EG –und EU Vertrages</a:t>
            </a:r>
          </a:p>
          <a:p>
            <a:r>
              <a:rPr lang="de-DE" sz="2400" dirty="0"/>
              <a:t>29 Oktober 2004 Unterzeichnung des Vertrages über eine Verfassung für Europa, in Rom</a:t>
            </a:r>
          </a:p>
          <a:p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3341EF-0130-4A07-A4E4-935346231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824435"/>
            <a:ext cx="4722813" cy="576262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2008 + 2009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B84624-F7F3-4CB8-971E-50B41B4BF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00697"/>
            <a:ext cx="4995334" cy="2920998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Iren stimmen gegen Vertrag von Lissabon</a:t>
            </a:r>
          </a:p>
          <a:p>
            <a:r>
              <a:rPr lang="de-DE" sz="2400" dirty="0"/>
              <a:t>Die Wirtschaft trifft eine schwere Finanzkrise  </a:t>
            </a:r>
          </a:p>
          <a:p>
            <a:r>
              <a:rPr lang="de-DE" sz="2400" dirty="0"/>
              <a:t>3. November 2009 tritt der Vertrag von Lissabon am 1. Dezember in Kraft</a:t>
            </a:r>
          </a:p>
          <a:p>
            <a:endParaRPr lang="de-DE" dirty="0"/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5638FB1F-C212-4A20-904D-C717518229A5}"/>
              </a:ext>
            </a:extLst>
          </p:cNvPr>
          <p:cNvSpPr/>
          <p:nvPr/>
        </p:nvSpPr>
        <p:spPr>
          <a:xfrm>
            <a:off x="1213163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E62D532F-BFD6-4973-A370-26671ED0B057}"/>
              </a:ext>
            </a:extLst>
          </p:cNvPr>
          <p:cNvSpPr/>
          <p:nvPr/>
        </p:nvSpPr>
        <p:spPr>
          <a:xfrm>
            <a:off x="199930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415B239D-4534-47DA-84EF-510B5D73305C}"/>
              </a:ext>
            </a:extLst>
          </p:cNvPr>
          <p:cNvSpPr/>
          <p:nvPr/>
        </p:nvSpPr>
        <p:spPr>
          <a:xfrm>
            <a:off x="278544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827A66AF-13A5-4E78-809C-5508B41B7793}"/>
              </a:ext>
            </a:extLst>
          </p:cNvPr>
          <p:cNvSpPr/>
          <p:nvPr/>
        </p:nvSpPr>
        <p:spPr>
          <a:xfrm>
            <a:off x="357159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EC90D2A9-B047-44A4-90BE-6B3A63DCA6AA}"/>
              </a:ext>
            </a:extLst>
          </p:cNvPr>
          <p:cNvSpPr/>
          <p:nvPr/>
        </p:nvSpPr>
        <p:spPr>
          <a:xfrm>
            <a:off x="435773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906C7FB0-DD12-47EF-BEB8-A059C75D05D8}"/>
              </a:ext>
            </a:extLst>
          </p:cNvPr>
          <p:cNvSpPr/>
          <p:nvPr/>
        </p:nvSpPr>
        <p:spPr>
          <a:xfrm>
            <a:off x="511973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92205642-D923-46F0-935C-77B80A9747DE}"/>
              </a:ext>
            </a:extLst>
          </p:cNvPr>
          <p:cNvSpPr/>
          <p:nvPr/>
        </p:nvSpPr>
        <p:spPr>
          <a:xfrm>
            <a:off x="590587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93B8513F-208B-46AA-9F14-A49FEE6691A5}"/>
              </a:ext>
            </a:extLst>
          </p:cNvPr>
          <p:cNvSpPr/>
          <p:nvPr/>
        </p:nvSpPr>
        <p:spPr>
          <a:xfrm>
            <a:off x="669202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7EAB9012-746F-45A8-B1F6-7758E2896DED}"/>
              </a:ext>
            </a:extLst>
          </p:cNvPr>
          <p:cNvSpPr/>
          <p:nvPr/>
        </p:nvSpPr>
        <p:spPr>
          <a:xfrm>
            <a:off x="747816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: 5 Zacken 15">
            <a:extLst>
              <a:ext uri="{FF2B5EF4-FFF2-40B4-BE49-F238E27FC236}">
                <a16:creationId xmlns:a16="http://schemas.microsoft.com/office/drawing/2014/main" id="{06B94564-B80D-4F3D-811C-9336EC23C464}"/>
              </a:ext>
            </a:extLst>
          </p:cNvPr>
          <p:cNvSpPr/>
          <p:nvPr/>
        </p:nvSpPr>
        <p:spPr>
          <a:xfrm>
            <a:off x="8264308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6CDC62C1-1F9C-427B-9BB7-9B7374571B0C}"/>
              </a:ext>
            </a:extLst>
          </p:cNvPr>
          <p:cNvSpPr/>
          <p:nvPr/>
        </p:nvSpPr>
        <p:spPr>
          <a:xfrm>
            <a:off x="9050451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Stern: 5 Zacken 17">
            <a:extLst>
              <a:ext uri="{FF2B5EF4-FFF2-40B4-BE49-F238E27FC236}">
                <a16:creationId xmlns:a16="http://schemas.microsoft.com/office/drawing/2014/main" id="{5D25BF3C-115C-4CAC-B045-61758BB59FAA}"/>
              </a:ext>
            </a:extLst>
          </p:cNvPr>
          <p:cNvSpPr/>
          <p:nvPr/>
        </p:nvSpPr>
        <p:spPr>
          <a:xfrm>
            <a:off x="9836594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: 5 Zacken 18">
            <a:extLst>
              <a:ext uri="{FF2B5EF4-FFF2-40B4-BE49-F238E27FC236}">
                <a16:creationId xmlns:a16="http://schemas.microsoft.com/office/drawing/2014/main" id="{BAD90EC0-5028-47CE-A482-DF685696B7F9}"/>
              </a:ext>
            </a:extLst>
          </p:cNvPr>
          <p:cNvSpPr/>
          <p:nvPr/>
        </p:nvSpPr>
        <p:spPr>
          <a:xfrm>
            <a:off x="1373183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: 5 Zacken 19">
            <a:extLst>
              <a:ext uri="{FF2B5EF4-FFF2-40B4-BE49-F238E27FC236}">
                <a16:creationId xmlns:a16="http://schemas.microsoft.com/office/drawing/2014/main" id="{F1094D67-9305-40A9-B2C4-56B7496155DC}"/>
              </a:ext>
            </a:extLst>
          </p:cNvPr>
          <p:cNvSpPr/>
          <p:nvPr/>
        </p:nvSpPr>
        <p:spPr>
          <a:xfrm>
            <a:off x="215932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: 5 Zacken 20">
            <a:extLst>
              <a:ext uri="{FF2B5EF4-FFF2-40B4-BE49-F238E27FC236}">
                <a16:creationId xmlns:a16="http://schemas.microsoft.com/office/drawing/2014/main" id="{267EE2B3-C3EF-4712-B218-E1E8DB05336B}"/>
              </a:ext>
            </a:extLst>
          </p:cNvPr>
          <p:cNvSpPr/>
          <p:nvPr/>
        </p:nvSpPr>
        <p:spPr>
          <a:xfrm>
            <a:off x="294546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: 5 Zacken 21">
            <a:extLst>
              <a:ext uri="{FF2B5EF4-FFF2-40B4-BE49-F238E27FC236}">
                <a16:creationId xmlns:a16="http://schemas.microsoft.com/office/drawing/2014/main" id="{AE0AEEB2-D2A2-47B0-A4DC-2A299DCA23F6}"/>
              </a:ext>
            </a:extLst>
          </p:cNvPr>
          <p:cNvSpPr/>
          <p:nvPr/>
        </p:nvSpPr>
        <p:spPr>
          <a:xfrm>
            <a:off x="373161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: 5 Zacken 22">
            <a:extLst>
              <a:ext uri="{FF2B5EF4-FFF2-40B4-BE49-F238E27FC236}">
                <a16:creationId xmlns:a16="http://schemas.microsoft.com/office/drawing/2014/main" id="{E8762ED3-A987-4F2D-9018-3AD525C6EAEE}"/>
              </a:ext>
            </a:extLst>
          </p:cNvPr>
          <p:cNvSpPr/>
          <p:nvPr/>
        </p:nvSpPr>
        <p:spPr>
          <a:xfrm>
            <a:off x="451775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D866A513-478E-4F02-9CAD-F043FEC5417E}"/>
              </a:ext>
            </a:extLst>
          </p:cNvPr>
          <p:cNvSpPr/>
          <p:nvPr/>
        </p:nvSpPr>
        <p:spPr>
          <a:xfrm>
            <a:off x="527975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: 5 Zacken 24">
            <a:extLst>
              <a:ext uri="{FF2B5EF4-FFF2-40B4-BE49-F238E27FC236}">
                <a16:creationId xmlns:a16="http://schemas.microsoft.com/office/drawing/2014/main" id="{1CE88AD8-1424-4D93-81D2-3F642766EAFE}"/>
              </a:ext>
            </a:extLst>
          </p:cNvPr>
          <p:cNvSpPr/>
          <p:nvPr/>
        </p:nvSpPr>
        <p:spPr>
          <a:xfrm>
            <a:off x="606589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: 5 Zacken 25">
            <a:extLst>
              <a:ext uri="{FF2B5EF4-FFF2-40B4-BE49-F238E27FC236}">
                <a16:creationId xmlns:a16="http://schemas.microsoft.com/office/drawing/2014/main" id="{09E233DD-0A8E-4FCD-B793-54050E7980A2}"/>
              </a:ext>
            </a:extLst>
          </p:cNvPr>
          <p:cNvSpPr/>
          <p:nvPr/>
        </p:nvSpPr>
        <p:spPr>
          <a:xfrm>
            <a:off x="685204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: 5 Zacken 26">
            <a:extLst>
              <a:ext uri="{FF2B5EF4-FFF2-40B4-BE49-F238E27FC236}">
                <a16:creationId xmlns:a16="http://schemas.microsoft.com/office/drawing/2014/main" id="{2D29DD04-6DE1-472A-9885-D3732AFA7D60}"/>
              </a:ext>
            </a:extLst>
          </p:cNvPr>
          <p:cNvSpPr/>
          <p:nvPr/>
        </p:nvSpPr>
        <p:spPr>
          <a:xfrm>
            <a:off x="763818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: 5 Zacken 27">
            <a:extLst>
              <a:ext uri="{FF2B5EF4-FFF2-40B4-BE49-F238E27FC236}">
                <a16:creationId xmlns:a16="http://schemas.microsoft.com/office/drawing/2014/main" id="{FF360165-DA20-4304-8FAD-539E1A7BAA58}"/>
              </a:ext>
            </a:extLst>
          </p:cNvPr>
          <p:cNvSpPr/>
          <p:nvPr/>
        </p:nvSpPr>
        <p:spPr>
          <a:xfrm>
            <a:off x="8424328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: 5 Zacken 28">
            <a:extLst>
              <a:ext uri="{FF2B5EF4-FFF2-40B4-BE49-F238E27FC236}">
                <a16:creationId xmlns:a16="http://schemas.microsoft.com/office/drawing/2014/main" id="{60A9AC42-4335-4E82-8A0F-18648EBF6D17}"/>
              </a:ext>
            </a:extLst>
          </p:cNvPr>
          <p:cNvSpPr/>
          <p:nvPr/>
        </p:nvSpPr>
        <p:spPr>
          <a:xfrm>
            <a:off x="9210471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Stern: 5 Zacken 29">
            <a:extLst>
              <a:ext uri="{FF2B5EF4-FFF2-40B4-BE49-F238E27FC236}">
                <a16:creationId xmlns:a16="http://schemas.microsoft.com/office/drawing/2014/main" id="{F949361F-F4E4-47C7-9A01-1F5B97986511}"/>
              </a:ext>
            </a:extLst>
          </p:cNvPr>
          <p:cNvSpPr/>
          <p:nvPr/>
        </p:nvSpPr>
        <p:spPr>
          <a:xfrm>
            <a:off x="9996614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D4976-B47B-47B8-8DC1-ABD61B7A5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849507"/>
            <a:ext cx="4709054" cy="576262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2011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F97CD6-58E5-4D74-B190-C6CCA466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579" y="2425769"/>
            <a:ext cx="4996923" cy="2920998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Die Europäische Bankaufsichtsbehörde, die Europäische Aufsichtsbehörde für das Versicherungswesen und die betriebliche Altersversorgung und die Europäische Weltpapieraufsichtsbehörde nehmen ihre Arbeit auf.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F65A67-43CF-4C57-BBE0-7EF76972A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4" y="1849507"/>
            <a:ext cx="4722813" cy="576262"/>
          </a:xfrm>
        </p:spPr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2012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5C1E2A-DCD4-4918-956E-5AD25EA2B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1894" y="2425769"/>
            <a:ext cx="4995334" cy="2920998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Neuer Vertrag über Stabilität, Koordinierung und  Steuerung in der Wirtschaft –und Währungsunion tritt in Kraft.</a:t>
            </a:r>
          </a:p>
          <a:p>
            <a:r>
              <a:rPr lang="de-DE" sz="2400" dirty="0"/>
              <a:t>Schaffung der ESN wird vertraglich beschlossen.</a:t>
            </a:r>
          </a:p>
          <a:p>
            <a:r>
              <a:rPr lang="de-DE" sz="2400" dirty="0"/>
              <a:t>EU erhält den Friedensnobelpreis </a:t>
            </a:r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EE3DD462-B5EF-4A62-A9A6-244B7ABF2A5A}"/>
              </a:ext>
            </a:extLst>
          </p:cNvPr>
          <p:cNvSpPr/>
          <p:nvPr/>
        </p:nvSpPr>
        <p:spPr>
          <a:xfrm>
            <a:off x="1213163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D949196A-5031-4F6D-8E6B-EC934715CA4E}"/>
              </a:ext>
            </a:extLst>
          </p:cNvPr>
          <p:cNvSpPr/>
          <p:nvPr/>
        </p:nvSpPr>
        <p:spPr>
          <a:xfrm>
            <a:off x="199930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D614A8A4-AE30-40FD-94DF-1CCABDFDE26B}"/>
              </a:ext>
            </a:extLst>
          </p:cNvPr>
          <p:cNvSpPr/>
          <p:nvPr/>
        </p:nvSpPr>
        <p:spPr>
          <a:xfrm>
            <a:off x="278544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032BD0CA-7437-4A78-9C55-C9D678258B90}"/>
              </a:ext>
            </a:extLst>
          </p:cNvPr>
          <p:cNvSpPr/>
          <p:nvPr/>
        </p:nvSpPr>
        <p:spPr>
          <a:xfrm>
            <a:off x="357159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ACCF80B4-1474-4407-8665-4E9ACDC77737}"/>
              </a:ext>
            </a:extLst>
          </p:cNvPr>
          <p:cNvSpPr/>
          <p:nvPr/>
        </p:nvSpPr>
        <p:spPr>
          <a:xfrm>
            <a:off x="435773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B770F7AB-BF8C-497C-B210-13F20939A9A5}"/>
              </a:ext>
            </a:extLst>
          </p:cNvPr>
          <p:cNvSpPr/>
          <p:nvPr/>
        </p:nvSpPr>
        <p:spPr>
          <a:xfrm>
            <a:off x="511973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01B11E7B-125A-47ED-8249-D85A3C741C63}"/>
              </a:ext>
            </a:extLst>
          </p:cNvPr>
          <p:cNvSpPr/>
          <p:nvPr/>
        </p:nvSpPr>
        <p:spPr>
          <a:xfrm>
            <a:off x="590587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C82B2B6D-1B98-405C-831F-0E11ADF7202B}"/>
              </a:ext>
            </a:extLst>
          </p:cNvPr>
          <p:cNvSpPr/>
          <p:nvPr/>
        </p:nvSpPr>
        <p:spPr>
          <a:xfrm>
            <a:off x="669202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416E97FB-8F69-4D31-BCB7-B8B8408505E4}"/>
              </a:ext>
            </a:extLst>
          </p:cNvPr>
          <p:cNvSpPr/>
          <p:nvPr/>
        </p:nvSpPr>
        <p:spPr>
          <a:xfrm>
            <a:off x="747816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: 5 Zacken 15">
            <a:extLst>
              <a:ext uri="{FF2B5EF4-FFF2-40B4-BE49-F238E27FC236}">
                <a16:creationId xmlns:a16="http://schemas.microsoft.com/office/drawing/2014/main" id="{C1D63C92-7D22-4F57-BAAA-E27385E4EDD8}"/>
              </a:ext>
            </a:extLst>
          </p:cNvPr>
          <p:cNvSpPr/>
          <p:nvPr/>
        </p:nvSpPr>
        <p:spPr>
          <a:xfrm>
            <a:off x="8264308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4E24D16F-250F-48C7-87AB-49CB6B2AE63E}"/>
              </a:ext>
            </a:extLst>
          </p:cNvPr>
          <p:cNvSpPr/>
          <p:nvPr/>
        </p:nvSpPr>
        <p:spPr>
          <a:xfrm>
            <a:off x="9050451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Stern: 5 Zacken 17">
            <a:extLst>
              <a:ext uri="{FF2B5EF4-FFF2-40B4-BE49-F238E27FC236}">
                <a16:creationId xmlns:a16="http://schemas.microsoft.com/office/drawing/2014/main" id="{B521C36B-E779-42A1-960C-2EB9F5E5154A}"/>
              </a:ext>
            </a:extLst>
          </p:cNvPr>
          <p:cNvSpPr/>
          <p:nvPr/>
        </p:nvSpPr>
        <p:spPr>
          <a:xfrm>
            <a:off x="9836594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: 5 Zacken 18">
            <a:extLst>
              <a:ext uri="{FF2B5EF4-FFF2-40B4-BE49-F238E27FC236}">
                <a16:creationId xmlns:a16="http://schemas.microsoft.com/office/drawing/2014/main" id="{F131D026-41DF-48D9-942D-13D639E6AD04}"/>
              </a:ext>
            </a:extLst>
          </p:cNvPr>
          <p:cNvSpPr/>
          <p:nvPr/>
        </p:nvSpPr>
        <p:spPr>
          <a:xfrm>
            <a:off x="1373183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: 5 Zacken 19">
            <a:extLst>
              <a:ext uri="{FF2B5EF4-FFF2-40B4-BE49-F238E27FC236}">
                <a16:creationId xmlns:a16="http://schemas.microsoft.com/office/drawing/2014/main" id="{8E3B6D3E-FB0D-4A02-9097-7C7A9048BEC4}"/>
              </a:ext>
            </a:extLst>
          </p:cNvPr>
          <p:cNvSpPr/>
          <p:nvPr/>
        </p:nvSpPr>
        <p:spPr>
          <a:xfrm>
            <a:off x="215932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: 5 Zacken 20">
            <a:extLst>
              <a:ext uri="{FF2B5EF4-FFF2-40B4-BE49-F238E27FC236}">
                <a16:creationId xmlns:a16="http://schemas.microsoft.com/office/drawing/2014/main" id="{94E30708-ED9A-4E20-9F72-448AA4B5FA56}"/>
              </a:ext>
            </a:extLst>
          </p:cNvPr>
          <p:cNvSpPr/>
          <p:nvPr/>
        </p:nvSpPr>
        <p:spPr>
          <a:xfrm>
            <a:off x="294546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: 5 Zacken 21">
            <a:extLst>
              <a:ext uri="{FF2B5EF4-FFF2-40B4-BE49-F238E27FC236}">
                <a16:creationId xmlns:a16="http://schemas.microsoft.com/office/drawing/2014/main" id="{CFAF325B-03BA-4B12-BAD8-3D2C11D8BF35}"/>
              </a:ext>
            </a:extLst>
          </p:cNvPr>
          <p:cNvSpPr/>
          <p:nvPr/>
        </p:nvSpPr>
        <p:spPr>
          <a:xfrm>
            <a:off x="373161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: 5 Zacken 22">
            <a:extLst>
              <a:ext uri="{FF2B5EF4-FFF2-40B4-BE49-F238E27FC236}">
                <a16:creationId xmlns:a16="http://schemas.microsoft.com/office/drawing/2014/main" id="{12C0DD66-A5BA-410F-AC5F-0EAADAE2EB37}"/>
              </a:ext>
            </a:extLst>
          </p:cNvPr>
          <p:cNvSpPr/>
          <p:nvPr/>
        </p:nvSpPr>
        <p:spPr>
          <a:xfrm>
            <a:off x="451775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CA7E9334-454C-4FBC-8B64-68A6DEC8553D}"/>
              </a:ext>
            </a:extLst>
          </p:cNvPr>
          <p:cNvSpPr/>
          <p:nvPr/>
        </p:nvSpPr>
        <p:spPr>
          <a:xfrm>
            <a:off x="527975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: 5 Zacken 24">
            <a:extLst>
              <a:ext uri="{FF2B5EF4-FFF2-40B4-BE49-F238E27FC236}">
                <a16:creationId xmlns:a16="http://schemas.microsoft.com/office/drawing/2014/main" id="{E1549476-3654-4441-B545-C3C975DCAC78}"/>
              </a:ext>
            </a:extLst>
          </p:cNvPr>
          <p:cNvSpPr/>
          <p:nvPr/>
        </p:nvSpPr>
        <p:spPr>
          <a:xfrm>
            <a:off x="606589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: 5 Zacken 25">
            <a:extLst>
              <a:ext uri="{FF2B5EF4-FFF2-40B4-BE49-F238E27FC236}">
                <a16:creationId xmlns:a16="http://schemas.microsoft.com/office/drawing/2014/main" id="{5EA9A195-BA23-43B7-8934-85B397446FA5}"/>
              </a:ext>
            </a:extLst>
          </p:cNvPr>
          <p:cNvSpPr/>
          <p:nvPr/>
        </p:nvSpPr>
        <p:spPr>
          <a:xfrm>
            <a:off x="685204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: 5 Zacken 26">
            <a:extLst>
              <a:ext uri="{FF2B5EF4-FFF2-40B4-BE49-F238E27FC236}">
                <a16:creationId xmlns:a16="http://schemas.microsoft.com/office/drawing/2014/main" id="{D3EBA201-A12E-4E03-A495-FA7F10BEC6AA}"/>
              </a:ext>
            </a:extLst>
          </p:cNvPr>
          <p:cNvSpPr/>
          <p:nvPr/>
        </p:nvSpPr>
        <p:spPr>
          <a:xfrm>
            <a:off x="763818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: 5 Zacken 27">
            <a:extLst>
              <a:ext uri="{FF2B5EF4-FFF2-40B4-BE49-F238E27FC236}">
                <a16:creationId xmlns:a16="http://schemas.microsoft.com/office/drawing/2014/main" id="{A47FCB2D-17A7-43E6-BFED-669D2B6E968C}"/>
              </a:ext>
            </a:extLst>
          </p:cNvPr>
          <p:cNvSpPr/>
          <p:nvPr/>
        </p:nvSpPr>
        <p:spPr>
          <a:xfrm>
            <a:off x="8424328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: 5 Zacken 28">
            <a:extLst>
              <a:ext uri="{FF2B5EF4-FFF2-40B4-BE49-F238E27FC236}">
                <a16:creationId xmlns:a16="http://schemas.microsoft.com/office/drawing/2014/main" id="{D9B4679F-56D3-48CB-A474-29A9ED078E41}"/>
              </a:ext>
            </a:extLst>
          </p:cNvPr>
          <p:cNvSpPr/>
          <p:nvPr/>
        </p:nvSpPr>
        <p:spPr>
          <a:xfrm>
            <a:off x="9210471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Stern: 5 Zacken 29">
            <a:extLst>
              <a:ext uri="{FF2B5EF4-FFF2-40B4-BE49-F238E27FC236}">
                <a16:creationId xmlns:a16="http://schemas.microsoft.com/office/drawing/2014/main" id="{9AC2E241-748C-4657-AC27-FE898BB88B88}"/>
              </a:ext>
            </a:extLst>
          </p:cNvPr>
          <p:cNvSpPr/>
          <p:nvPr/>
        </p:nvSpPr>
        <p:spPr>
          <a:xfrm>
            <a:off x="9996614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9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254A98-1716-4C55-B687-7542124C2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</a:rPr>
              <a:t>2013 + 2021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E28A5F-D2B4-473B-9204-11C625F2A0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Fiskalpakt tritt in Kraft </a:t>
            </a:r>
          </a:p>
          <a:p>
            <a:r>
              <a:rPr lang="de-DE" sz="2400" dirty="0"/>
              <a:t>Im Moment 28 Mitgliedstaaten</a:t>
            </a:r>
          </a:p>
          <a:p>
            <a:r>
              <a:rPr lang="de-DE" sz="2400" dirty="0"/>
              <a:t>2021 offizieller Austritt von Großbritannien aus der EU</a:t>
            </a:r>
          </a:p>
        </p:txBody>
      </p:sp>
      <p:pic>
        <p:nvPicPr>
          <p:cNvPr id="32" name="Inhaltsplatzhalter 31">
            <a:extLst>
              <a:ext uri="{FF2B5EF4-FFF2-40B4-BE49-F238E27FC236}">
                <a16:creationId xmlns:a16="http://schemas.microsoft.com/office/drawing/2014/main" id="{C3D412DF-F0FB-46AD-9AA4-7258D8372A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99642" y="1501835"/>
            <a:ext cx="3354075" cy="3336131"/>
          </a:xfrm>
        </p:spPr>
      </p:pic>
      <p:sp>
        <p:nvSpPr>
          <p:cNvPr id="7" name="Stern: 5 Zacken 6">
            <a:extLst>
              <a:ext uri="{FF2B5EF4-FFF2-40B4-BE49-F238E27FC236}">
                <a16:creationId xmlns:a16="http://schemas.microsoft.com/office/drawing/2014/main" id="{091D9CA8-E3FE-43DD-816C-5CFB0E422729}"/>
              </a:ext>
            </a:extLst>
          </p:cNvPr>
          <p:cNvSpPr/>
          <p:nvPr/>
        </p:nvSpPr>
        <p:spPr>
          <a:xfrm>
            <a:off x="1213163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90EB9BD9-97C8-4F20-B66E-F9224B8A082A}"/>
              </a:ext>
            </a:extLst>
          </p:cNvPr>
          <p:cNvSpPr/>
          <p:nvPr/>
        </p:nvSpPr>
        <p:spPr>
          <a:xfrm>
            <a:off x="199930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AA6D76E6-88B7-4F37-8560-5CC3964DEFD7}"/>
              </a:ext>
            </a:extLst>
          </p:cNvPr>
          <p:cNvSpPr/>
          <p:nvPr/>
        </p:nvSpPr>
        <p:spPr>
          <a:xfrm>
            <a:off x="278544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769A95C9-EAD3-43CC-9DB2-3BB0891CF6B1}"/>
              </a:ext>
            </a:extLst>
          </p:cNvPr>
          <p:cNvSpPr/>
          <p:nvPr/>
        </p:nvSpPr>
        <p:spPr>
          <a:xfrm>
            <a:off x="357159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2B63B877-233D-4A9F-B24A-6D80718B1756}"/>
              </a:ext>
            </a:extLst>
          </p:cNvPr>
          <p:cNvSpPr/>
          <p:nvPr/>
        </p:nvSpPr>
        <p:spPr>
          <a:xfrm>
            <a:off x="435773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3BA80ABB-302F-446E-A7B6-7A494E91C7E8}"/>
              </a:ext>
            </a:extLst>
          </p:cNvPr>
          <p:cNvSpPr/>
          <p:nvPr/>
        </p:nvSpPr>
        <p:spPr>
          <a:xfrm>
            <a:off x="5119736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39F12628-5E5B-4DF5-8286-9FA77244213D}"/>
              </a:ext>
            </a:extLst>
          </p:cNvPr>
          <p:cNvSpPr/>
          <p:nvPr/>
        </p:nvSpPr>
        <p:spPr>
          <a:xfrm>
            <a:off x="5905879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4F64D260-90B7-4635-82DE-B6E05DDCBC08}"/>
              </a:ext>
            </a:extLst>
          </p:cNvPr>
          <p:cNvSpPr/>
          <p:nvPr/>
        </p:nvSpPr>
        <p:spPr>
          <a:xfrm>
            <a:off x="6692022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2737528C-12BD-4D7E-A052-0F4D640D43BF}"/>
              </a:ext>
            </a:extLst>
          </p:cNvPr>
          <p:cNvSpPr/>
          <p:nvPr/>
        </p:nvSpPr>
        <p:spPr>
          <a:xfrm>
            <a:off x="7478165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: 5 Zacken 15">
            <a:extLst>
              <a:ext uri="{FF2B5EF4-FFF2-40B4-BE49-F238E27FC236}">
                <a16:creationId xmlns:a16="http://schemas.microsoft.com/office/drawing/2014/main" id="{0D6F296B-71F3-4033-A6EF-67826BE5664B}"/>
              </a:ext>
            </a:extLst>
          </p:cNvPr>
          <p:cNvSpPr/>
          <p:nvPr/>
        </p:nvSpPr>
        <p:spPr>
          <a:xfrm>
            <a:off x="8264308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D5578C51-9BD2-4FBC-8634-A43DB0A8490A}"/>
              </a:ext>
            </a:extLst>
          </p:cNvPr>
          <p:cNvSpPr/>
          <p:nvPr/>
        </p:nvSpPr>
        <p:spPr>
          <a:xfrm>
            <a:off x="9050451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Stern: 5 Zacken 17">
            <a:extLst>
              <a:ext uri="{FF2B5EF4-FFF2-40B4-BE49-F238E27FC236}">
                <a16:creationId xmlns:a16="http://schemas.microsoft.com/office/drawing/2014/main" id="{D6EBC2AF-6DDA-4A3B-8CEA-8C3FD8AFA6D1}"/>
              </a:ext>
            </a:extLst>
          </p:cNvPr>
          <p:cNvSpPr/>
          <p:nvPr/>
        </p:nvSpPr>
        <p:spPr>
          <a:xfrm>
            <a:off x="9836594" y="778670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: 5 Zacken 18">
            <a:extLst>
              <a:ext uri="{FF2B5EF4-FFF2-40B4-BE49-F238E27FC236}">
                <a16:creationId xmlns:a16="http://schemas.microsoft.com/office/drawing/2014/main" id="{874F56C4-1EA2-499F-A519-261F2952A2C7}"/>
              </a:ext>
            </a:extLst>
          </p:cNvPr>
          <p:cNvSpPr/>
          <p:nvPr/>
        </p:nvSpPr>
        <p:spPr>
          <a:xfrm>
            <a:off x="1373183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: 5 Zacken 19">
            <a:extLst>
              <a:ext uri="{FF2B5EF4-FFF2-40B4-BE49-F238E27FC236}">
                <a16:creationId xmlns:a16="http://schemas.microsoft.com/office/drawing/2014/main" id="{F3F9A6FE-4B31-45CE-9E80-547532C7D8EB}"/>
              </a:ext>
            </a:extLst>
          </p:cNvPr>
          <p:cNvSpPr/>
          <p:nvPr/>
        </p:nvSpPr>
        <p:spPr>
          <a:xfrm>
            <a:off x="215932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: 5 Zacken 20">
            <a:extLst>
              <a:ext uri="{FF2B5EF4-FFF2-40B4-BE49-F238E27FC236}">
                <a16:creationId xmlns:a16="http://schemas.microsoft.com/office/drawing/2014/main" id="{E8D13A74-8BA9-474F-8418-2BA5A795CAA4}"/>
              </a:ext>
            </a:extLst>
          </p:cNvPr>
          <p:cNvSpPr/>
          <p:nvPr/>
        </p:nvSpPr>
        <p:spPr>
          <a:xfrm>
            <a:off x="294546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: 5 Zacken 21">
            <a:extLst>
              <a:ext uri="{FF2B5EF4-FFF2-40B4-BE49-F238E27FC236}">
                <a16:creationId xmlns:a16="http://schemas.microsoft.com/office/drawing/2014/main" id="{D7325642-C428-4236-B515-6E4E61945B29}"/>
              </a:ext>
            </a:extLst>
          </p:cNvPr>
          <p:cNvSpPr/>
          <p:nvPr/>
        </p:nvSpPr>
        <p:spPr>
          <a:xfrm>
            <a:off x="373161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: 5 Zacken 22">
            <a:extLst>
              <a:ext uri="{FF2B5EF4-FFF2-40B4-BE49-F238E27FC236}">
                <a16:creationId xmlns:a16="http://schemas.microsoft.com/office/drawing/2014/main" id="{36AEB20C-5D57-4484-A567-061BCADEF591}"/>
              </a:ext>
            </a:extLst>
          </p:cNvPr>
          <p:cNvSpPr/>
          <p:nvPr/>
        </p:nvSpPr>
        <p:spPr>
          <a:xfrm>
            <a:off x="451775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5F37C0A3-DFF2-4C35-BD32-5C6F5698D638}"/>
              </a:ext>
            </a:extLst>
          </p:cNvPr>
          <p:cNvSpPr/>
          <p:nvPr/>
        </p:nvSpPr>
        <p:spPr>
          <a:xfrm>
            <a:off x="5279756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: 5 Zacken 24">
            <a:extLst>
              <a:ext uri="{FF2B5EF4-FFF2-40B4-BE49-F238E27FC236}">
                <a16:creationId xmlns:a16="http://schemas.microsoft.com/office/drawing/2014/main" id="{70AAE839-DAE8-4353-A3B4-C7CC61E5482E}"/>
              </a:ext>
            </a:extLst>
          </p:cNvPr>
          <p:cNvSpPr/>
          <p:nvPr/>
        </p:nvSpPr>
        <p:spPr>
          <a:xfrm>
            <a:off x="6065899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: 5 Zacken 25">
            <a:extLst>
              <a:ext uri="{FF2B5EF4-FFF2-40B4-BE49-F238E27FC236}">
                <a16:creationId xmlns:a16="http://schemas.microsoft.com/office/drawing/2014/main" id="{CE8FE698-6CAD-40A9-8010-851DF0C282BA}"/>
              </a:ext>
            </a:extLst>
          </p:cNvPr>
          <p:cNvSpPr/>
          <p:nvPr/>
        </p:nvSpPr>
        <p:spPr>
          <a:xfrm>
            <a:off x="6852042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: 5 Zacken 26">
            <a:extLst>
              <a:ext uri="{FF2B5EF4-FFF2-40B4-BE49-F238E27FC236}">
                <a16:creationId xmlns:a16="http://schemas.microsoft.com/office/drawing/2014/main" id="{FAC29158-1253-4D2B-A48F-BF950836E6E7}"/>
              </a:ext>
            </a:extLst>
          </p:cNvPr>
          <p:cNvSpPr/>
          <p:nvPr/>
        </p:nvSpPr>
        <p:spPr>
          <a:xfrm>
            <a:off x="7638185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: 5 Zacken 27">
            <a:extLst>
              <a:ext uri="{FF2B5EF4-FFF2-40B4-BE49-F238E27FC236}">
                <a16:creationId xmlns:a16="http://schemas.microsoft.com/office/drawing/2014/main" id="{40431D76-C5A1-470D-AA17-5C4C34714715}"/>
              </a:ext>
            </a:extLst>
          </p:cNvPr>
          <p:cNvSpPr/>
          <p:nvPr/>
        </p:nvSpPr>
        <p:spPr>
          <a:xfrm>
            <a:off x="8424328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: 5 Zacken 28">
            <a:extLst>
              <a:ext uri="{FF2B5EF4-FFF2-40B4-BE49-F238E27FC236}">
                <a16:creationId xmlns:a16="http://schemas.microsoft.com/office/drawing/2014/main" id="{18C9E99B-4A5B-4D7B-9CD5-CC8A47647C5A}"/>
              </a:ext>
            </a:extLst>
          </p:cNvPr>
          <p:cNvSpPr/>
          <p:nvPr/>
        </p:nvSpPr>
        <p:spPr>
          <a:xfrm>
            <a:off x="9210471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Stern: 5 Zacken 29">
            <a:extLst>
              <a:ext uri="{FF2B5EF4-FFF2-40B4-BE49-F238E27FC236}">
                <a16:creationId xmlns:a16="http://schemas.microsoft.com/office/drawing/2014/main" id="{9302C72B-8872-4D81-91F8-0B37F27C3559}"/>
              </a:ext>
            </a:extLst>
          </p:cNvPr>
          <p:cNvSpPr/>
          <p:nvPr/>
        </p:nvSpPr>
        <p:spPr>
          <a:xfrm>
            <a:off x="9996614" y="5104717"/>
            <a:ext cx="633743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66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Himme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249</Words>
  <Application>Microsoft Office PowerPoint</Application>
  <PresentationFormat>Breitbild</PresentationFormat>
  <Paragraphs>42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Himmel</vt:lpstr>
      <vt:lpstr>Die Europäische Einigung</vt:lpstr>
      <vt:lpstr>Etappen der Europäischen Einigung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Europäische Einigung</dc:title>
  <dc:creator>Hochrainer Lea-Sophia</dc:creator>
  <cp:lastModifiedBy>Hochrainer Lea-Sophia</cp:lastModifiedBy>
  <cp:revision>9</cp:revision>
  <dcterms:created xsi:type="dcterms:W3CDTF">2021-06-09T10:04:11Z</dcterms:created>
  <dcterms:modified xsi:type="dcterms:W3CDTF">2021-06-16T10:29:43Z</dcterms:modified>
</cp:coreProperties>
</file>