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62" r:id="rId3"/>
    <p:sldId id="261" r:id="rId4"/>
    <p:sldId id="257" r:id="rId5"/>
    <p:sldId id="259" r:id="rId6"/>
    <p:sldId id="281" r:id="rId7"/>
    <p:sldId id="264" r:id="rId8"/>
    <p:sldId id="275" r:id="rId9"/>
    <p:sldId id="263" r:id="rId10"/>
    <p:sldId id="265" r:id="rId11"/>
    <p:sldId id="301" r:id="rId12"/>
    <p:sldId id="303" r:id="rId13"/>
    <p:sldId id="310" r:id="rId14"/>
    <p:sldId id="302" r:id="rId15"/>
    <p:sldId id="311" r:id="rId16"/>
    <p:sldId id="304" r:id="rId17"/>
    <p:sldId id="305" r:id="rId18"/>
    <p:sldId id="306" r:id="rId19"/>
    <p:sldId id="307" r:id="rId20"/>
    <p:sldId id="292" r:id="rId21"/>
    <p:sldId id="293" r:id="rId22"/>
    <p:sldId id="294" r:id="rId23"/>
    <p:sldId id="295" r:id="rId24"/>
    <p:sldId id="296" r:id="rId25"/>
    <p:sldId id="297" r:id="rId26"/>
    <p:sldId id="298" r:id="rId27"/>
    <p:sldId id="299" r:id="rId28"/>
    <p:sldId id="313" r:id="rId29"/>
    <p:sldId id="273" r:id="rId30"/>
    <p:sldId id="272" r:id="rId31"/>
    <p:sldId id="285" r:id="rId32"/>
    <p:sldId id="277" r:id="rId33"/>
    <p:sldId id="287" r:id="rId34"/>
    <p:sldId id="288" r:id="rId35"/>
    <p:sldId id="289" r:id="rId36"/>
    <p:sldId id="268" r:id="rId37"/>
    <p:sldId id="284" r:id="rId38"/>
    <p:sldId id="274" r:id="rId39"/>
    <p:sldId id="270" r:id="rId40"/>
    <p:sldId id="290" r:id="rId41"/>
    <p:sldId id="280"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129" autoAdjust="0"/>
    <p:restoredTop sz="94660"/>
  </p:normalViewPr>
  <p:slideViewPr>
    <p:cSldViewPr>
      <p:cViewPr>
        <p:scale>
          <a:sx n="80" d="100"/>
          <a:sy n="80" d="100"/>
        </p:scale>
        <p:origin x="-1728" y="-14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357F4F42-A118-4C50-A493-C1ED541D8100}" type="datetimeFigureOut">
              <a:rPr lang="tr-TR" smtClean="0"/>
              <a:pPr/>
              <a:t>15.10.2020</a:t>
            </a:fld>
            <a:endParaRPr lang="tr-TR"/>
          </a:p>
        </p:txBody>
      </p:sp>
      <p:sp>
        <p:nvSpPr>
          <p:cNvPr id="17" name="16 Altbilgi Yer Tutucusu"/>
          <p:cNvSpPr>
            <a:spLocks noGrp="1"/>
          </p:cNvSpPr>
          <p:nvPr>
            <p:ph type="ftr" sz="quarter" idx="11"/>
          </p:nvPr>
        </p:nvSpPr>
        <p:spPr>
          <a:xfrm>
            <a:off x="5410200" y="4205288"/>
            <a:ext cx="1295400" cy="457200"/>
          </a:xfrm>
        </p:spPr>
        <p:txBody>
          <a:bodyPr/>
          <a:lstStyle/>
          <a:p>
            <a:endParaRPr lang="tr-T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2139FA3-1577-447C-8264-AC6B46DB8DF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357F4F42-A118-4C50-A493-C1ED541D8100}" type="datetimeFigureOut">
              <a:rPr lang="tr-TR" smtClean="0"/>
              <a:pPr/>
              <a:t>15.10.2020</a:t>
            </a:fld>
            <a:endParaRPr lang="tr-TR"/>
          </a:p>
        </p:txBody>
      </p:sp>
      <p:sp>
        <p:nvSpPr>
          <p:cNvPr id="27" name="26 Slayt Numarası Yer Tutucusu"/>
          <p:cNvSpPr>
            <a:spLocks noGrp="1"/>
          </p:cNvSpPr>
          <p:nvPr>
            <p:ph type="sldNum" sz="quarter" idx="11"/>
          </p:nvPr>
        </p:nvSpPr>
        <p:spPr/>
        <p:txBody>
          <a:bodyPr rtlCol="0"/>
          <a:lstStyle/>
          <a:p>
            <a:fld id="{62139FA3-1577-447C-8264-AC6B46DB8DFB}"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357F4F42-A118-4C50-A493-C1ED541D8100}" type="datetimeFigureOut">
              <a:rPr lang="tr-TR" smtClean="0"/>
              <a:pPr/>
              <a:t>15.10.2020</a:t>
            </a:fld>
            <a:endParaRPr lang="tr-TR"/>
          </a:p>
        </p:txBody>
      </p:sp>
      <p:sp>
        <p:nvSpPr>
          <p:cNvPr id="4" name="3 Altbilgi Yer Tutucusu"/>
          <p:cNvSpPr>
            <a:spLocks noGrp="1"/>
          </p:cNvSpPr>
          <p:nvPr>
            <p:ph type="ftr" sz="quarter" idx="11"/>
          </p:nvPr>
        </p:nvSpPr>
        <p:spPr>
          <a:xfrm>
            <a:off x="5257800" y="612648"/>
            <a:ext cx="1325880" cy="457200"/>
          </a:xfrm>
        </p:spPr>
        <p:txBody>
          <a:bodyPr/>
          <a:lstStyle/>
          <a:p>
            <a:endParaRPr lang="tr-TR"/>
          </a:p>
        </p:txBody>
      </p:sp>
      <p:sp>
        <p:nvSpPr>
          <p:cNvPr id="5" name="4 Slayt Numarası Yer Tutucusu"/>
          <p:cNvSpPr>
            <a:spLocks noGrp="1"/>
          </p:cNvSpPr>
          <p:nvPr>
            <p:ph type="sldNum" sz="quarter" idx="12"/>
          </p:nvPr>
        </p:nvSpPr>
        <p:spPr>
          <a:xfrm>
            <a:off x="8174736" y="2272"/>
            <a:ext cx="762000" cy="365760"/>
          </a:xfrm>
        </p:spPr>
        <p:txBody>
          <a:bodyPr/>
          <a:lstStyle/>
          <a:p>
            <a:fld id="{62139FA3-1577-447C-8264-AC6B46DB8DF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357F4F42-A118-4C50-A493-C1ED541D8100}" type="datetimeFigureOut">
              <a:rPr lang="tr-TR" smtClean="0"/>
              <a:pPr/>
              <a:t>15.10.2020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2139FA3-1577-447C-8264-AC6B46DB8DF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57F4F42-A118-4C50-A493-C1ED541D8100}" type="datetimeFigureOut">
              <a:rPr lang="tr-TR" smtClean="0"/>
              <a:pPr/>
              <a:t>15.10.2020</a:t>
            </a:fld>
            <a:endParaRPr lang="tr-T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2139FA3-1577-447C-8264-AC6B46DB8DF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1357298"/>
            <a:ext cx="8643998" cy="1285884"/>
          </a:xfrm>
        </p:spPr>
        <p:txBody>
          <a:bodyPr>
            <a:noAutofit/>
          </a:bodyPr>
          <a:lstStyle/>
          <a:p>
            <a:r>
              <a:rPr lang="tr-TR" sz="7200" b="1" dirty="0" smtClean="0">
                <a:effectLst>
                  <a:outerShdw blurRad="38100" dist="38100" dir="2700000" algn="tl">
                    <a:srgbClr val="000000">
                      <a:alpha val="43137"/>
                    </a:srgbClr>
                  </a:outerShdw>
                </a:effectLst>
                <a:latin typeface="Gabriola" pitchFamily="82" charset="0"/>
              </a:rPr>
              <a:t>Traditional Turkish </a:t>
            </a:r>
            <a:br>
              <a:rPr lang="tr-TR" sz="7200" b="1" dirty="0" smtClean="0">
                <a:effectLst>
                  <a:outerShdw blurRad="38100" dist="38100" dir="2700000" algn="tl">
                    <a:srgbClr val="000000">
                      <a:alpha val="43137"/>
                    </a:srgbClr>
                  </a:outerShdw>
                </a:effectLst>
                <a:latin typeface="Gabriola" pitchFamily="82" charset="0"/>
              </a:rPr>
            </a:br>
            <a:r>
              <a:rPr lang="tr-TR" sz="7200" b="1" dirty="0" smtClean="0">
                <a:effectLst>
                  <a:outerShdw blurRad="38100" dist="38100" dir="2700000" algn="tl">
                    <a:srgbClr val="000000">
                      <a:alpha val="43137"/>
                    </a:srgbClr>
                  </a:outerShdw>
                </a:effectLst>
                <a:latin typeface="Gabriola" pitchFamily="82" charset="0"/>
              </a:rPr>
              <a:t>                 </a:t>
            </a:r>
            <a:r>
              <a:rPr lang="tr-TR" sz="7200" b="1" dirty="0" err="1" smtClean="0">
                <a:effectLst>
                  <a:outerShdw blurRad="38100" dist="38100" dir="2700000" algn="tl">
                    <a:srgbClr val="000000">
                      <a:alpha val="43137"/>
                    </a:srgbClr>
                  </a:outerShdw>
                </a:effectLst>
                <a:latin typeface="Gabriola" pitchFamily="82" charset="0"/>
              </a:rPr>
              <a:t>Shadow</a:t>
            </a:r>
            <a:r>
              <a:rPr lang="tr-TR" sz="7200" b="1" dirty="0" smtClean="0">
                <a:effectLst>
                  <a:outerShdw blurRad="38100" dist="38100" dir="2700000" algn="tl">
                    <a:srgbClr val="000000">
                      <a:alpha val="43137"/>
                    </a:srgbClr>
                  </a:outerShdw>
                </a:effectLst>
                <a:latin typeface="Gabriola" pitchFamily="82" charset="0"/>
              </a:rPr>
              <a:t> Puppetry</a:t>
            </a:r>
            <a:endParaRPr lang="tr-TR" sz="7200" b="1" dirty="0">
              <a:effectLst>
                <a:outerShdw blurRad="38100" dist="38100" dir="2700000" algn="tl">
                  <a:srgbClr val="000000">
                    <a:alpha val="43137"/>
                  </a:srgbClr>
                </a:outerShdw>
              </a:effectLst>
              <a:latin typeface="Gabriola" pitchFamily="82" charset="0"/>
            </a:endParaRPr>
          </a:p>
        </p:txBody>
      </p:sp>
      <p:pic>
        <p:nvPicPr>
          <p:cNvPr id="5" name="4 Resim" descr="unnamed.png"/>
          <p:cNvPicPr>
            <a:picLocks noChangeAspect="1"/>
          </p:cNvPicPr>
          <p:nvPr/>
        </p:nvPicPr>
        <p:blipFill>
          <a:blip r:embed="rId2" cstate="print"/>
          <a:srcRect l="5263"/>
          <a:stretch>
            <a:fillRect/>
          </a:stretch>
        </p:blipFill>
        <p:spPr>
          <a:xfrm>
            <a:off x="7929586" y="45322"/>
            <a:ext cx="1285884" cy="1169100"/>
          </a:xfrm>
          <a:prstGeom prst="rect">
            <a:avLst/>
          </a:prstGeom>
          <a:effectLst>
            <a:innerShdw blurRad="63500" dist="50800" dir="5400000">
              <a:prstClr val="black">
                <a:alpha val="50000"/>
              </a:prstClr>
            </a:innerShdw>
          </a:effectLst>
        </p:spPr>
      </p:pic>
      <p:pic>
        <p:nvPicPr>
          <p:cNvPr id="9" name="8 Resim" descr="Hacivat-ev-768x1024.png"/>
          <p:cNvPicPr>
            <a:picLocks noChangeAspect="1"/>
          </p:cNvPicPr>
          <p:nvPr/>
        </p:nvPicPr>
        <p:blipFill>
          <a:blip r:embed="rId3"/>
          <a:stretch>
            <a:fillRect/>
          </a:stretch>
        </p:blipFill>
        <p:spPr>
          <a:xfrm>
            <a:off x="-857288" y="2381219"/>
            <a:ext cx="3357586" cy="4476781"/>
          </a:xfrm>
          <a:prstGeom prst="rect">
            <a:avLst/>
          </a:prstGeom>
        </p:spPr>
      </p:pic>
      <p:pic>
        <p:nvPicPr>
          <p:cNvPr id="10" name="9 Resim" descr="images.png"/>
          <p:cNvPicPr>
            <a:picLocks noChangeAspect="1"/>
          </p:cNvPicPr>
          <p:nvPr/>
        </p:nvPicPr>
        <p:blipFill>
          <a:blip r:embed="rId4"/>
          <a:srcRect r="23928"/>
          <a:stretch>
            <a:fillRect/>
          </a:stretch>
        </p:blipFill>
        <p:spPr>
          <a:xfrm>
            <a:off x="7572396" y="4099877"/>
            <a:ext cx="1571604" cy="2758123"/>
          </a:xfrm>
          <a:prstGeom prst="rect">
            <a:avLst/>
          </a:prstGeom>
        </p:spPr>
      </p:pic>
      <p:pic>
        <p:nvPicPr>
          <p:cNvPr id="11" name="10 Resim" descr="unnamed.jpg"/>
          <p:cNvPicPr>
            <a:picLocks noChangeAspect="1"/>
          </p:cNvPicPr>
          <p:nvPr/>
        </p:nvPicPr>
        <p:blipFill>
          <a:blip r:embed="rId5"/>
          <a:srcRect l="15683" r="52952"/>
          <a:stretch>
            <a:fillRect/>
          </a:stretch>
        </p:blipFill>
        <p:spPr>
          <a:xfrm>
            <a:off x="1714480" y="4143380"/>
            <a:ext cx="1256780" cy="2714620"/>
          </a:xfrm>
          <a:prstGeom prst="rect">
            <a:avLst/>
          </a:prstGeom>
        </p:spPr>
      </p:pic>
      <p:pic>
        <p:nvPicPr>
          <p:cNvPr id="14" name="13 Resim" descr="unnamed.jpg"/>
          <p:cNvPicPr>
            <a:picLocks noChangeAspect="1"/>
          </p:cNvPicPr>
          <p:nvPr/>
        </p:nvPicPr>
        <p:blipFill>
          <a:blip r:embed="rId5"/>
          <a:srcRect l="45166" r="17195"/>
          <a:stretch>
            <a:fillRect/>
          </a:stretch>
        </p:blipFill>
        <p:spPr>
          <a:xfrm>
            <a:off x="6429388" y="4143380"/>
            <a:ext cx="1476383" cy="2657465"/>
          </a:xfrm>
          <a:prstGeom prst="rect">
            <a:avLst/>
          </a:prstGeom>
        </p:spPr>
      </p:pic>
      <p:pic>
        <p:nvPicPr>
          <p:cNvPr id="23562" name="Picture 10" descr="9 Hand Drawn Speech Bubble (PNG Transparent) | OnlyGFX.com"/>
          <p:cNvPicPr>
            <a:picLocks noChangeAspect="1" noChangeArrowheads="1"/>
          </p:cNvPicPr>
          <p:nvPr/>
        </p:nvPicPr>
        <p:blipFill>
          <a:blip r:embed="rId6" cstate="print"/>
          <a:srcRect/>
          <a:stretch>
            <a:fillRect/>
          </a:stretch>
        </p:blipFill>
        <p:spPr bwMode="auto">
          <a:xfrm>
            <a:off x="2643174" y="2928934"/>
            <a:ext cx="2286016" cy="1755684"/>
          </a:xfrm>
          <a:prstGeom prst="rect">
            <a:avLst/>
          </a:prstGeom>
          <a:noFill/>
        </p:spPr>
      </p:pic>
      <p:pic>
        <p:nvPicPr>
          <p:cNvPr id="21" name="Picture 10" descr="9 Hand Drawn Speech Bubble (PNG Transparent) | OnlyGFX.com"/>
          <p:cNvPicPr>
            <a:picLocks noChangeAspect="1" noChangeArrowheads="1"/>
          </p:cNvPicPr>
          <p:nvPr/>
        </p:nvPicPr>
        <p:blipFill>
          <a:blip r:embed="rId7" cstate="print"/>
          <a:srcRect/>
          <a:stretch>
            <a:fillRect/>
          </a:stretch>
        </p:blipFill>
        <p:spPr bwMode="auto">
          <a:xfrm rot="419892" flipH="1" flipV="1">
            <a:off x="4526233" y="4488623"/>
            <a:ext cx="2255126" cy="1731960"/>
          </a:xfrm>
          <a:prstGeom prst="rect">
            <a:avLst/>
          </a:prstGeom>
          <a:noFill/>
        </p:spPr>
      </p:pic>
      <p:sp>
        <p:nvSpPr>
          <p:cNvPr id="23" name="22 Metin kutusu"/>
          <p:cNvSpPr txBox="1"/>
          <p:nvPr/>
        </p:nvSpPr>
        <p:spPr>
          <a:xfrm>
            <a:off x="3357554" y="3214686"/>
            <a:ext cx="1285884" cy="1077218"/>
          </a:xfrm>
          <a:prstGeom prst="rect">
            <a:avLst/>
          </a:prstGeom>
          <a:noFill/>
        </p:spPr>
        <p:txBody>
          <a:bodyPr wrap="square" rtlCol="0">
            <a:spAutoFit/>
          </a:bodyPr>
          <a:lstStyle/>
          <a:p>
            <a:pPr algn="ctr"/>
            <a:r>
              <a:rPr lang="en-GB" sz="1600" dirty="0" err="1" smtClean="0">
                <a:latin typeface="Comic Sans MS" pitchFamily="66" charset="0"/>
              </a:rPr>
              <a:t>Karagöz’üm</a:t>
            </a:r>
            <a:r>
              <a:rPr lang="en-GB" sz="1600" dirty="0" smtClean="0">
                <a:latin typeface="Comic Sans MS" pitchFamily="66" charset="0"/>
              </a:rPr>
              <a:t> the kids</a:t>
            </a:r>
            <a:r>
              <a:rPr lang="tr-TR" sz="1600" dirty="0" smtClean="0">
                <a:latin typeface="Comic Sans MS" pitchFamily="66" charset="0"/>
              </a:rPr>
              <a:t>’re</a:t>
            </a:r>
            <a:r>
              <a:rPr lang="en-GB" sz="1600" dirty="0" smtClean="0">
                <a:latin typeface="Comic Sans MS" pitchFamily="66" charset="0"/>
              </a:rPr>
              <a:t> curious about us</a:t>
            </a:r>
            <a:r>
              <a:rPr lang="tr-TR" sz="1600" dirty="0" smtClean="0">
                <a:latin typeface="Comic Sans MS" pitchFamily="66" charset="0"/>
              </a:rPr>
              <a:t>.</a:t>
            </a:r>
            <a:endParaRPr lang="en-GB" sz="1600" dirty="0">
              <a:latin typeface="Comic Sans MS" pitchFamily="66" charset="0"/>
            </a:endParaRPr>
          </a:p>
        </p:txBody>
      </p:sp>
      <p:sp>
        <p:nvSpPr>
          <p:cNvPr id="24" name="23 Metin kutusu"/>
          <p:cNvSpPr txBox="1"/>
          <p:nvPr/>
        </p:nvSpPr>
        <p:spPr>
          <a:xfrm>
            <a:off x="4786314" y="4852112"/>
            <a:ext cx="1285884" cy="1077218"/>
          </a:xfrm>
          <a:prstGeom prst="rect">
            <a:avLst/>
          </a:prstGeom>
          <a:noFill/>
        </p:spPr>
        <p:txBody>
          <a:bodyPr wrap="square" rtlCol="0">
            <a:spAutoFit/>
          </a:bodyPr>
          <a:lstStyle/>
          <a:p>
            <a:pPr algn="ctr"/>
            <a:r>
              <a:rPr lang="en-GB" sz="1600" dirty="0" smtClean="0">
                <a:latin typeface="Comic Sans MS" pitchFamily="66" charset="0"/>
              </a:rPr>
              <a:t>Okay then. Let’s introduce ourselves.</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214942" y="1000108"/>
            <a:ext cx="3714776" cy="4714908"/>
          </a:xfrm>
        </p:spPr>
        <p:txBody>
          <a:bodyPr>
            <a:noAutofit/>
          </a:bodyPr>
          <a:lstStyle/>
          <a:p>
            <a:pPr>
              <a:lnSpc>
                <a:spcPct val="150000"/>
              </a:lnSpc>
              <a:buNone/>
            </a:pPr>
            <a:r>
              <a:rPr lang="tr-TR" sz="2000" dirty="0" smtClean="0">
                <a:latin typeface="Comic Sans MS" pitchFamily="66" charset="0"/>
              </a:rPr>
              <a:t>	</a:t>
            </a:r>
            <a:r>
              <a:rPr lang="en-US" sz="2000" dirty="0" smtClean="0">
                <a:latin typeface="Comic Sans MS" pitchFamily="66" charset="0"/>
              </a:rPr>
              <a:t> </a:t>
            </a:r>
            <a:r>
              <a:rPr lang="en-US" sz="2000" dirty="0" err="1" smtClean="0">
                <a:latin typeface="Comic Sans MS" pitchFamily="66" charset="0"/>
              </a:rPr>
              <a:t>Karagöz</a:t>
            </a:r>
            <a:r>
              <a:rPr lang="tr-TR" sz="2000" dirty="0" smtClean="0">
                <a:latin typeface="Comic Sans MS" pitchFamily="66" charset="0"/>
              </a:rPr>
              <a:t> </a:t>
            </a:r>
            <a:r>
              <a:rPr lang="en-US" sz="2000" dirty="0" smtClean="0">
                <a:latin typeface="Comic Sans MS" pitchFamily="66" charset="0"/>
              </a:rPr>
              <a:t>is a shadow play performed by an artist and is based on the funny dialogues and squabbles between </a:t>
            </a:r>
            <a:r>
              <a:rPr lang="en-US" sz="2000" dirty="0" err="1" smtClean="0">
                <a:latin typeface="Comic Sans MS" pitchFamily="66" charset="0"/>
              </a:rPr>
              <a:t>Karagöz</a:t>
            </a:r>
            <a:r>
              <a:rPr lang="en-US" sz="2000" dirty="0" smtClean="0">
                <a:latin typeface="Comic Sans MS" pitchFamily="66" charset="0"/>
              </a:rPr>
              <a:t> and </a:t>
            </a:r>
            <a:r>
              <a:rPr lang="en-US" sz="2000" dirty="0" err="1" smtClean="0">
                <a:latin typeface="Comic Sans MS" pitchFamily="66" charset="0"/>
              </a:rPr>
              <a:t>Hacivat</a:t>
            </a:r>
            <a:r>
              <a:rPr lang="en-US" sz="2000" dirty="0" smtClean="0">
                <a:latin typeface="Comic Sans MS" pitchFamily="66" charset="0"/>
              </a:rPr>
              <a:t>. The comical effect is achieved by the plays on words, dances and movements.</a:t>
            </a:r>
            <a:endParaRPr lang="tr-TR" sz="2000" dirty="0" smtClean="0">
              <a:latin typeface="Comic Sans MS" pitchFamily="66" charset="0"/>
            </a:endParaRPr>
          </a:p>
          <a:p>
            <a:pPr algn="just">
              <a:lnSpc>
                <a:spcPct val="150000"/>
              </a:lnSpc>
              <a:buNone/>
            </a:pPr>
            <a:r>
              <a:rPr lang="tr-TR" sz="2000" dirty="0" smtClean="0">
                <a:latin typeface="Comic Sans MS" pitchFamily="66" charset="0"/>
              </a:rPr>
              <a:t>		</a:t>
            </a:r>
          </a:p>
        </p:txBody>
      </p:sp>
      <p:pic>
        <p:nvPicPr>
          <p:cNvPr id="5" name="4 Resim" descr="b9f23522304d3675a758a86932c3dc11.jpg"/>
          <p:cNvPicPr>
            <a:picLocks noChangeAspect="1"/>
          </p:cNvPicPr>
          <p:nvPr/>
        </p:nvPicPr>
        <p:blipFill>
          <a:blip r:embed="rId2" cstate="print"/>
          <a:stretch>
            <a:fillRect/>
          </a:stretch>
        </p:blipFill>
        <p:spPr>
          <a:xfrm>
            <a:off x="428596" y="1357298"/>
            <a:ext cx="4809509" cy="457200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74c29a697c4c7041b850fafd0844276c.jpg"/>
          <p:cNvPicPr>
            <a:picLocks noChangeAspect="1"/>
          </p:cNvPicPr>
          <p:nvPr/>
        </p:nvPicPr>
        <p:blipFill>
          <a:blip r:embed="rId2"/>
          <a:stretch>
            <a:fillRect/>
          </a:stretch>
        </p:blipFill>
        <p:spPr>
          <a:xfrm flipH="1">
            <a:off x="5305241" y="1785926"/>
            <a:ext cx="3838759" cy="5072074"/>
          </a:xfrm>
          <a:prstGeom prst="rect">
            <a:avLst/>
          </a:prstGeom>
        </p:spPr>
      </p:pic>
      <p:sp>
        <p:nvSpPr>
          <p:cNvPr id="9" name="5 İçerik Yer Tutucusu"/>
          <p:cNvSpPr>
            <a:spLocks noGrp="1"/>
          </p:cNvSpPr>
          <p:nvPr>
            <p:ph idx="1"/>
          </p:nvPr>
        </p:nvSpPr>
        <p:spPr>
          <a:xfrm>
            <a:off x="285720" y="1214422"/>
            <a:ext cx="7429552" cy="3786214"/>
          </a:xfrm>
        </p:spPr>
        <p:txBody>
          <a:bodyPr>
            <a:normAutofit/>
          </a:bodyPr>
          <a:lstStyle/>
          <a:p>
            <a:pPr>
              <a:lnSpc>
                <a:spcPct val="150000"/>
              </a:lnSpc>
              <a:buNone/>
            </a:pPr>
            <a:r>
              <a:rPr lang="tr-TR" sz="2400" dirty="0" smtClean="0">
                <a:solidFill>
                  <a:schemeClr val="accent1">
                    <a:lumMod val="75000"/>
                  </a:schemeClr>
                </a:solidFill>
                <a:latin typeface="Comic Sans MS" pitchFamily="66" charset="0"/>
              </a:rPr>
              <a:t>		</a:t>
            </a:r>
            <a:r>
              <a:rPr lang="en-US" sz="2400" dirty="0" smtClean="0">
                <a:solidFill>
                  <a:schemeClr val="accent1">
                    <a:lumMod val="75000"/>
                  </a:schemeClr>
                </a:solidFill>
                <a:latin typeface="Comic Sans MS" pitchFamily="66" charset="0"/>
              </a:rPr>
              <a:t> </a:t>
            </a:r>
            <a:r>
              <a:rPr lang="en-US" sz="4000" b="1" dirty="0" smtClean="0">
                <a:solidFill>
                  <a:schemeClr val="accent1">
                    <a:lumMod val="75000"/>
                  </a:schemeClr>
                </a:solidFill>
                <a:latin typeface="Kristen ITC" pitchFamily="66" charset="0"/>
              </a:rPr>
              <a:t>The </a:t>
            </a:r>
            <a:r>
              <a:rPr lang="en-US" sz="4000" b="1" dirty="0" err="1" smtClean="0">
                <a:solidFill>
                  <a:schemeClr val="accent1">
                    <a:lumMod val="75000"/>
                  </a:schemeClr>
                </a:solidFill>
                <a:latin typeface="Kristen ITC" pitchFamily="66" charset="0"/>
              </a:rPr>
              <a:t>Karagöz</a:t>
            </a:r>
            <a:r>
              <a:rPr lang="en-US" sz="4000" b="1" dirty="0" smtClean="0">
                <a:solidFill>
                  <a:schemeClr val="accent1">
                    <a:lumMod val="75000"/>
                  </a:schemeClr>
                </a:solidFill>
                <a:latin typeface="Kristen ITC" pitchFamily="66" charset="0"/>
              </a:rPr>
              <a:t> play consists of four parts</a:t>
            </a:r>
            <a:r>
              <a:rPr lang="tr-TR" sz="4000" b="1" dirty="0" smtClean="0">
                <a:solidFill>
                  <a:schemeClr val="accent1">
                    <a:lumMod val="75000"/>
                  </a:schemeClr>
                </a:solidFill>
                <a:latin typeface="Kristen ITC" pitchFamily="66" charset="0"/>
              </a:rPr>
              <a:t>:</a:t>
            </a:r>
            <a:endParaRPr lang="en-US" sz="2400" b="1" dirty="0">
              <a:solidFill>
                <a:schemeClr val="accent1">
                  <a:lumMod val="75000"/>
                </a:schemeClr>
              </a:solidFill>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p:cTn id="1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00042"/>
            <a:ext cx="8143932" cy="6286544"/>
          </a:xfrm>
        </p:spPr>
        <p:txBody>
          <a:bodyPr>
            <a:normAutofit/>
          </a:bodyPr>
          <a:lstStyle/>
          <a:p>
            <a:pPr marL="566928" indent="-457200" fontAlgn="base">
              <a:lnSpc>
                <a:spcPct val="170000"/>
              </a:lnSpc>
              <a:buNone/>
            </a:pPr>
            <a:r>
              <a:rPr lang="tr-TR" sz="2400" b="1" dirty="0" smtClean="0">
                <a:solidFill>
                  <a:schemeClr val="accent1">
                    <a:lumMod val="75000"/>
                  </a:schemeClr>
                </a:solidFill>
                <a:latin typeface="Comic Sans MS" pitchFamily="66" charset="0"/>
              </a:rPr>
              <a:t>1.  </a:t>
            </a:r>
            <a:r>
              <a:rPr lang="tr-TR" sz="2400" b="1" dirty="0" err="1" smtClean="0">
                <a:solidFill>
                  <a:schemeClr val="accent1">
                    <a:lumMod val="75000"/>
                  </a:schemeClr>
                </a:solidFill>
                <a:latin typeface="Comic Sans MS" pitchFamily="66" charset="0"/>
              </a:rPr>
              <a:t>The</a:t>
            </a:r>
            <a:r>
              <a:rPr lang="tr-TR" sz="2400" b="1" dirty="0" smtClean="0">
                <a:solidFill>
                  <a:schemeClr val="accent1">
                    <a:lumMod val="75000"/>
                  </a:schemeClr>
                </a:solidFill>
                <a:latin typeface="Comic Sans MS" pitchFamily="66" charset="0"/>
              </a:rPr>
              <a:t> </a:t>
            </a:r>
            <a:r>
              <a:rPr lang="tr-TR" sz="2400" b="1" dirty="0" err="1" smtClean="0">
                <a:solidFill>
                  <a:schemeClr val="accent1">
                    <a:lumMod val="75000"/>
                  </a:schemeClr>
                </a:solidFill>
                <a:latin typeface="Comic Sans MS" pitchFamily="66" charset="0"/>
              </a:rPr>
              <a:t>Prologue</a:t>
            </a:r>
            <a:r>
              <a:rPr lang="tr-TR" sz="2400" b="1" dirty="0" smtClean="0">
                <a:solidFill>
                  <a:schemeClr val="accent1">
                    <a:lumMod val="75000"/>
                  </a:schemeClr>
                </a:solidFill>
                <a:latin typeface="Comic Sans MS" pitchFamily="66" charset="0"/>
              </a:rPr>
              <a:t> (Mukaddime)</a:t>
            </a:r>
            <a:endParaRPr lang="tr-TR" sz="2400" dirty="0" smtClean="0">
              <a:solidFill>
                <a:schemeClr val="accent1">
                  <a:lumMod val="75000"/>
                </a:schemeClr>
              </a:solidFill>
              <a:latin typeface="Comic Sans MS" pitchFamily="66" charset="0"/>
            </a:endParaRPr>
          </a:p>
          <a:p>
            <a:pPr algn="just" fontAlgn="base">
              <a:lnSpc>
                <a:spcPct val="170000"/>
              </a:lnSpc>
              <a:buNone/>
            </a:pPr>
            <a:r>
              <a:rPr lang="tr-TR" sz="2400" dirty="0" smtClean="0"/>
              <a:t>	</a:t>
            </a:r>
            <a:r>
              <a:rPr lang="en-US" sz="2400" dirty="0" err="1" smtClean="0">
                <a:latin typeface="Comic Sans MS" pitchFamily="66" charset="0"/>
              </a:rPr>
              <a:t>Hacivat</a:t>
            </a:r>
            <a:r>
              <a:rPr lang="en-US" sz="2400" dirty="0" smtClean="0">
                <a:latin typeface="Comic Sans MS" pitchFamily="66" charset="0"/>
              </a:rPr>
              <a:t> comes on stage singing a </a:t>
            </a:r>
            <a:r>
              <a:rPr lang="en-US" sz="2400" i="1" dirty="0" err="1" smtClean="0">
                <a:latin typeface="Comic Sans MS" pitchFamily="66" charset="0"/>
              </a:rPr>
              <a:t>semai</a:t>
            </a:r>
            <a:r>
              <a:rPr lang="tr-TR" sz="2400" i="1" dirty="0" smtClean="0">
                <a:latin typeface="Comic Sans MS" pitchFamily="66" charset="0"/>
              </a:rPr>
              <a:t> </a:t>
            </a:r>
            <a:r>
              <a:rPr lang="tr-TR" sz="2400" dirty="0" smtClean="0">
                <a:latin typeface="Comic Sans MS" pitchFamily="66" charset="0"/>
              </a:rPr>
              <a:t>(a popular </a:t>
            </a:r>
            <a:r>
              <a:rPr lang="tr-TR" sz="2400" dirty="0" err="1" smtClean="0">
                <a:latin typeface="Comic Sans MS" pitchFamily="66" charset="0"/>
              </a:rPr>
              <a:t>tune</a:t>
            </a:r>
            <a:r>
              <a:rPr lang="tr-TR" sz="2400" dirty="0" smtClean="0">
                <a:latin typeface="Comic Sans MS" pitchFamily="66" charset="0"/>
              </a:rPr>
              <a:t>)</a:t>
            </a:r>
            <a:r>
              <a:rPr lang="en-US" sz="2400" dirty="0" smtClean="0">
                <a:latin typeface="Comic Sans MS" pitchFamily="66" charset="0"/>
              </a:rPr>
              <a:t>, and after reciting the curtain poem, he calls for </a:t>
            </a:r>
            <a:r>
              <a:rPr lang="en-US" sz="2400" dirty="0" err="1" smtClean="0">
                <a:latin typeface="Comic Sans MS" pitchFamily="66" charset="0"/>
              </a:rPr>
              <a:t>Karagöz</a:t>
            </a:r>
            <a:r>
              <a:rPr lang="en-US" sz="2400" dirty="0" smtClean="0">
                <a:latin typeface="Comic Sans MS" pitchFamily="66" charset="0"/>
              </a:rPr>
              <a:t>, and they have an argument</a:t>
            </a:r>
            <a:r>
              <a:rPr lang="tr-TR" sz="2400" dirty="0" smtClean="0">
                <a:latin typeface="Comic Sans MS" pitchFamily="66" charset="0"/>
              </a:rPr>
              <a:t>.</a:t>
            </a:r>
          </a:p>
          <a:p>
            <a:pPr algn="just" fontAlgn="base">
              <a:lnSpc>
                <a:spcPct val="170000"/>
              </a:lnSpc>
              <a:buNone/>
            </a:pPr>
            <a:r>
              <a:rPr lang="tr-TR" sz="2400" dirty="0" smtClean="0"/>
              <a:t>	</a:t>
            </a:r>
            <a:r>
              <a:rPr lang="tr-TR" sz="2400" b="1" dirty="0" smtClean="0">
                <a:latin typeface="Comic Sans MS" pitchFamily="66" charset="0"/>
              </a:rPr>
              <a:t>	</a:t>
            </a:r>
          </a:p>
          <a:p>
            <a:pPr>
              <a:lnSpc>
                <a:spcPct val="170000"/>
              </a:lnSpc>
              <a:buNone/>
            </a:pPr>
            <a:endParaRPr lang="en-US" sz="2400" dirty="0"/>
          </a:p>
        </p:txBody>
      </p:sp>
      <p:pic>
        <p:nvPicPr>
          <p:cNvPr id="5" name="4 Resim" descr="Hacivat-ev-768x1024.png"/>
          <p:cNvPicPr>
            <a:picLocks noChangeAspect="1"/>
          </p:cNvPicPr>
          <p:nvPr/>
        </p:nvPicPr>
        <p:blipFill>
          <a:blip r:embed="rId2"/>
          <a:stretch>
            <a:fillRect/>
          </a:stretch>
        </p:blipFill>
        <p:spPr>
          <a:xfrm flipH="1">
            <a:off x="6572264" y="2333641"/>
            <a:ext cx="3446866" cy="4595821"/>
          </a:xfrm>
          <a:prstGeom prst="rect">
            <a:avLst/>
          </a:prstGeom>
        </p:spPr>
      </p:pic>
      <p:sp>
        <p:nvSpPr>
          <p:cNvPr id="6" name="5 Metin kutusu"/>
          <p:cNvSpPr txBox="1"/>
          <p:nvPr/>
        </p:nvSpPr>
        <p:spPr>
          <a:xfrm>
            <a:off x="285720" y="3571876"/>
            <a:ext cx="6786610" cy="2308324"/>
          </a:xfrm>
          <a:prstGeom prst="rect">
            <a:avLst/>
          </a:prstGeom>
          <a:noFill/>
        </p:spPr>
        <p:txBody>
          <a:bodyPr wrap="square" rtlCol="0">
            <a:spAutoFit/>
          </a:bodyPr>
          <a:lstStyle/>
          <a:p>
            <a:pPr algn="just">
              <a:lnSpc>
                <a:spcPct val="150000"/>
              </a:lnSpc>
            </a:pPr>
            <a:r>
              <a:rPr lang="tr-TR" sz="2400" dirty="0" smtClean="0">
                <a:latin typeface="Comic Sans MS" pitchFamily="66" charset="0"/>
              </a:rPr>
              <a:t>	</a:t>
            </a:r>
            <a:r>
              <a:rPr lang="en-US" sz="2400" dirty="0" smtClean="0">
                <a:latin typeface="Comic Sans MS" pitchFamily="66" charset="0"/>
              </a:rPr>
              <a:t>The curtain poem that </a:t>
            </a:r>
            <a:r>
              <a:rPr lang="en-US" sz="2400" dirty="0" err="1" smtClean="0">
                <a:latin typeface="Comic Sans MS" pitchFamily="66" charset="0"/>
              </a:rPr>
              <a:t>Hacivat</a:t>
            </a:r>
            <a:r>
              <a:rPr lang="en-US" sz="2400" dirty="0" smtClean="0">
                <a:latin typeface="Comic Sans MS" pitchFamily="66" charset="0"/>
              </a:rPr>
              <a:t> recites</a:t>
            </a:r>
            <a:r>
              <a:rPr lang="tr-TR" sz="2400" dirty="0" smtClean="0">
                <a:latin typeface="Comic Sans MS" pitchFamily="66" charset="0"/>
              </a:rPr>
              <a:t> </a:t>
            </a:r>
            <a:r>
              <a:rPr lang="en-US" sz="2400" dirty="0" smtClean="0">
                <a:latin typeface="Comic Sans MS" pitchFamily="66" charset="0"/>
              </a:rPr>
              <a:t>in this section emphasizes the philosophical and mystical meaning of the play by depicting it as an educational tool and gauge of truth</a:t>
            </a:r>
            <a:r>
              <a:rPr lang="tr-TR" sz="2400" dirty="0" smtClean="0">
                <a:latin typeface="Comic Sans MS" pitchFamily="66" charset="0"/>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800" decel="100000"/>
                                        <p:tgtEl>
                                          <p:spTgt spid="6">
                                            <p:txEl>
                                              <p:pRg st="0" end="0"/>
                                            </p:txEl>
                                          </p:spTgt>
                                        </p:tgtEl>
                                      </p:cBhvr>
                                    </p:animEffect>
                                    <p:anim calcmode="lin" valueType="num">
                                      <p:cBhvr>
                                        <p:cTn id="38"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43042" y="857232"/>
            <a:ext cx="7358114" cy="5429312"/>
          </a:xfrm>
        </p:spPr>
        <p:txBody>
          <a:bodyPr>
            <a:normAutofit/>
          </a:bodyPr>
          <a:lstStyle/>
          <a:p>
            <a:pPr marL="566928" indent="-457200" fontAlgn="base">
              <a:lnSpc>
                <a:spcPct val="170000"/>
              </a:lnSpc>
              <a:buNone/>
            </a:pPr>
            <a:r>
              <a:rPr lang="tr-TR" sz="2400" b="1" dirty="0" smtClean="0">
                <a:solidFill>
                  <a:schemeClr val="accent1">
                    <a:lumMod val="75000"/>
                  </a:schemeClr>
                </a:solidFill>
                <a:latin typeface="Comic Sans MS" pitchFamily="66" charset="0"/>
              </a:rPr>
              <a:t>2.  </a:t>
            </a:r>
            <a:r>
              <a:rPr lang="tr-TR" sz="2400" b="1" dirty="0" err="1" smtClean="0">
                <a:solidFill>
                  <a:schemeClr val="accent1">
                    <a:lumMod val="75000"/>
                  </a:schemeClr>
                </a:solidFill>
                <a:latin typeface="Comic Sans MS" pitchFamily="66" charset="0"/>
              </a:rPr>
              <a:t>The</a:t>
            </a:r>
            <a:r>
              <a:rPr lang="tr-TR" sz="2400" b="1" dirty="0" smtClean="0">
                <a:solidFill>
                  <a:schemeClr val="accent1">
                    <a:lumMod val="75000"/>
                  </a:schemeClr>
                </a:solidFill>
                <a:latin typeface="Comic Sans MS" pitchFamily="66" charset="0"/>
              </a:rPr>
              <a:t> </a:t>
            </a:r>
            <a:r>
              <a:rPr lang="tr-TR" sz="2400" b="1" dirty="0" err="1" smtClean="0">
                <a:solidFill>
                  <a:schemeClr val="accent1">
                    <a:lumMod val="75000"/>
                  </a:schemeClr>
                </a:solidFill>
                <a:latin typeface="Comic Sans MS" pitchFamily="66" charset="0"/>
              </a:rPr>
              <a:t>Dialogue</a:t>
            </a:r>
            <a:r>
              <a:rPr lang="tr-TR" sz="2400" b="1" dirty="0" smtClean="0">
                <a:solidFill>
                  <a:schemeClr val="accent1">
                    <a:lumMod val="75000"/>
                  </a:schemeClr>
                </a:solidFill>
                <a:latin typeface="Comic Sans MS" pitchFamily="66" charset="0"/>
              </a:rPr>
              <a:t> (Muhavere)</a:t>
            </a:r>
            <a:endParaRPr lang="tr-TR" sz="2400" dirty="0" smtClean="0">
              <a:solidFill>
                <a:schemeClr val="accent1">
                  <a:lumMod val="75000"/>
                </a:schemeClr>
              </a:solidFill>
              <a:latin typeface="Comic Sans MS" pitchFamily="66" charset="0"/>
            </a:endParaRPr>
          </a:p>
          <a:p>
            <a:pPr fontAlgn="base">
              <a:lnSpc>
                <a:spcPct val="170000"/>
              </a:lnSpc>
              <a:buNone/>
            </a:pPr>
            <a:r>
              <a:rPr lang="tr-TR" sz="2400" dirty="0" smtClean="0">
                <a:latin typeface="Comic Sans MS" pitchFamily="66" charset="0"/>
              </a:rPr>
              <a:t>	</a:t>
            </a:r>
            <a:r>
              <a:rPr lang="tr-TR" sz="2400" dirty="0" err="1" smtClean="0">
                <a:latin typeface="Comic Sans MS" pitchFamily="66" charset="0"/>
              </a:rPr>
              <a:t>This</a:t>
            </a:r>
            <a:r>
              <a:rPr lang="tr-TR" sz="2400" dirty="0" smtClean="0">
                <a:latin typeface="Comic Sans MS" pitchFamily="66" charset="0"/>
              </a:rPr>
              <a:t> </a:t>
            </a:r>
            <a:r>
              <a:rPr lang="tr-TR" sz="2400" dirty="0" err="1" smtClean="0">
                <a:latin typeface="Comic Sans MS" pitchFamily="66" charset="0"/>
              </a:rPr>
              <a:t>part</a:t>
            </a:r>
            <a:r>
              <a:rPr lang="tr-TR" sz="2400" dirty="0" smtClean="0">
                <a:latin typeface="Comic Sans MS" pitchFamily="66" charset="0"/>
              </a:rPr>
              <a:t> </a:t>
            </a:r>
            <a:r>
              <a:rPr lang="en-US" sz="2400" dirty="0" smtClean="0"/>
              <a:t>focuses on the personalities of </a:t>
            </a:r>
            <a:r>
              <a:rPr lang="en-US" sz="2400" dirty="0" err="1" smtClean="0"/>
              <a:t>Karagöz</a:t>
            </a:r>
            <a:r>
              <a:rPr lang="en-US" sz="2400" dirty="0" smtClean="0"/>
              <a:t> and </a:t>
            </a:r>
            <a:r>
              <a:rPr lang="en-US" sz="2400" dirty="0" err="1" smtClean="0"/>
              <a:t>Hacivat</a:t>
            </a:r>
            <a:r>
              <a:rPr lang="en-US" sz="2400" dirty="0" smtClean="0"/>
              <a:t> and how opposite they are. It contains concrete repartee that is separate from the sequence of events</a:t>
            </a:r>
            <a:endParaRPr lang="tr-TR" sz="2400" dirty="0" smtClean="0"/>
          </a:p>
          <a:p>
            <a:pPr fontAlgn="base">
              <a:lnSpc>
                <a:spcPct val="170000"/>
              </a:lnSpc>
              <a:buNone/>
            </a:pPr>
            <a:r>
              <a:rPr lang="tr-TR" sz="2400" dirty="0" smtClean="0"/>
              <a:t>	</a:t>
            </a:r>
            <a:r>
              <a:rPr lang="en-US" sz="2400" dirty="0" smtClean="0"/>
              <a:t>based solely on verbal exchanges between </a:t>
            </a:r>
            <a:r>
              <a:rPr lang="en-US" sz="2400" dirty="0" err="1" smtClean="0"/>
              <a:t>Karagöz</a:t>
            </a:r>
            <a:endParaRPr lang="tr-TR" sz="2400" dirty="0" smtClean="0"/>
          </a:p>
          <a:p>
            <a:pPr fontAlgn="base">
              <a:lnSpc>
                <a:spcPct val="170000"/>
              </a:lnSpc>
              <a:buNone/>
            </a:pPr>
            <a:r>
              <a:rPr lang="tr-TR" sz="2400" dirty="0" smtClean="0"/>
              <a:t>	</a:t>
            </a:r>
            <a:r>
              <a:rPr lang="en-US" sz="2400" dirty="0" smtClean="0"/>
              <a:t>and </a:t>
            </a:r>
            <a:r>
              <a:rPr lang="en-US" sz="2400" dirty="0" err="1" smtClean="0"/>
              <a:t>Hacivat</a:t>
            </a:r>
            <a:r>
              <a:rPr lang="en-US" sz="2400" dirty="0" smtClean="0"/>
              <a:t>. The </a:t>
            </a:r>
            <a:r>
              <a:rPr lang="en-US" sz="2400" i="1" dirty="0" err="1" smtClean="0"/>
              <a:t>muhavere</a:t>
            </a:r>
            <a:r>
              <a:rPr lang="en-US" sz="2400" i="1" dirty="0" smtClean="0"/>
              <a:t> </a:t>
            </a:r>
            <a:r>
              <a:rPr lang="en-US" sz="2400" dirty="0" smtClean="0"/>
              <a:t>may also be presented</a:t>
            </a:r>
            <a:endParaRPr lang="tr-TR" sz="2400" dirty="0" smtClean="0"/>
          </a:p>
          <a:p>
            <a:pPr fontAlgn="base">
              <a:lnSpc>
                <a:spcPct val="170000"/>
              </a:lnSpc>
              <a:buNone/>
            </a:pPr>
            <a:r>
              <a:rPr lang="tr-TR" sz="2400" dirty="0" smtClean="0"/>
              <a:t>	</a:t>
            </a:r>
            <a:r>
              <a:rPr lang="en-US" sz="2400" dirty="0" smtClean="0"/>
              <a:t>as a rhyme.</a:t>
            </a:r>
            <a:endParaRPr lang="tr-TR" sz="2400" dirty="0" smtClean="0">
              <a:latin typeface="Comic Sans MS" pitchFamily="66" charset="0"/>
            </a:endParaRPr>
          </a:p>
          <a:p>
            <a:pPr>
              <a:lnSpc>
                <a:spcPct val="170000"/>
              </a:lnSpc>
              <a:buNone/>
            </a:pPr>
            <a:endParaRPr lang="en-US" sz="2400" dirty="0"/>
          </a:p>
        </p:txBody>
      </p:sp>
      <p:pic>
        <p:nvPicPr>
          <p:cNvPr id="5" name="4 Resim" descr="Hacivat-ev-768x1024.png"/>
          <p:cNvPicPr>
            <a:picLocks noChangeAspect="1"/>
          </p:cNvPicPr>
          <p:nvPr/>
        </p:nvPicPr>
        <p:blipFill>
          <a:blip r:embed="rId2"/>
          <a:stretch>
            <a:fillRect/>
          </a:stretch>
        </p:blipFill>
        <p:spPr>
          <a:xfrm>
            <a:off x="-857288" y="2262179"/>
            <a:ext cx="3446866" cy="45958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857232"/>
            <a:ext cx="7143768" cy="5000660"/>
          </a:xfrm>
        </p:spPr>
        <p:txBody>
          <a:bodyPr>
            <a:normAutofit/>
          </a:bodyPr>
          <a:lstStyle/>
          <a:p>
            <a:pPr fontAlgn="base">
              <a:lnSpc>
                <a:spcPct val="150000"/>
              </a:lnSpc>
              <a:buNone/>
            </a:pPr>
            <a:r>
              <a:rPr lang="tr-TR" sz="2400" b="1" dirty="0" smtClean="0">
                <a:solidFill>
                  <a:schemeClr val="accent1">
                    <a:lumMod val="75000"/>
                  </a:schemeClr>
                </a:solidFill>
                <a:latin typeface="Comic Sans MS" pitchFamily="66" charset="0"/>
              </a:rPr>
              <a:t>3.  </a:t>
            </a:r>
            <a:r>
              <a:rPr lang="tr-TR" sz="2400" b="1" dirty="0" err="1" smtClean="0">
                <a:solidFill>
                  <a:schemeClr val="accent1">
                    <a:lumMod val="75000"/>
                  </a:schemeClr>
                </a:solidFill>
                <a:latin typeface="Comic Sans MS" pitchFamily="66" charset="0"/>
              </a:rPr>
              <a:t>The</a:t>
            </a:r>
            <a:r>
              <a:rPr lang="tr-TR" sz="2400" b="1" dirty="0" smtClean="0">
                <a:solidFill>
                  <a:schemeClr val="accent1">
                    <a:lumMod val="75000"/>
                  </a:schemeClr>
                </a:solidFill>
                <a:latin typeface="Comic Sans MS" pitchFamily="66" charset="0"/>
              </a:rPr>
              <a:t> </a:t>
            </a:r>
            <a:r>
              <a:rPr lang="tr-TR" sz="2400" b="1" dirty="0" err="1" smtClean="0">
                <a:solidFill>
                  <a:schemeClr val="accent1">
                    <a:lumMod val="75000"/>
                  </a:schemeClr>
                </a:solidFill>
                <a:latin typeface="Comic Sans MS" pitchFamily="66" charset="0"/>
              </a:rPr>
              <a:t>Play</a:t>
            </a:r>
            <a:r>
              <a:rPr lang="tr-TR" sz="2400" b="1" dirty="0" smtClean="0">
                <a:solidFill>
                  <a:schemeClr val="accent1">
                    <a:lumMod val="75000"/>
                  </a:schemeClr>
                </a:solidFill>
                <a:latin typeface="Comic Sans MS" pitchFamily="66" charset="0"/>
              </a:rPr>
              <a:t> (Fasıl)</a:t>
            </a:r>
            <a:endParaRPr lang="tr-TR" sz="2400" dirty="0" smtClean="0">
              <a:solidFill>
                <a:schemeClr val="accent1">
                  <a:lumMod val="75000"/>
                </a:schemeClr>
              </a:solidFill>
              <a:latin typeface="Comic Sans MS" pitchFamily="66" charset="0"/>
            </a:endParaRPr>
          </a:p>
          <a:p>
            <a:pPr algn="just" fontAlgn="base">
              <a:lnSpc>
                <a:spcPct val="150000"/>
              </a:lnSpc>
              <a:buNone/>
            </a:pPr>
            <a:r>
              <a:rPr lang="tr-TR" sz="2400" dirty="0" smtClean="0">
                <a:latin typeface="Comic Sans MS" pitchFamily="66" charset="0"/>
              </a:rPr>
              <a:t>	</a:t>
            </a:r>
            <a:r>
              <a:rPr lang="en-US" sz="2400" dirty="0" err="1" smtClean="0">
                <a:latin typeface="Comic Sans MS" pitchFamily="66" charset="0"/>
              </a:rPr>
              <a:t>Th</a:t>
            </a:r>
            <a:r>
              <a:rPr lang="tr-TR" sz="2400" dirty="0" smtClean="0">
                <a:latin typeface="Comic Sans MS" pitchFamily="66" charset="0"/>
              </a:rPr>
              <a:t>is</a:t>
            </a:r>
            <a:r>
              <a:rPr lang="en-US" sz="2400" dirty="0" smtClean="0">
                <a:latin typeface="Comic Sans MS" pitchFamily="66" charset="0"/>
              </a:rPr>
              <a:t> section contains the actual story and where the other characters make their appearance</a:t>
            </a:r>
            <a:r>
              <a:rPr lang="tr-TR" sz="2400" dirty="0" smtClean="0">
                <a:latin typeface="Comic Sans MS" pitchFamily="66" charset="0"/>
              </a:rPr>
              <a:t>.</a:t>
            </a:r>
            <a:r>
              <a:rPr lang="en-US" sz="2400" dirty="0" smtClean="0">
                <a:latin typeface="Comic Sans MS" pitchFamily="66" charset="0"/>
              </a:rPr>
              <a:t> The play is named based on the subject matter addressed here. At the end of the </a:t>
            </a:r>
            <a:r>
              <a:rPr lang="en-US" sz="2400" i="1" dirty="0" err="1" smtClean="0">
                <a:latin typeface="Comic Sans MS" pitchFamily="66" charset="0"/>
              </a:rPr>
              <a:t>fasıl</a:t>
            </a:r>
            <a:r>
              <a:rPr lang="en-US" sz="2400" dirty="0" smtClean="0">
                <a:latin typeface="Comic Sans MS" pitchFamily="66" charset="0"/>
              </a:rPr>
              <a:t>, the other characters leave the stage to </a:t>
            </a:r>
            <a:r>
              <a:rPr lang="en-US" sz="2400" dirty="0" err="1" smtClean="0">
                <a:latin typeface="Comic Sans MS" pitchFamily="66" charset="0"/>
              </a:rPr>
              <a:t>Hacivat</a:t>
            </a:r>
            <a:r>
              <a:rPr lang="en-US" sz="2400" dirty="0" smtClean="0">
                <a:latin typeface="Comic Sans MS" pitchFamily="66" charset="0"/>
              </a:rPr>
              <a:t> and </a:t>
            </a:r>
            <a:r>
              <a:rPr lang="en-US" sz="2400" dirty="0" err="1" smtClean="0">
                <a:latin typeface="Comic Sans MS" pitchFamily="66" charset="0"/>
              </a:rPr>
              <a:t>Karagöz</a:t>
            </a:r>
            <a:r>
              <a:rPr lang="en-US" sz="2400" dirty="0" smtClean="0">
                <a:latin typeface="Comic Sans MS" pitchFamily="66" charset="0"/>
              </a:rPr>
              <a:t>. </a:t>
            </a:r>
            <a:endParaRPr lang="tr-TR" sz="2400" dirty="0" smtClean="0">
              <a:latin typeface="Comic Sans MS" pitchFamily="66" charset="0"/>
            </a:endParaRPr>
          </a:p>
          <a:p>
            <a:pPr algn="just" fontAlgn="base">
              <a:lnSpc>
                <a:spcPct val="150000"/>
              </a:lnSpc>
              <a:buNone/>
            </a:pPr>
            <a:endParaRPr lang="tr-TR" sz="2400" dirty="0" smtClean="0">
              <a:latin typeface="Comic Sans MS" pitchFamily="66" charset="0"/>
            </a:endParaRPr>
          </a:p>
          <a:p>
            <a:pPr fontAlgn="base">
              <a:lnSpc>
                <a:spcPct val="150000"/>
              </a:lnSpc>
              <a:buFont typeface="Wingdings" pitchFamily="2" charset="2"/>
              <a:buChar char="§"/>
            </a:pPr>
            <a:endParaRPr lang="tr-TR" sz="2400" b="1" dirty="0" smtClean="0">
              <a:latin typeface="Comic Sans MS" pitchFamily="66" charset="0"/>
            </a:endParaRPr>
          </a:p>
          <a:p>
            <a:pPr>
              <a:buNone/>
            </a:pPr>
            <a:endParaRPr lang="en-US" sz="2400" dirty="0">
              <a:latin typeface="Comic Sans MS" pitchFamily="66" charset="0"/>
            </a:endParaRPr>
          </a:p>
        </p:txBody>
      </p:sp>
      <p:pic>
        <p:nvPicPr>
          <p:cNvPr id="5" name="4 Resim" descr="images.png"/>
          <p:cNvPicPr>
            <a:picLocks noChangeAspect="1"/>
          </p:cNvPicPr>
          <p:nvPr/>
        </p:nvPicPr>
        <p:blipFill>
          <a:blip r:embed="rId2">
            <a:lum contrast="20000"/>
          </a:blip>
          <a:srcRect l="19330" r="22680"/>
          <a:stretch>
            <a:fillRect/>
          </a:stretch>
        </p:blipFill>
        <p:spPr>
          <a:xfrm>
            <a:off x="7251206" y="2500305"/>
            <a:ext cx="1892826" cy="4357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643042" y="1428736"/>
            <a:ext cx="7072362" cy="3000396"/>
          </a:xfrm>
        </p:spPr>
        <p:txBody>
          <a:bodyPr>
            <a:normAutofit/>
          </a:bodyPr>
          <a:lstStyle/>
          <a:p>
            <a:pPr fontAlgn="base">
              <a:lnSpc>
                <a:spcPct val="150000"/>
              </a:lnSpc>
              <a:buNone/>
            </a:pPr>
            <a:r>
              <a:rPr lang="tr-TR" sz="2400" b="1" dirty="0" smtClean="0">
                <a:solidFill>
                  <a:schemeClr val="accent1">
                    <a:lumMod val="75000"/>
                  </a:schemeClr>
                </a:solidFill>
                <a:latin typeface="Comic Sans MS" pitchFamily="66" charset="0"/>
              </a:rPr>
              <a:t>4.  </a:t>
            </a:r>
            <a:r>
              <a:rPr lang="tr-TR" sz="2400" b="1" dirty="0" err="1" smtClean="0">
                <a:solidFill>
                  <a:schemeClr val="accent1">
                    <a:lumMod val="75000"/>
                  </a:schemeClr>
                </a:solidFill>
                <a:latin typeface="Comic Sans MS" pitchFamily="66" charset="0"/>
              </a:rPr>
              <a:t>The</a:t>
            </a:r>
            <a:r>
              <a:rPr lang="tr-TR" sz="2400" b="1" dirty="0" smtClean="0">
                <a:solidFill>
                  <a:schemeClr val="accent1">
                    <a:lumMod val="75000"/>
                  </a:schemeClr>
                </a:solidFill>
                <a:latin typeface="Comic Sans MS" pitchFamily="66" charset="0"/>
              </a:rPr>
              <a:t> </a:t>
            </a:r>
            <a:r>
              <a:rPr lang="tr-TR" sz="2400" b="1" dirty="0" err="1" smtClean="0">
                <a:solidFill>
                  <a:schemeClr val="accent1">
                    <a:lumMod val="75000"/>
                  </a:schemeClr>
                </a:solidFill>
                <a:latin typeface="Comic Sans MS" pitchFamily="66" charset="0"/>
              </a:rPr>
              <a:t>Epilogue</a:t>
            </a:r>
            <a:endParaRPr lang="tr-TR" sz="2400" dirty="0" smtClean="0">
              <a:solidFill>
                <a:schemeClr val="accent1">
                  <a:lumMod val="75000"/>
                </a:schemeClr>
              </a:solidFill>
              <a:latin typeface="Comic Sans MS" pitchFamily="66" charset="0"/>
            </a:endParaRPr>
          </a:p>
          <a:p>
            <a:pPr fontAlgn="base">
              <a:lnSpc>
                <a:spcPct val="150000"/>
              </a:lnSpc>
              <a:buNone/>
            </a:pPr>
            <a:r>
              <a:rPr lang="tr-TR" sz="2400" dirty="0" smtClean="0">
                <a:latin typeface="Comic Sans MS" pitchFamily="66" charset="0"/>
              </a:rPr>
              <a:t>	</a:t>
            </a:r>
            <a:r>
              <a:rPr lang="en-US" sz="2400" dirty="0" smtClean="0">
                <a:latin typeface="Comic Sans MS" pitchFamily="66" charset="0"/>
              </a:rPr>
              <a:t>In the final act, </a:t>
            </a:r>
            <a:r>
              <a:rPr lang="en-US" sz="2400" dirty="0" err="1" smtClean="0">
                <a:latin typeface="Comic Sans MS" pitchFamily="66" charset="0"/>
              </a:rPr>
              <a:t>Karagöz</a:t>
            </a:r>
            <a:r>
              <a:rPr lang="en-US" sz="2400" dirty="0" smtClean="0">
                <a:latin typeface="Comic Sans MS" pitchFamily="66" charset="0"/>
              </a:rPr>
              <a:t> and </a:t>
            </a:r>
            <a:r>
              <a:rPr lang="en-US" sz="2400" dirty="0" err="1" smtClean="0">
                <a:latin typeface="Comic Sans MS" pitchFamily="66" charset="0"/>
              </a:rPr>
              <a:t>Hacivat</a:t>
            </a:r>
            <a:r>
              <a:rPr lang="en-US" sz="2400" dirty="0" smtClean="0">
                <a:latin typeface="Comic Sans MS" pitchFamily="66" charset="0"/>
              </a:rPr>
              <a:t> beg the audience’s forgiveness for the jokes and misunderstandings in the play and announce the next play.</a:t>
            </a:r>
            <a:endParaRPr lang="tr-TR" sz="2400" dirty="0" smtClean="0">
              <a:latin typeface="Comic Sans MS" pitchFamily="66" charset="0"/>
            </a:endParaRPr>
          </a:p>
          <a:p>
            <a:pPr>
              <a:buNone/>
            </a:pPr>
            <a:endParaRPr lang="en-US" sz="2400" dirty="0">
              <a:latin typeface="Comic Sans MS" pitchFamily="66" charset="0"/>
            </a:endParaRPr>
          </a:p>
        </p:txBody>
      </p:sp>
      <p:pic>
        <p:nvPicPr>
          <p:cNvPr id="5" name="4 Resim" descr="images.png"/>
          <p:cNvPicPr>
            <a:picLocks noChangeAspect="1"/>
          </p:cNvPicPr>
          <p:nvPr/>
        </p:nvPicPr>
        <p:blipFill>
          <a:blip r:embed="rId2">
            <a:lum contrast="20000"/>
          </a:blip>
          <a:srcRect l="19330" r="22680"/>
          <a:stretch>
            <a:fillRect/>
          </a:stretch>
        </p:blipFill>
        <p:spPr>
          <a:xfrm flipH="1">
            <a:off x="0" y="2910895"/>
            <a:ext cx="1714480" cy="3947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etin kutusu"/>
          <p:cNvSpPr txBox="1"/>
          <p:nvPr/>
        </p:nvSpPr>
        <p:spPr>
          <a:xfrm>
            <a:off x="0" y="857232"/>
            <a:ext cx="9144000" cy="1077218"/>
          </a:xfrm>
          <a:prstGeom prst="rect">
            <a:avLst/>
          </a:prstGeom>
          <a:noFill/>
        </p:spPr>
        <p:txBody>
          <a:bodyPr wrap="square" rtlCol="0">
            <a:spAutoFit/>
          </a:bodyPr>
          <a:lstStyle/>
          <a:p>
            <a:pPr algn="ctr"/>
            <a:r>
              <a:rPr lang="tr-TR" sz="4400" b="1" dirty="0" err="1" smtClean="0">
                <a:solidFill>
                  <a:schemeClr val="accent1">
                    <a:lumMod val="75000"/>
                  </a:schemeClr>
                </a:solidFill>
                <a:latin typeface="Kristen ITC" pitchFamily="66" charset="0"/>
              </a:rPr>
              <a:t>The</a:t>
            </a:r>
            <a:r>
              <a:rPr lang="tr-TR" sz="4400" b="1" dirty="0" smtClean="0">
                <a:solidFill>
                  <a:schemeClr val="accent1">
                    <a:lumMod val="75000"/>
                  </a:schemeClr>
                </a:solidFill>
                <a:latin typeface="Kristen ITC" pitchFamily="66" charset="0"/>
              </a:rPr>
              <a:t> </a:t>
            </a:r>
            <a:r>
              <a:rPr lang="tr-TR" sz="4400" b="1" dirty="0" err="1" smtClean="0">
                <a:solidFill>
                  <a:schemeClr val="accent1">
                    <a:lumMod val="75000"/>
                  </a:schemeClr>
                </a:solidFill>
                <a:latin typeface="Kristen ITC" pitchFamily="66" charset="0"/>
              </a:rPr>
              <a:t>Characters</a:t>
            </a:r>
            <a:r>
              <a:rPr lang="tr-TR" sz="4400" b="1" dirty="0" smtClean="0">
                <a:solidFill>
                  <a:schemeClr val="accent1">
                    <a:lumMod val="75000"/>
                  </a:schemeClr>
                </a:solidFill>
                <a:latin typeface="Kristen ITC" pitchFamily="66" charset="0"/>
              </a:rPr>
              <a:t>:</a:t>
            </a:r>
            <a:endParaRPr lang="en-US" sz="4400" b="1" dirty="0" smtClean="0">
              <a:solidFill>
                <a:schemeClr val="accent1">
                  <a:lumMod val="75000"/>
                </a:schemeClr>
              </a:solidFill>
              <a:latin typeface="Kristen ITC" pitchFamily="66" charset="0"/>
            </a:endParaRPr>
          </a:p>
          <a:p>
            <a:pPr algn="ctr"/>
            <a:endParaRPr lang="en-US" sz="2000" b="1" dirty="0">
              <a:solidFill>
                <a:schemeClr val="accent1">
                  <a:lumMod val="75000"/>
                </a:schemeClr>
              </a:solidFill>
              <a:latin typeface="Curlz MT" pitchFamily="82" charset="0"/>
            </a:endParaRPr>
          </a:p>
        </p:txBody>
      </p:sp>
      <p:pic>
        <p:nvPicPr>
          <p:cNvPr id="18" name="17 İçerik Yer Tutucusu" descr="580b70afd244cdd249f2fa5ce2d38c71.jpg"/>
          <p:cNvPicPr>
            <a:picLocks noGrp="1" noChangeAspect="1"/>
          </p:cNvPicPr>
          <p:nvPr>
            <p:ph idx="1"/>
          </p:nvPr>
        </p:nvPicPr>
        <p:blipFill>
          <a:blip r:embed="rId2"/>
          <a:stretch>
            <a:fillRect/>
          </a:stretch>
        </p:blipFill>
        <p:spPr>
          <a:xfrm>
            <a:off x="1142976" y="1928802"/>
            <a:ext cx="3311261" cy="4580578"/>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18 Resim" descr="a1334685396_10.jpg"/>
          <p:cNvPicPr>
            <a:picLocks noChangeAspect="1"/>
          </p:cNvPicPr>
          <p:nvPr/>
        </p:nvPicPr>
        <p:blipFill>
          <a:blip r:embed="rId3" cstate="print"/>
          <a:stretch>
            <a:fillRect/>
          </a:stretch>
        </p:blipFill>
        <p:spPr>
          <a:xfrm>
            <a:off x="5429256" y="3286124"/>
            <a:ext cx="3509647" cy="3357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928670"/>
            <a:ext cx="8715436" cy="2714644"/>
          </a:xfrm>
        </p:spPr>
        <p:txBody>
          <a:bodyPr>
            <a:noAutofit/>
          </a:bodyPr>
          <a:lstStyle/>
          <a:p>
            <a:pPr>
              <a:lnSpc>
                <a:spcPct val="150000"/>
              </a:lnSpc>
              <a:buNone/>
            </a:pPr>
            <a:r>
              <a:rPr lang="en-US" sz="2400" dirty="0" smtClean="0">
                <a:latin typeface="Comic Sans MS" pitchFamily="66" charset="0"/>
              </a:rPr>
              <a:t>  </a:t>
            </a:r>
            <a:r>
              <a:rPr lang="tr-TR" sz="2400" dirty="0" smtClean="0">
                <a:latin typeface="Comic Sans MS" pitchFamily="66" charset="0"/>
              </a:rPr>
              <a:t>		</a:t>
            </a:r>
            <a:r>
              <a:rPr lang="en-US" sz="2400" dirty="0" smtClean="0">
                <a:latin typeface="Comic Sans MS" pitchFamily="66" charset="0"/>
              </a:rPr>
              <a:t>The lead character </a:t>
            </a:r>
            <a:r>
              <a:rPr lang="en-US" sz="2400" b="1" dirty="0" err="1" smtClean="0">
                <a:latin typeface="Comic Sans MS" pitchFamily="66" charset="0"/>
              </a:rPr>
              <a:t>Karagöz</a:t>
            </a:r>
            <a:r>
              <a:rPr lang="en-US" sz="2400" dirty="0" smtClean="0">
                <a:latin typeface="Comic Sans MS" pitchFamily="66" charset="0"/>
              </a:rPr>
              <a:t> is a realistic commoner who is uneducated, brave, and transparent with his emotions, gets angry and fights at the drop of a hat, but cannot tolerate hypocrisy and lies.   </a:t>
            </a:r>
            <a:endParaRPr lang="en-US" sz="2400" dirty="0">
              <a:latin typeface="Comic Sans MS" pitchFamily="66" charset="0"/>
            </a:endParaRPr>
          </a:p>
        </p:txBody>
      </p:sp>
      <p:pic>
        <p:nvPicPr>
          <p:cNvPr id="4" name="3 Resim" descr="unnamed.jpg"/>
          <p:cNvPicPr>
            <a:picLocks noChangeAspect="1"/>
          </p:cNvPicPr>
          <p:nvPr/>
        </p:nvPicPr>
        <p:blipFill>
          <a:blip r:embed="rId2"/>
          <a:srcRect l="42676" r="13939"/>
          <a:stretch>
            <a:fillRect/>
          </a:stretch>
        </p:blipFill>
        <p:spPr>
          <a:xfrm>
            <a:off x="6643670" y="2928934"/>
            <a:ext cx="2500330" cy="3759526"/>
          </a:xfrm>
          <a:prstGeom prst="rect">
            <a:avLst/>
          </a:prstGeom>
        </p:spPr>
      </p:pic>
      <p:sp>
        <p:nvSpPr>
          <p:cNvPr id="5" name="4 Metin kutusu"/>
          <p:cNvSpPr txBox="1"/>
          <p:nvPr/>
        </p:nvSpPr>
        <p:spPr>
          <a:xfrm>
            <a:off x="214282" y="3857628"/>
            <a:ext cx="7000924" cy="1754326"/>
          </a:xfrm>
          <a:prstGeom prst="rect">
            <a:avLst/>
          </a:prstGeom>
          <a:noFill/>
        </p:spPr>
        <p:txBody>
          <a:bodyPr wrap="square" rtlCol="0">
            <a:spAutoFit/>
          </a:bodyPr>
          <a:lstStyle/>
          <a:p>
            <a:pPr>
              <a:lnSpc>
                <a:spcPct val="150000"/>
              </a:lnSpc>
            </a:pPr>
            <a:r>
              <a:rPr lang="tr-TR" dirty="0" smtClean="0">
                <a:latin typeface="Comic Sans MS" pitchFamily="66" charset="0"/>
              </a:rPr>
              <a:t>	</a:t>
            </a:r>
            <a:r>
              <a:rPr lang="en-US" sz="2400" dirty="0" smtClean="0">
                <a:latin typeface="Comic Sans MS" pitchFamily="66" charset="0"/>
              </a:rPr>
              <a:t>He does not understand what educated characters like </a:t>
            </a:r>
            <a:r>
              <a:rPr lang="en-US" sz="2400" dirty="0" err="1" smtClean="0">
                <a:latin typeface="Comic Sans MS" pitchFamily="66" charset="0"/>
              </a:rPr>
              <a:t>Hacivat</a:t>
            </a:r>
            <a:r>
              <a:rPr lang="tr-TR" sz="2400" dirty="0" smtClean="0">
                <a:latin typeface="Comic Sans MS" pitchFamily="66" charset="0"/>
              </a:rPr>
              <a:t> </a:t>
            </a:r>
            <a:r>
              <a:rPr lang="en-US" sz="2400" dirty="0" smtClean="0">
                <a:latin typeface="Comic Sans MS" pitchFamily="66" charset="0"/>
              </a:rPr>
              <a:t>say, or pretends not to understand, and he misinterprets them.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00042"/>
            <a:ext cx="8858280" cy="4325112"/>
          </a:xfrm>
        </p:spPr>
        <p:txBody>
          <a:bodyPr/>
          <a:lstStyle/>
          <a:p>
            <a:pPr algn="just">
              <a:lnSpc>
                <a:spcPct val="150000"/>
              </a:lnSpc>
              <a:buNone/>
            </a:pPr>
            <a:r>
              <a:rPr lang="tr-TR" dirty="0" smtClean="0">
                <a:latin typeface="Comic Sans MS" pitchFamily="66" charset="0"/>
              </a:rPr>
              <a:t>		</a:t>
            </a:r>
            <a:r>
              <a:rPr lang="en-US" sz="2400" dirty="0" smtClean="0">
                <a:latin typeface="Comic Sans MS" pitchFamily="66" charset="0"/>
              </a:rPr>
              <a:t>These contrasts result in a variety of comical situations. </a:t>
            </a:r>
            <a:r>
              <a:rPr lang="en-US" sz="2400" dirty="0" err="1" smtClean="0">
                <a:latin typeface="Comic Sans MS" pitchFamily="66" charset="0"/>
              </a:rPr>
              <a:t>Karagöz</a:t>
            </a:r>
            <a:r>
              <a:rPr lang="en-US" sz="2400" dirty="0" smtClean="0">
                <a:latin typeface="Comic Sans MS" pitchFamily="66" charset="0"/>
              </a:rPr>
              <a:t> is frequently in trouble because he sticks his nose into everyone’s business and is very blunt, but by the end of the play he finds a way to get out of his troubles. </a:t>
            </a:r>
            <a:endParaRPr lang="en-US" dirty="0"/>
          </a:p>
        </p:txBody>
      </p:sp>
      <p:pic>
        <p:nvPicPr>
          <p:cNvPr id="4" name="3 Resim" descr="1200x627-classic-turkish-shadow-play-draws-more-african-viewers-1563738518687.jpg"/>
          <p:cNvPicPr>
            <a:picLocks noChangeAspect="1"/>
          </p:cNvPicPr>
          <p:nvPr/>
        </p:nvPicPr>
        <p:blipFill>
          <a:blip r:embed="rId2"/>
          <a:stretch>
            <a:fillRect/>
          </a:stretch>
        </p:blipFill>
        <p:spPr>
          <a:xfrm>
            <a:off x="0" y="3429000"/>
            <a:ext cx="9144000" cy="3428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14356"/>
            <a:ext cx="8786842" cy="4325112"/>
          </a:xfrm>
        </p:spPr>
        <p:txBody>
          <a:bodyPr>
            <a:normAutofit lnSpcReduction="10000"/>
          </a:bodyPr>
          <a:lstStyle/>
          <a:p>
            <a:pPr algn="just">
              <a:lnSpc>
                <a:spcPct val="150000"/>
              </a:lnSpc>
              <a:buNone/>
            </a:pPr>
            <a:r>
              <a:rPr lang="tr-TR" b="1" dirty="0" smtClean="0"/>
              <a:t>		</a:t>
            </a:r>
            <a:r>
              <a:rPr lang="en-US" sz="2400" b="1" dirty="0" err="1" smtClean="0">
                <a:latin typeface="Comic Sans MS" pitchFamily="66" charset="0"/>
              </a:rPr>
              <a:t>Hacivat</a:t>
            </a:r>
            <a:r>
              <a:rPr lang="en-US" sz="2400" dirty="0" smtClean="0">
                <a:latin typeface="Comic Sans MS" pitchFamily="66" charset="0"/>
              </a:rPr>
              <a:t>, on the other hand, is the exact opposite of </a:t>
            </a:r>
            <a:r>
              <a:rPr lang="en-US" sz="2400" dirty="0" err="1" smtClean="0">
                <a:latin typeface="Comic Sans MS" pitchFamily="66" charset="0"/>
              </a:rPr>
              <a:t>Karagöz</a:t>
            </a:r>
            <a:r>
              <a:rPr lang="en-US" sz="2400" dirty="0" smtClean="0">
                <a:latin typeface="Comic Sans MS" pitchFamily="66" charset="0"/>
              </a:rPr>
              <a:t>. He is a shrewd man of education who is very knowledgeable, speaks well, is consulted for advice by the entire community, and accepts the status quo, </a:t>
            </a:r>
            <a:endParaRPr lang="tr-TR" sz="2400" dirty="0" smtClean="0">
              <a:latin typeface="Comic Sans MS" pitchFamily="66" charset="0"/>
            </a:endParaRPr>
          </a:p>
          <a:p>
            <a:pPr algn="just">
              <a:lnSpc>
                <a:spcPct val="150000"/>
              </a:lnSpc>
              <a:buNone/>
            </a:pPr>
            <a:r>
              <a:rPr lang="tr-TR" sz="2400" dirty="0" smtClean="0">
                <a:latin typeface="Comic Sans MS" pitchFamily="66" charset="0"/>
              </a:rPr>
              <a:t>				</a:t>
            </a:r>
            <a:r>
              <a:rPr lang="en-US" sz="2400" dirty="0" smtClean="0">
                <a:latin typeface="Comic Sans MS" pitchFamily="66" charset="0"/>
              </a:rPr>
              <a:t>but he is sneaky, tells people what they </a:t>
            </a:r>
            <a:r>
              <a:rPr lang="tr-TR" sz="2400" dirty="0" smtClean="0">
                <a:latin typeface="Comic Sans MS" pitchFamily="66" charset="0"/>
              </a:rPr>
              <a:t>			</a:t>
            </a:r>
            <a:r>
              <a:rPr lang="en-US" sz="2400" dirty="0" smtClean="0">
                <a:latin typeface="Comic Sans MS" pitchFamily="66" charset="0"/>
              </a:rPr>
              <a:t>want to hear, and puts his own interests </a:t>
            </a:r>
            <a:r>
              <a:rPr lang="tr-TR" sz="2400" dirty="0" smtClean="0">
                <a:latin typeface="Comic Sans MS" pitchFamily="66" charset="0"/>
              </a:rPr>
              <a:t>			</a:t>
            </a:r>
            <a:r>
              <a:rPr lang="en-US" sz="2400" dirty="0" smtClean="0">
                <a:latin typeface="Comic Sans MS" pitchFamily="66" charset="0"/>
              </a:rPr>
              <a:t>first. He employs</a:t>
            </a:r>
            <a:r>
              <a:rPr lang="tr-TR" sz="2400" dirty="0" smtClean="0">
                <a:latin typeface="Comic Sans MS" pitchFamily="66" charset="0"/>
              </a:rPr>
              <a:t> </a:t>
            </a:r>
            <a:r>
              <a:rPr lang="en-US" sz="2400" dirty="0" err="1" smtClean="0">
                <a:latin typeface="Comic Sans MS" pitchFamily="66" charset="0"/>
              </a:rPr>
              <a:t>Karagöz</a:t>
            </a:r>
            <a:r>
              <a:rPr lang="en-US" sz="2400" dirty="0" smtClean="0">
                <a:latin typeface="Comic Sans MS" pitchFamily="66" charset="0"/>
              </a:rPr>
              <a:t> and tries to </a:t>
            </a:r>
            <a:r>
              <a:rPr lang="tr-TR" sz="2400" dirty="0" smtClean="0">
                <a:latin typeface="Comic Sans MS" pitchFamily="66" charset="0"/>
              </a:rPr>
              <a:t>			</a:t>
            </a:r>
            <a:r>
              <a:rPr lang="en-US" sz="2400" dirty="0" smtClean="0">
                <a:latin typeface="Comic Sans MS" pitchFamily="66" charset="0"/>
              </a:rPr>
              <a:t>exploit him to make a living.</a:t>
            </a:r>
            <a:endParaRPr lang="en-US" dirty="0">
              <a:latin typeface="Comic Sans MS" pitchFamily="66" charset="0"/>
            </a:endParaRPr>
          </a:p>
        </p:txBody>
      </p:sp>
      <p:pic>
        <p:nvPicPr>
          <p:cNvPr id="4" name="3 Resim" descr="unnamed.jpg"/>
          <p:cNvPicPr>
            <a:picLocks noChangeAspect="1"/>
          </p:cNvPicPr>
          <p:nvPr/>
        </p:nvPicPr>
        <p:blipFill>
          <a:blip r:embed="rId2"/>
          <a:srcRect l="13352" r="55493"/>
          <a:stretch>
            <a:fillRect/>
          </a:stretch>
        </p:blipFill>
        <p:spPr>
          <a:xfrm>
            <a:off x="571472" y="3071810"/>
            <a:ext cx="1714512" cy="3589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1285852" y="1071546"/>
            <a:ext cx="6929486" cy="1357322"/>
          </a:xfrm>
        </p:spPr>
        <p:txBody>
          <a:bodyPr>
            <a:noAutofit/>
          </a:bodyPr>
          <a:lstStyle/>
          <a:p>
            <a:pPr algn="ctr"/>
            <a:r>
              <a:rPr lang="tr-TR" sz="4400" b="1" dirty="0" smtClean="0">
                <a:solidFill>
                  <a:schemeClr val="accent1">
                    <a:lumMod val="75000"/>
                  </a:schemeClr>
                </a:solidFill>
                <a:latin typeface="Kristen ITC" pitchFamily="66" charset="0"/>
              </a:rPr>
              <a:t>General </a:t>
            </a:r>
            <a:r>
              <a:rPr lang="tr-TR" sz="4400" b="1" dirty="0" err="1" smtClean="0">
                <a:solidFill>
                  <a:schemeClr val="accent1">
                    <a:lumMod val="75000"/>
                  </a:schemeClr>
                </a:solidFill>
                <a:latin typeface="Kristen ITC" pitchFamily="66" charset="0"/>
              </a:rPr>
              <a:t>Information</a:t>
            </a:r>
            <a:endParaRPr lang="en-US" sz="4400" b="1" dirty="0">
              <a:solidFill>
                <a:schemeClr val="accent1">
                  <a:lumMod val="75000"/>
                </a:schemeClr>
              </a:solidFill>
              <a:latin typeface="Kristen ITC" pitchFamily="66" charset="0"/>
            </a:endParaRPr>
          </a:p>
        </p:txBody>
      </p:sp>
      <p:pic>
        <p:nvPicPr>
          <p:cNvPr id="4" name="3 Resim" descr="maxresdefault.jpg"/>
          <p:cNvPicPr>
            <a:picLocks noChangeAspect="1"/>
          </p:cNvPicPr>
          <p:nvPr/>
        </p:nvPicPr>
        <p:blipFill>
          <a:blip r:embed="rId2"/>
          <a:stretch>
            <a:fillRect/>
          </a:stretch>
        </p:blipFill>
        <p:spPr>
          <a:xfrm>
            <a:off x="1285852" y="2500306"/>
            <a:ext cx="6500858" cy="365673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14422"/>
            <a:ext cx="8572528" cy="4325112"/>
          </a:xfrm>
        </p:spPr>
        <p:txBody>
          <a:bodyPr>
            <a:normAutofit/>
          </a:bodyPr>
          <a:lstStyle/>
          <a:p>
            <a:pPr algn="ctr">
              <a:lnSpc>
                <a:spcPct val="150000"/>
              </a:lnSpc>
              <a:buNone/>
            </a:pPr>
            <a:r>
              <a:rPr lang="tr-TR" sz="2400" dirty="0" smtClean="0"/>
              <a:t>		</a:t>
            </a:r>
            <a:r>
              <a:rPr lang="en-US" sz="2400" dirty="0" smtClean="0">
                <a:latin typeface="Comic Sans MS" pitchFamily="66" charset="0"/>
              </a:rPr>
              <a:t>Around </a:t>
            </a:r>
            <a:r>
              <a:rPr lang="en-US" sz="2400" dirty="0" err="1" smtClean="0">
                <a:latin typeface="Comic Sans MS" pitchFamily="66" charset="0"/>
              </a:rPr>
              <a:t>Karagöz</a:t>
            </a:r>
            <a:r>
              <a:rPr lang="en-US" sz="2400" dirty="0" smtClean="0">
                <a:latin typeface="Comic Sans MS" pitchFamily="66" charset="0"/>
              </a:rPr>
              <a:t> and </a:t>
            </a:r>
            <a:r>
              <a:rPr lang="en-US" sz="2400" dirty="0" err="1" smtClean="0">
                <a:latin typeface="Comic Sans MS" pitchFamily="66" charset="0"/>
              </a:rPr>
              <a:t>Hacivat</a:t>
            </a:r>
            <a:r>
              <a:rPr lang="en-US" sz="2400" dirty="0" smtClean="0">
                <a:latin typeface="Comic Sans MS" pitchFamily="66" charset="0"/>
              </a:rPr>
              <a:t> revolve a line up of extreme comic stereotypes. Some of them are</a:t>
            </a:r>
            <a:r>
              <a:rPr lang="tr-TR" sz="2400" dirty="0" smtClean="0">
                <a:latin typeface="Comic Sans MS" pitchFamily="66" charset="0"/>
              </a:rPr>
              <a:t>..</a:t>
            </a:r>
            <a:endParaRPr lang="en-US" sz="2400" dirty="0">
              <a:latin typeface="Comic Sans MS" pitchFamily="66" charset="0"/>
            </a:endParaRPr>
          </a:p>
        </p:txBody>
      </p:sp>
      <p:pic>
        <p:nvPicPr>
          <p:cNvPr id="4" name="3 Resim" descr="unnamed.jpg"/>
          <p:cNvPicPr>
            <a:picLocks noChangeAspect="1"/>
          </p:cNvPicPr>
          <p:nvPr/>
        </p:nvPicPr>
        <p:blipFill>
          <a:blip r:embed="rId2"/>
          <a:stretch>
            <a:fillRect/>
          </a:stretch>
        </p:blipFill>
        <p:spPr>
          <a:xfrm>
            <a:off x="-32" y="2714620"/>
            <a:ext cx="9144000" cy="3143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86050" y="1357298"/>
            <a:ext cx="6043626" cy="4357718"/>
          </a:xfrm>
        </p:spPr>
        <p:txBody>
          <a:bodyPr>
            <a:normAutofit fontScale="92500" lnSpcReduction="10000"/>
          </a:bodyPr>
          <a:lstStyle/>
          <a:p>
            <a:pPr>
              <a:lnSpc>
                <a:spcPct val="160000"/>
              </a:lnSpc>
              <a:buNone/>
            </a:pPr>
            <a:r>
              <a:rPr lang="tr-TR" b="1" dirty="0" smtClean="0">
                <a:latin typeface="Comic Sans MS" pitchFamily="66" charset="0"/>
              </a:rPr>
              <a:t>	Çelebi</a:t>
            </a:r>
            <a:r>
              <a:rPr lang="tr-TR" dirty="0" smtClean="0">
                <a:latin typeface="Comic Sans MS" pitchFamily="66" charset="0"/>
              </a:rPr>
              <a:t>, </a:t>
            </a:r>
            <a:r>
              <a:rPr lang="tr-TR" dirty="0" err="1" smtClean="0">
                <a:latin typeface="Comic Sans MS" pitchFamily="66" charset="0"/>
              </a:rPr>
              <a:t>who</a:t>
            </a:r>
            <a:r>
              <a:rPr lang="tr-TR" dirty="0" smtClean="0">
                <a:latin typeface="Comic Sans MS" pitchFamily="66" charset="0"/>
              </a:rPr>
              <a:t> can be </a:t>
            </a:r>
            <a:r>
              <a:rPr lang="tr-TR" dirty="0" err="1" smtClean="0">
                <a:latin typeface="Comic Sans MS" pitchFamily="66" charset="0"/>
              </a:rPr>
              <a:t>described</a:t>
            </a:r>
            <a:r>
              <a:rPr lang="tr-TR" dirty="0" smtClean="0">
                <a:latin typeface="Comic Sans MS" pitchFamily="66" charset="0"/>
              </a:rPr>
              <a:t> as a </a:t>
            </a:r>
            <a:r>
              <a:rPr lang="tr-TR" dirty="0" err="1" smtClean="0">
                <a:latin typeface="Comic Sans MS" pitchFamily="66" charset="0"/>
              </a:rPr>
              <a:t>gentle</a:t>
            </a:r>
            <a:r>
              <a:rPr lang="tr-TR" dirty="0" smtClean="0">
                <a:latin typeface="Comic Sans MS" pitchFamily="66" charset="0"/>
              </a:rPr>
              <a:t> </a:t>
            </a:r>
            <a:r>
              <a:rPr lang="tr-TR" dirty="0" err="1" smtClean="0">
                <a:latin typeface="Comic Sans MS" pitchFamily="66" charset="0"/>
              </a:rPr>
              <a:t>family</a:t>
            </a:r>
            <a:r>
              <a:rPr lang="tr-TR" dirty="0" smtClean="0">
                <a:latin typeface="Comic Sans MS" pitchFamily="66" charset="0"/>
              </a:rPr>
              <a:t> </a:t>
            </a:r>
            <a:r>
              <a:rPr lang="tr-TR" dirty="0" err="1" smtClean="0">
                <a:latin typeface="Comic Sans MS" pitchFamily="66" charset="0"/>
              </a:rPr>
              <a:t>kid</a:t>
            </a:r>
            <a:r>
              <a:rPr lang="tr-TR" dirty="0" smtClean="0">
                <a:latin typeface="Comic Sans MS" pitchFamily="66" charset="0"/>
              </a:rPr>
              <a:t>, </a:t>
            </a:r>
            <a:r>
              <a:rPr lang="tr-TR" dirty="0" err="1" smtClean="0">
                <a:latin typeface="Comic Sans MS" pitchFamily="66" charset="0"/>
              </a:rPr>
              <a:t>speaks</a:t>
            </a:r>
            <a:r>
              <a:rPr lang="tr-TR" dirty="0" smtClean="0">
                <a:latin typeface="Comic Sans MS" pitchFamily="66" charset="0"/>
              </a:rPr>
              <a:t> </a:t>
            </a:r>
            <a:r>
              <a:rPr lang="tr-TR" dirty="0" err="1" smtClean="0">
                <a:latin typeface="Comic Sans MS" pitchFamily="66" charset="0"/>
              </a:rPr>
              <a:t>Ottoman</a:t>
            </a:r>
            <a:r>
              <a:rPr lang="tr-TR" dirty="0" smtClean="0">
                <a:latin typeface="Comic Sans MS" pitchFamily="66" charset="0"/>
              </a:rPr>
              <a:t> </a:t>
            </a:r>
            <a:r>
              <a:rPr lang="tr-TR" dirty="0" err="1" smtClean="0">
                <a:latin typeface="Comic Sans MS" pitchFamily="66" charset="0"/>
              </a:rPr>
              <a:t>Turkish</a:t>
            </a:r>
            <a:r>
              <a:rPr lang="tr-TR" dirty="0" smtClean="0">
                <a:latin typeface="Comic Sans MS" pitchFamily="66" charset="0"/>
              </a:rPr>
              <a:t>. He is </a:t>
            </a:r>
            <a:r>
              <a:rPr lang="tr-TR" dirty="0" err="1" smtClean="0">
                <a:latin typeface="Comic Sans MS" pitchFamily="66" charset="0"/>
              </a:rPr>
              <a:t>rich</a:t>
            </a:r>
            <a:r>
              <a:rPr lang="tr-TR" dirty="0" smtClean="0">
                <a:latin typeface="Comic Sans MS" pitchFamily="66" charset="0"/>
              </a:rPr>
              <a:t> but </a:t>
            </a:r>
            <a:r>
              <a:rPr lang="tr-TR" dirty="0" err="1" smtClean="0">
                <a:latin typeface="Comic Sans MS" pitchFamily="66" charset="0"/>
              </a:rPr>
              <a:t>the</a:t>
            </a:r>
            <a:r>
              <a:rPr lang="tr-TR" dirty="0" smtClean="0">
                <a:latin typeface="Comic Sans MS" pitchFamily="66" charset="0"/>
              </a:rPr>
              <a:t> </a:t>
            </a:r>
            <a:r>
              <a:rPr lang="tr-TR" dirty="0" err="1" smtClean="0">
                <a:latin typeface="Comic Sans MS" pitchFamily="66" charset="0"/>
              </a:rPr>
              <a:t>source</a:t>
            </a:r>
            <a:r>
              <a:rPr lang="tr-TR" dirty="0" smtClean="0">
                <a:latin typeface="Comic Sans MS" pitchFamily="66" charset="0"/>
              </a:rPr>
              <a:t> of his </a:t>
            </a:r>
            <a:r>
              <a:rPr lang="tr-TR" dirty="0" err="1" smtClean="0">
                <a:latin typeface="Comic Sans MS" pitchFamily="66" charset="0"/>
              </a:rPr>
              <a:t>wealth</a:t>
            </a:r>
            <a:r>
              <a:rPr lang="tr-TR" dirty="0" smtClean="0">
                <a:latin typeface="Comic Sans MS" pitchFamily="66" charset="0"/>
              </a:rPr>
              <a:t> is </a:t>
            </a:r>
            <a:r>
              <a:rPr lang="tr-TR" dirty="0" err="1" smtClean="0">
                <a:latin typeface="Comic Sans MS" pitchFamily="66" charset="0"/>
              </a:rPr>
              <a:t>heritage</a:t>
            </a:r>
            <a:r>
              <a:rPr lang="tr-TR" dirty="0" smtClean="0">
                <a:latin typeface="Comic Sans MS" pitchFamily="66" charset="0"/>
              </a:rPr>
              <a:t>. He </a:t>
            </a:r>
            <a:r>
              <a:rPr lang="tr-TR" dirty="0" err="1" smtClean="0">
                <a:latin typeface="Comic Sans MS" pitchFamily="66" charset="0"/>
              </a:rPr>
              <a:t>loves</a:t>
            </a:r>
            <a:r>
              <a:rPr lang="tr-TR" dirty="0" smtClean="0">
                <a:latin typeface="Comic Sans MS" pitchFamily="66" charset="0"/>
              </a:rPr>
              <a:t> </a:t>
            </a:r>
            <a:r>
              <a:rPr lang="tr-TR" dirty="0" err="1" smtClean="0">
                <a:latin typeface="Comic Sans MS" pitchFamily="66" charset="0"/>
              </a:rPr>
              <a:t>to</a:t>
            </a:r>
            <a:r>
              <a:rPr lang="tr-TR" dirty="0" smtClean="0">
                <a:latin typeface="Comic Sans MS" pitchFamily="66" charset="0"/>
              </a:rPr>
              <a:t> </a:t>
            </a:r>
            <a:r>
              <a:rPr lang="tr-TR" dirty="0" err="1" smtClean="0">
                <a:latin typeface="Comic Sans MS" pitchFamily="66" charset="0"/>
              </a:rPr>
              <a:t>read</a:t>
            </a:r>
            <a:r>
              <a:rPr lang="tr-TR" dirty="0" smtClean="0">
                <a:latin typeface="Comic Sans MS" pitchFamily="66" charset="0"/>
              </a:rPr>
              <a:t> </a:t>
            </a:r>
            <a:r>
              <a:rPr lang="tr-TR" dirty="0" err="1" smtClean="0">
                <a:latin typeface="Comic Sans MS" pitchFamily="66" charset="0"/>
              </a:rPr>
              <a:t>poetry</a:t>
            </a:r>
            <a:r>
              <a:rPr lang="tr-TR" dirty="0" smtClean="0">
                <a:latin typeface="Comic Sans MS" pitchFamily="66" charset="0"/>
              </a:rPr>
              <a:t>, </a:t>
            </a:r>
            <a:r>
              <a:rPr lang="tr-TR" dirty="0" err="1" smtClean="0">
                <a:latin typeface="Comic Sans MS" pitchFamily="66" charset="0"/>
              </a:rPr>
              <a:t>dresses</a:t>
            </a:r>
            <a:r>
              <a:rPr lang="tr-TR" dirty="0" smtClean="0">
                <a:latin typeface="Comic Sans MS" pitchFamily="66" charset="0"/>
              </a:rPr>
              <a:t> </a:t>
            </a:r>
            <a:r>
              <a:rPr lang="tr-TR" dirty="0" err="1" smtClean="0">
                <a:latin typeface="Comic Sans MS" pitchFamily="66" charset="0"/>
              </a:rPr>
              <a:t>well</a:t>
            </a:r>
            <a:r>
              <a:rPr lang="tr-TR" dirty="0" smtClean="0">
                <a:latin typeface="Comic Sans MS" pitchFamily="66" charset="0"/>
              </a:rPr>
              <a:t> </a:t>
            </a:r>
            <a:r>
              <a:rPr lang="tr-TR" dirty="0" err="1" smtClean="0">
                <a:latin typeface="Comic Sans MS" pitchFamily="66" charset="0"/>
              </a:rPr>
              <a:t>and</a:t>
            </a:r>
            <a:r>
              <a:rPr lang="tr-TR" dirty="0" smtClean="0">
                <a:latin typeface="Comic Sans MS" pitchFamily="66" charset="0"/>
              </a:rPr>
              <a:t> </a:t>
            </a:r>
            <a:r>
              <a:rPr lang="tr-TR" dirty="0" err="1" smtClean="0">
                <a:latin typeface="Comic Sans MS" pitchFamily="66" charset="0"/>
              </a:rPr>
              <a:t>speaks</a:t>
            </a:r>
            <a:r>
              <a:rPr lang="tr-TR" dirty="0" smtClean="0">
                <a:latin typeface="Comic Sans MS" pitchFamily="66" charset="0"/>
              </a:rPr>
              <a:t> </a:t>
            </a:r>
            <a:r>
              <a:rPr lang="tr-TR" dirty="0" err="1" smtClean="0">
                <a:latin typeface="Comic Sans MS" pitchFamily="66" charset="0"/>
              </a:rPr>
              <a:t>well</a:t>
            </a:r>
            <a:r>
              <a:rPr lang="tr-TR" dirty="0" smtClean="0">
                <a:latin typeface="Comic Sans MS" pitchFamily="66" charset="0"/>
              </a:rPr>
              <a:t>.</a:t>
            </a:r>
            <a:br>
              <a:rPr lang="tr-TR" dirty="0" smtClean="0">
                <a:latin typeface="Comic Sans MS" pitchFamily="66" charset="0"/>
              </a:rPr>
            </a:br>
            <a:endParaRPr lang="en-US" dirty="0">
              <a:latin typeface="Comic Sans MS" pitchFamily="66" charset="0"/>
            </a:endParaRPr>
          </a:p>
        </p:txBody>
      </p:sp>
      <p:pic>
        <p:nvPicPr>
          <p:cNvPr id="40962" name="Picture 2" descr="celebi"/>
          <p:cNvPicPr>
            <a:picLocks noChangeAspect="1" noChangeArrowheads="1"/>
          </p:cNvPicPr>
          <p:nvPr/>
        </p:nvPicPr>
        <p:blipFill>
          <a:blip r:embed="rId2"/>
          <a:srcRect/>
          <a:stretch>
            <a:fillRect/>
          </a:stretch>
        </p:blipFill>
        <p:spPr bwMode="auto">
          <a:xfrm>
            <a:off x="285720" y="785794"/>
            <a:ext cx="2714644" cy="5768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ppt_w</p:attrName>
                                        </p:attrNameLst>
                                      </p:cBhvr>
                                      <p:tavLst>
                                        <p:tav tm="0">
                                          <p:val>
                                            <p:fltVal val="0"/>
                                          </p:val>
                                        </p:tav>
                                        <p:tav tm="100000">
                                          <p:val>
                                            <p:strVal val="#ppt_w"/>
                                          </p:val>
                                        </p:tav>
                                      </p:tavLst>
                                    </p:anim>
                                    <p:anim calcmode="lin" valueType="num">
                                      <p:cBhvr>
                                        <p:cTn id="8" dur="500" fill="hold"/>
                                        <p:tgtEl>
                                          <p:spTgt spid="409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143240" y="1714488"/>
            <a:ext cx="5614998" cy="4325112"/>
          </a:xfrm>
        </p:spPr>
        <p:txBody>
          <a:bodyPr>
            <a:normAutofit/>
          </a:bodyPr>
          <a:lstStyle/>
          <a:p>
            <a:pPr>
              <a:lnSpc>
                <a:spcPct val="150000"/>
              </a:lnSpc>
              <a:buNone/>
            </a:pPr>
            <a:r>
              <a:rPr lang="tr-TR" sz="2400" b="1" dirty="0" smtClean="0">
                <a:latin typeface="Comic Sans MS" pitchFamily="66" charset="0"/>
              </a:rPr>
              <a:t>	Tuzsuz Deli Bekir</a:t>
            </a:r>
            <a:r>
              <a:rPr lang="tr-TR" sz="2400" dirty="0" smtClean="0">
                <a:latin typeface="Comic Sans MS" pitchFamily="66" charset="0"/>
              </a:rPr>
              <a:t>, </a:t>
            </a:r>
            <a:r>
              <a:rPr lang="tr-TR" sz="2400" dirty="0" err="1" smtClean="0">
                <a:latin typeface="Comic Sans MS" pitchFamily="66" charset="0"/>
              </a:rPr>
              <a:t>the</a:t>
            </a:r>
            <a:r>
              <a:rPr lang="tr-TR" sz="2400" dirty="0" smtClean="0">
                <a:latin typeface="Comic Sans MS" pitchFamily="66" charset="0"/>
              </a:rPr>
              <a:t> </a:t>
            </a:r>
            <a:r>
              <a:rPr lang="tr-TR" sz="2400" dirty="0" err="1" smtClean="0">
                <a:latin typeface="Comic Sans MS" pitchFamily="66" charset="0"/>
              </a:rPr>
              <a:t>bully</a:t>
            </a:r>
            <a:r>
              <a:rPr lang="tr-TR" sz="2400" dirty="0" smtClean="0">
                <a:latin typeface="Comic Sans MS" pitchFamily="66" charset="0"/>
              </a:rPr>
              <a:t> of </a:t>
            </a:r>
            <a:r>
              <a:rPr lang="tr-TR" sz="2400" dirty="0" err="1" smtClean="0">
                <a:latin typeface="Comic Sans MS" pitchFamily="66" charset="0"/>
              </a:rPr>
              <a:t>the</a:t>
            </a:r>
            <a:r>
              <a:rPr lang="tr-TR" sz="2400" dirty="0" smtClean="0">
                <a:latin typeface="Comic Sans MS" pitchFamily="66" charset="0"/>
              </a:rPr>
              <a:t> </a:t>
            </a:r>
            <a:r>
              <a:rPr lang="tr-TR" sz="2400" dirty="0" err="1" smtClean="0">
                <a:latin typeface="Comic Sans MS" pitchFamily="66" charset="0"/>
              </a:rPr>
              <a:t>neighborhood</a:t>
            </a:r>
            <a:r>
              <a:rPr lang="tr-TR" sz="2400" dirty="0" smtClean="0">
                <a:latin typeface="Comic Sans MS" pitchFamily="66" charset="0"/>
              </a:rPr>
              <a:t> (</a:t>
            </a:r>
            <a:r>
              <a:rPr lang="tr-TR" sz="2400" dirty="0" err="1" smtClean="0">
                <a:latin typeface="Comic Sans MS" pitchFamily="66" charset="0"/>
              </a:rPr>
              <a:t>according</a:t>
            </a:r>
            <a:r>
              <a:rPr lang="tr-TR" sz="2400" dirty="0" smtClean="0">
                <a:latin typeface="Comic Sans MS" pitchFamily="66" charset="0"/>
              </a:rPr>
              <a:t> </a:t>
            </a:r>
            <a:r>
              <a:rPr lang="tr-TR" sz="2400" dirty="0" err="1" smtClean="0">
                <a:latin typeface="Comic Sans MS" pitchFamily="66" charset="0"/>
              </a:rPr>
              <a:t>to</a:t>
            </a:r>
            <a:r>
              <a:rPr lang="tr-TR" sz="2400" dirty="0" smtClean="0">
                <a:latin typeface="Comic Sans MS" pitchFamily="66" charset="0"/>
              </a:rPr>
              <a:t> </a:t>
            </a:r>
            <a:r>
              <a:rPr lang="tr-TR" sz="2400" dirty="0" err="1" smtClean="0">
                <a:latin typeface="Comic Sans MS" pitchFamily="66" charset="0"/>
              </a:rPr>
              <a:t>some</a:t>
            </a:r>
            <a:r>
              <a:rPr lang="tr-TR" sz="2400" dirty="0" smtClean="0">
                <a:latin typeface="Comic Sans MS" pitchFamily="66" charset="0"/>
              </a:rPr>
              <a:t> a </a:t>
            </a:r>
            <a:r>
              <a:rPr lang="tr-TR" sz="2400" dirty="0" err="1" smtClean="0">
                <a:latin typeface="Comic Sans MS" pitchFamily="66" charset="0"/>
              </a:rPr>
              <a:t>valiant</a:t>
            </a:r>
            <a:r>
              <a:rPr lang="tr-TR" sz="2400" dirty="0" smtClean="0">
                <a:latin typeface="Comic Sans MS" pitchFamily="66" charset="0"/>
              </a:rPr>
              <a:t> </a:t>
            </a:r>
            <a:r>
              <a:rPr lang="tr-TR" sz="2400" dirty="0" err="1" smtClean="0">
                <a:latin typeface="Comic Sans MS" pitchFamily="66" charset="0"/>
              </a:rPr>
              <a:t>young</a:t>
            </a:r>
            <a:r>
              <a:rPr lang="tr-TR" sz="2400" dirty="0" smtClean="0">
                <a:latin typeface="Comic Sans MS" pitchFamily="66" charset="0"/>
              </a:rPr>
              <a:t> </a:t>
            </a:r>
            <a:r>
              <a:rPr lang="tr-TR" sz="2400" dirty="0" err="1" smtClean="0">
                <a:latin typeface="Comic Sans MS" pitchFamily="66" charset="0"/>
              </a:rPr>
              <a:t>man</a:t>
            </a:r>
            <a:r>
              <a:rPr lang="tr-TR" sz="2400" dirty="0" smtClean="0">
                <a:latin typeface="Comic Sans MS" pitchFamily="66" charset="0"/>
              </a:rPr>
              <a:t>). He </a:t>
            </a:r>
            <a:r>
              <a:rPr lang="tr-TR" sz="2400" dirty="0" err="1" smtClean="0">
                <a:latin typeface="Comic Sans MS" pitchFamily="66" charset="0"/>
              </a:rPr>
              <a:t>punishes</a:t>
            </a:r>
            <a:r>
              <a:rPr lang="tr-TR" sz="2400" dirty="0" smtClean="0">
                <a:latin typeface="Comic Sans MS" pitchFamily="66" charset="0"/>
              </a:rPr>
              <a:t> </a:t>
            </a:r>
            <a:r>
              <a:rPr lang="tr-TR" sz="2400" dirty="0" err="1" smtClean="0">
                <a:latin typeface="Comic Sans MS" pitchFamily="66" charset="0"/>
              </a:rPr>
              <a:t>the</a:t>
            </a:r>
            <a:r>
              <a:rPr lang="tr-TR" sz="2400" dirty="0" smtClean="0">
                <a:latin typeface="Comic Sans MS" pitchFamily="66" charset="0"/>
              </a:rPr>
              <a:t> </a:t>
            </a:r>
            <a:r>
              <a:rPr lang="tr-TR" sz="2400" dirty="0" err="1" smtClean="0">
                <a:latin typeface="Comic Sans MS" pitchFamily="66" charset="0"/>
              </a:rPr>
              <a:t>criminals</a:t>
            </a:r>
            <a:r>
              <a:rPr lang="tr-TR" sz="2400" dirty="0" smtClean="0">
                <a:latin typeface="Comic Sans MS" pitchFamily="66" charset="0"/>
              </a:rPr>
              <a:t> </a:t>
            </a:r>
            <a:r>
              <a:rPr lang="tr-TR" sz="2400" dirty="0" err="1" smtClean="0">
                <a:latin typeface="Comic Sans MS" pitchFamily="66" charset="0"/>
              </a:rPr>
              <a:t>and</a:t>
            </a:r>
            <a:r>
              <a:rPr lang="tr-TR" sz="2400" dirty="0" smtClean="0">
                <a:latin typeface="Comic Sans MS" pitchFamily="66" charset="0"/>
              </a:rPr>
              <a:t> </a:t>
            </a:r>
            <a:r>
              <a:rPr lang="tr-TR" sz="2400" dirty="0" err="1" smtClean="0">
                <a:latin typeface="Comic Sans MS" pitchFamily="66" charset="0"/>
              </a:rPr>
              <a:t>establishes</a:t>
            </a:r>
            <a:r>
              <a:rPr lang="tr-TR" sz="2400" dirty="0" smtClean="0">
                <a:latin typeface="Comic Sans MS" pitchFamily="66" charset="0"/>
              </a:rPr>
              <a:t> </a:t>
            </a:r>
            <a:r>
              <a:rPr lang="tr-TR" sz="2400" dirty="0" err="1" smtClean="0">
                <a:latin typeface="Comic Sans MS" pitchFamily="66" charset="0"/>
              </a:rPr>
              <a:t>the</a:t>
            </a:r>
            <a:r>
              <a:rPr lang="tr-TR" sz="2400" dirty="0" smtClean="0">
                <a:latin typeface="Comic Sans MS" pitchFamily="66" charset="0"/>
              </a:rPr>
              <a:t> </a:t>
            </a:r>
            <a:r>
              <a:rPr lang="tr-TR" sz="2400" dirty="0" err="1" smtClean="0">
                <a:latin typeface="Comic Sans MS" pitchFamily="66" charset="0"/>
              </a:rPr>
              <a:t>order</a:t>
            </a:r>
            <a:r>
              <a:rPr lang="tr-TR" sz="2400" dirty="0" smtClean="0">
                <a:latin typeface="Comic Sans MS" pitchFamily="66" charset="0"/>
              </a:rPr>
              <a:t> in </a:t>
            </a:r>
            <a:r>
              <a:rPr lang="tr-TR" sz="2400" dirty="0" err="1" smtClean="0">
                <a:latin typeface="Comic Sans MS" pitchFamily="66" charset="0"/>
              </a:rPr>
              <a:t>the</a:t>
            </a:r>
            <a:r>
              <a:rPr lang="tr-TR" sz="2400" dirty="0" smtClean="0">
                <a:latin typeface="Comic Sans MS" pitchFamily="66" charset="0"/>
              </a:rPr>
              <a:t> </a:t>
            </a:r>
            <a:r>
              <a:rPr lang="tr-TR" sz="2400" dirty="0" err="1" smtClean="0">
                <a:latin typeface="Comic Sans MS" pitchFamily="66" charset="0"/>
              </a:rPr>
              <a:t>neighborhood</a:t>
            </a:r>
            <a:r>
              <a:rPr lang="tr-TR" sz="2400" dirty="0" smtClean="0">
                <a:latin typeface="Comic Sans MS" pitchFamily="66" charset="0"/>
              </a:rPr>
              <a:t>. </a:t>
            </a:r>
            <a:r>
              <a:rPr lang="tr-TR" sz="2400" dirty="0" err="1" smtClean="0">
                <a:latin typeface="Comic Sans MS" pitchFamily="66" charset="0"/>
              </a:rPr>
              <a:t>He’a</a:t>
            </a:r>
            <a:r>
              <a:rPr lang="tr-TR" sz="2400" dirty="0" smtClean="0">
                <a:latin typeface="Comic Sans MS" pitchFamily="66" charset="0"/>
              </a:rPr>
              <a:t> </a:t>
            </a:r>
            <a:r>
              <a:rPr lang="tr-TR" sz="2400" dirty="0" err="1" smtClean="0">
                <a:latin typeface="Comic Sans MS" pitchFamily="66" charset="0"/>
              </a:rPr>
              <a:t>always</a:t>
            </a:r>
            <a:r>
              <a:rPr lang="tr-TR" sz="2400" dirty="0" smtClean="0">
                <a:latin typeface="Comic Sans MS" pitchFamily="66" charset="0"/>
              </a:rPr>
              <a:t> </a:t>
            </a:r>
            <a:r>
              <a:rPr lang="tr-TR" sz="2400" dirty="0" err="1" smtClean="0">
                <a:latin typeface="Comic Sans MS" pitchFamily="66" charset="0"/>
              </a:rPr>
              <a:t>ready</a:t>
            </a:r>
            <a:r>
              <a:rPr lang="tr-TR" sz="2400" dirty="0" smtClean="0">
                <a:latin typeface="Comic Sans MS" pitchFamily="66" charset="0"/>
              </a:rPr>
              <a:t> </a:t>
            </a:r>
            <a:r>
              <a:rPr lang="tr-TR" sz="2400" dirty="0" err="1" smtClean="0">
                <a:latin typeface="Comic Sans MS" pitchFamily="66" charset="0"/>
              </a:rPr>
              <a:t>to</a:t>
            </a:r>
            <a:r>
              <a:rPr lang="tr-TR" sz="2400" dirty="0" smtClean="0">
                <a:latin typeface="Comic Sans MS" pitchFamily="66" charset="0"/>
              </a:rPr>
              <a:t> </a:t>
            </a:r>
            <a:r>
              <a:rPr lang="tr-TR" sz="2400" dirty="0" err="1" smtClean="0">
                <a:latin typeface="Comic Sans MS" pitchFamily="66" charset="0"/>
              </a:rPr>
              <a:t>fight</a:t>
            </a:r>
            <a:r>
              <a:rPr lang="tr-TR" sz="2400" dirty="0" smtClean="0">
                <a:latin typeface="Comic Sans MS" pitchFamily="66" charset="0"/>
              </a:rPr>
              <a:t>. </a:t>
            </a:r>
            <a:endParaRPr lang="en-US" sz="2400" dirty="0">
              <a:latin typeface="Comic Sans MS" pitchFamily="66" charset="0"/>
            </a:endParaRPr>
          </a:p>
        </p:txBody>
      </p:sp>
      <p:pic>
        <p:nvPicPr>
          <p:cNvPr id="46082" name="Picture 2" descr="tuzsuz-deli-bekir"/>
          <p:cNvPicPr>
            <a:picLocks noChangeAspect="1" noChangeArrowheads="1"/>
          </p:cNvPicPr>
          <p:nvPr/>
        </p:nvPicPr>
        <p:blipFill>
          <a:blip r:embed="rId2"/>
          <a:srcRect/>
          <a:stretch>
            <a:fillRect/>
          </a:stretch>
        </p:blipFill>
        <p:spPr bwMode="auto">
          <a:xfrm>
            <a:off x="214282" y="1071546"/>
            <a:ext cx="2943225" cy="5334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500" fill="hold"/>
                                        <p:tgtEl>
                                          <p:spTgt spid="46082"/>
                                        </p:tgtEl>
                                        <p:attrNameLst>
                                          <p:attrName>ppt_w</p:attrName>
                                        </p:attrNameLst>
                                      </p:cBhvr>
                                      <p:tavLst>
                                        <p:tav tm="0">
                                          <p:val>
                                            <p:fltVal val="0"/>
                                          </p:val>
                                        </p:tav>
                                        <p:tav tm="100000">
                                          <p:val>
                                            <p:strVal val="#ppt_w"/>
                                          </p:val>
                                        </p:tav>
                                      </p:tavLst>
                                    </p:anim>
                                    <p:anim calcmode="lin" valueType="num">
                                      <p:cBhvr>
                                        <p:cTn id="8" dur="500" fill="hold"/>
                                        <p:tgtEl>
                                          <p:spTgt spid="460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143240" y="1643050"/>
            <a:ext cx="5614998" cy="4325112"/>
          </a:xfrm>
        </p:spPr>
        <p:txBody>
          <a:bodyPr>
            <a:normAutofit/>
          </a:bodyPr>
          <a:lstStyle/>
          <a:p>
            <a:pPr>
              <a:lnSpc>
                <a:spcPct val="150000"/>
              </a:lnSpc>
              <a:buNone/>
            </a:pPr>
            <a:r>
              <a:rPr lang="tr-TR" sz="2400" dirty="0" smtClean="0">
                <a:latin typeface="Comic Sans MS" pitchFamily="66" charset="0"/>
              </a:rPr>
              <a:t>	</a:t>
            </a:r>
            <a:r>
              <a:rPr lang="en-US" sz="2400" b="1" dirty="0" err="1" smtClean="0">
                <a:latin typeface="Comic Sans MS" pitchFamily="66" charset="0"/>
              </a:rPr>
              <a:t>Bebe</a:t>
            </a:r>
            <a:r>
              <a:rPr lang="en-US" sz="2400" b="1" dirty="0" smtClean="0">
                <a:latin typeface="Comic Sans MS" pitchFamily="66" charset="0"/>
              </a:rPr>
              <a:t> </a:t>
            </a:r>
            <a:r>
              <a:rPr lang="en-US" sz="2400" b="1" dirty="0" err="1" smtClean="0">
                <a:latin typeface="Comic Sans MS" pitchFamily="66" charset="0"/>
              </a:rPr>
              <a:t>Ruhi</a:t>
            </a:r>
            <a:r>
              <a:rPr lang="tr-TR" sz="2400" dirty="0" smtClean="0">
                <a:latin typeface="Comic Sans MS" pitchFamily="66" charset="0"/>
              </a:rPr>
              <a:t>, </a:t>
            </a:r>
            <a:r>
              <a:rPr lang="en-US" sz="2400" dirty="0" smtClean="0">
                <a:latin typeface="Comic Sans MS" pitchFamily="66" charset="0"/>
              </a:rPr>
              <a:t>the dwarf character who asks the same questions over and over again until people become tired of listening to him.</a:t>
            </a:r>
            <a:r>
              <a:rPr lang="tr-TR" sz="2400" dirty="0" smtClean="0">
                <a:latin typeface="Comic Sans MS" pitchFamily="66" charset="0"/>
              </a:rPr>
              <a:t> </a:t>
            </a:r>
            <a:r>
              <a:rPr lang="en-US" sz="2400" dirty="0" smtClean="0">
                <a:latin typeface="Comic Sans MS" pitchFamily="66" charset="0"/>
              </a:rPr>
              <a:t>He can do feats of strength despite his small size and stupidity.</a:t>
            </a:r>
            <a:endParaRPr lang="en-US" sz="2400" dirty="0">
              <a:latin typeface="Comic Sans MS" pitchFamily="66" charset="0"/>
            </a:endParaRPr>
          </a:p>
        </p:txBody>
      </p:sp>
      <p:pic>
        <p:nvPicPr>
          <p:cNvPr id="47108" name="Picture 4" descr="beberuhi"/>
          <p:cNvPicPr>
            <a:picLocks noChangeAspect="1" noChangeArrowheads="1"/>
          </p:cNvPicPr>
          <p:nvPr/>
        </p:nvPicPr>
        <p:blipFill>
          <a:blip r:embed="rId2"/>
          <a:srcRect/>
          <a:stretch>
            <a:fillRect/>
          </a:stretch>
        </p:blipFill>
        <p:spPr bwMode="auto">
          <a:xfrm>
            <a:off x="285720" y="1071546"/>
            <a:ext cx="2857500" cy="52673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fill="hold"/>
                                        <p:tgtEl>
                                          <p:spTgt spid="47108"/>
                                        </p:tgtEl>
                                        <p:attrNameLst>
                                          <p:attrName>ppt_w</p:attrName>
                                        </p:attrNameLst>
                                      </p:cBhvr>
                                      <p:tavLst>
                                        <p:tav tm="0">
                                          <p:val>
                                            <p:fltVal val="0"/>
                                          </p:val>
                                        </p:tav>
                                        <p:tav tm="100000">
                                          <p:val>
                                            <p:strVal val="#ppt_w"/>
                                          </p:val>
                                        </p:tav>
                                      </p:tavLst>
                                    </p:anim>
                                    <p:anim calcmode="lin" valueType="num">
                                      <p:cBhvr>
                                        <p:cTn id="8" dur="500" fill="hold"/>
                                        <p:tgtEl>
                                          <p:spTgt spid="4710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928926" y="1643050"/>
            <a:ext cx="5900750" cy="4325112"/>
          </a:xfrm>
        </p:spPr>
        <p:txBody>
          <a:bodyPr/>
          <a:lstStyle/>
          <a:p>
            <a:pPr>
              <a:buNone/>
            </a:pPr>
            <a:r>
              <a:rPr lang="tr-TR" dirty="0" smtClean="0"/>
              <a:t>	</a:t>
            </a:r>
            <a:r>
              <a:rPr lang="tr-TR" sz="2400" b="1" dirty="0" smtClean="0">
                <a:latin typeface="Comic Sans MS" pitchFamily="66" charset="0"/>
              </a:rPr>
              <a:t>Zenne</a:t>
            </a:r>
            <a:r>
              <a:rPr lang="tr-TR" sz="2400" dirty="0" smtClean="0">
                <a:latin typeface="Comic Sans MS" pitchFamily="66" charset="0"/>
              </a:rPr>
              <a:t>, </a:t>
            </a:r>
            <a:r>
              <a:rPr lang="en-US" sz="2400" dirty="0" smtClean="0">
                <a:latin typeface="Comic Sans MS" pitchFamily="66" charset="0"/>
              </a:rPr>
              <a:t>generally </a:t>
            </a:r>
            <a:r>
              <a:rPr lang="en-US" sz="2400" dirty="0" err="1" smtClean="0">
                <a:latin typeface="Comic Sans MS" pitchFamily="66" charset="0"/>
              </a:rPr>
              <a:t>Karagöz’s</a:t>
            </a:r>
            <a:r>
              <a:rPr lang="en-US" sz="2400" dirty="0" smtClean="0">
                <a:latin typeface="Comic Sans MS" pitchFamily="66" charset="0"/>
              </a:rPr>
              <a:t> wife who doesn’t speak much.</a:t>
            </a:r>
          </a:p>
          <a:p>
            <a:pPr>
              <a:buNone/>
            </a:pPr>
            <a:endParaRPr lang="tr-TR" sz="2400" dirty="0" smtClean="0">
              <a:latin typeface="Comic Sans MS" pitchFamily="66" charset="0"/>
            </a:endParaRPr>
          </a:p>
          <a:p>
            <a:pPr>
              <a:buNone/>
            </a:pPr>
            <a:r>
              <a:rPr lang="tr-TR" sz="2400" dirty="0" smtClean="0">
                <a:latin typeface="Comic Sans MS" pitchFamily="66" charset="0"/>
              </a:rPr>
              <a:t>	</a:t>
            </a:r>
            <a:r>
              <a:rPr lang="tr-TR" sz="2400" b="1" dirty="0" smtClean="0">
                <a:latin typeface="Comic Sans MS" pitchFamily="66" charset="0"/>
              </a:rPr>
              <a:t>P.S. </a:t>
            </a:r>
            <a:r>
              <a:rPr lang="en-US" sz="2400" dirty="0" smtClean="0">
                <a:latin typeface="Comic Sans MS" pitchFamily="66" charset="0"/>
              </a:rPr>
              <a:t>Women characters in the play can be at any age but always prone to gossip. In almost every play, this character causes a scandal in the neighborhood.</a:t>
            </a:r>
            <a:endParaRPr lang="en-US" sz="2400" dirty="0">
              <a:latin typeface="Comic Sans MS" pitchFamily="66" charset="0"/>
            </a:endParaRPr>
          </a:p>
        </p:txBody>
      </p:sp>
      <p:pic>
        <p:nvPicPr>
          <p:cNvPr id="48130" name="Picture 2" descr="zenne"/>
          <p:cNvPicPr>
            <a:picLocks noChangeAspect="1" noChangeArrowheads="1"/>
          </p:cNvPicPr>
          <p:nvPr/>
        </p:nvPicPr>
        <p:blipFill>
          <a:blip r:embed="rId2"/>
          <a:srcRect/>
          <a:stretch>
            <a:fillRect/>
          </a:stretch>
        </p:blipFill>
        <p:spPr bwMode="auto">
          <a:xfrm>
            <a:off x="357158" y="928670"/>
            <a:ext cx="2786082" cy="54704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fltVal val="0"/>
                                          </p:val>
                                        </p:tav>
                                        <p:tav tm="100000">
                                          <p:val>
                                            <p:strVal val="#ppt_w"/>
                                          </p:val>
                                        </p:tav>
                                      </p:tavLst>
                                    </p:anim>
                                    <p:anim calcmode="lin" valueType="num">
                                      <p:cBhvr>
                                        <p:cTn id="8" dur="500" fill="hold"/>
                                        <p:tgtEl>
                                          <p:spTgt spid="481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928926" y="2357430"/>
            <a:ext cx="5757874" cy="2857520"/>
          </a:xfrm>
        </p:spPr>
        <p:txBody>
          <a:bodyPr>
            <a:normAutofit/>
          </a:bodyPr>
          <a:lstStyle/>
          <a:p>
            <a:pPr algn="just">
              <a:lnSpc>
                <a:spcPct val="150000"/>
              </a:lnSpc>
              <a:buNone/>
            </a:pPr>
            <a:r>
              <a:rPr lang="tr-TR" sz="2400" dirty="0" smtClean="0"/>
              <a:t>	</a:t>
            </a:r>
            <a:r>
              <a:rPr lang="en-US" sz="2400" b="1" dirty="0" err="1" smtClean="0">
                <a:latin typeface="Comic Sans MS" pitchFamily="66" charset="0"/>
              </a:rPr>
              <a:t>Tiryaki</a:t>
            </a:r>
            <a:r>
              <a:rPr lang="en-US" sz="2400" dirty="0" smtClean="0">
                <a:latin typeface="Comic Sans MS" pitchFamily="66" charset="0"/>
              </a:rPr>
              <a:t> (addict in Turkish) is the opium addict one who spends all his time smoking opium and sleeping in the neighborhood coffee house.</a:t>
            </a:r>
            <a:endParaRPr lang="en-US" sz="2400" dirty="0">
              <a:latin typeface="Comic Sans MS" pitchFamily="66" charset="0"/>
            </a:endParaRPr>
          </a:p>
        </p:txBody>
      </p:sp>
      <p:pic>
        <p:nvPicPr>
          <p:cNvPr id="49154" name="Picture 2" descr="tiryaki"/>
          <p:cNvPicPr>
            <a:picLocks noChangeAspect="1" noChangeArrowheads="1"/>
          </p:cNvPicPr>
          <p:nvPr/>
        </p:nvPicPr>
        <p:blipFill>
          <a:blip r:embed="rId2"/>
          <a:srcRect/>
          <a:stretch>
            <a:fillRect/>
          </a:stretch>
        </p:blipFill>
        <p:spPr bwMode="auto">
          <a:xfrm>
            <a:off x="357158" y="928670"/>
            <a:ext cx="2857500" cy="4981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yahudi"/>
          <p:cNvPicPr>
            <a:picLocks noChangeAspect="1" noChangeArrowheads="1"/>
          </p:cNvPicPr>
          <p:nvPr/>
        </p:nvPicPr>
        <p:blipFill>
          <a:blip r:embed="rId2"/>
          <a:srcRect/>
          <a:stretch>
            <a:fillRect/>
          </a:stretch>
        </p:blipFill>
        <p:spPr bwMode="auto">
          <a:xfrm>
            <a:off x="214282" y="500042"/>
            <a:ext cx="2357422" cy="4021046"/>
          </a:xfrm>
          <a:prstGeom prst="rect">
            <a:avLst/>
          </a:prstGeom>
          <a:noFill/>
        </p:spPr>
      </p:pic>
      <p:pic>
        <p:nvPicPr>
          <p:cNvPr id="50180" name="Picture 4" descr="arnavut"/>
          <p:cNvPicPr>
            <a:picLocks noChangeAspect="1" noChangeArrowheads="1"/>
          </p:cNvPicPr>
          <p:nvPr/>
        </p:nvPicPr>
        <p:blipFill>
          <a:blip r:embed="rId3"/>
          <a:srcRect/>
          <a:stretch>
            <a:fillRect/>
          </a:stretch>
        </p:blipFill>
        <p:spPr bwMode="auto">
          <a:xfrm>
            <a:off x="6786578" y="2518797"/>
            <a:ext cx="2214546" cy="4339203"/>
          </a:xfrm>
          <a:prstGeom prst="rect">
            <a:avLst/>
          </a:prstGeom>
          <a:noFill/>
        </p:spPr>
      </p:pic>
      <p:sp>
        <p:nvSpPr>
          <p:cNvPr id="6" name="5 Metin kutusu"/>
          <p:cNvSpPr txBox="1"/>
          <p:nvPr/>
        </p:nvSpPr>
        <p:spPr>
          <a:xfrm>
            <a:off x="2000232" y="4214818"/>
            <a:ext cx="5214974" cy="2308324"/>
          </a:xfrm>
          <a:prstGeom prst="rect">
            <a:avLst/>
          </a:prstGeom>
          <a:noFill/>
        </p:spPr>
        <p:txBody>
          <a:bodyPr wrap="square" rtlCol="0">
            <a:spAutoFit/>
          </a:bodyPr>
          <a:lstStyle/>
          <a:p>
            <a:pPr>
              <a:lnSpc>
                <a:spcPct val="150000"/>
              </a:lnSpc>
            </a:pPr>
            <a:r>
              <a:rPr lang="tr-TR" sz="2400" b="1" dirty="0" smtClean="0">
                <a:latin typeface="Comic Sans MS" pitchFamily="66" charset="0"/>
              </a:rPr>
              <a:t>Arnavut</a:t>
            </a:r>
            <a:r>
              <a:rPr lang="tr-TR" sz="2400" dirty="0" smtClean="0">
                <a:latin typeface="Comic Sans MS" pitchFamily="66" charset="0"/>
              </a:rPr>
              <a:t> (</a:t>
            </a:r>
            <a:r>
              <a:rPr lang="tr-TR" sz="2400" dirty="0" err="1" smtClean="0">
                <a:latin typeface="Comic Sans MS" pitchFamily="66" charset="0"/>
              </a:rPr>
              <a:t>from</a:t>
            </a:r>
            <a:r>
              <a:rPr lang="tr-TR" sz="2400" dirty="0" smtClean="0">
                <a:latin typeface="Comic Sans MS" pitchFamily="66" charset="0"/>
              </a:rPr>
              <a:t> </a:t>
            </a:r>
            <a:r>
              <a:rPr lang="tr-TR" sz="2400" dirty="0" err="1" smtClean="0">
                <a:latin typeface="Comic Sans MS" pitchFamily="66" charset="0"/>
              </a:rPr>
              <a:t>Albania</a:t>
            </a:r>
            <a:r>
              <a:rPr lang="tr-TR" sz="2400" dirty="0" smtClean="0">
                <a:latin typeface="Comic Sans MS" pitchFamily="66" charset="0"/>
              </a:rPr>
              <a:t>), </a:t>
            </a:r>
            <a:r>
              <a:rPr lang="tr-TR" sz="2400" dirty="0" err="1" smtClean="0">
                <a:latin typeface="Comic Sans MS" pitchFamily="66" charset="0"/>
              </a:rPr>
              <a:t>itinerant</a:t>
            </a:r>
            <a:r>
              <a:rPr lang="tr-TR" sz="2400" dirty="0" smtClean="0">
                <a:latin typeface="Comic Sans MS" pitchFamily="66" charset="0"/>
              </a:rPr>
              <a:t> </a:t>
            </a:r>
            <a:r>
              <a:rPr lang="tr-TR" sz="2400" dirty="0" err="1" smtClean="0">
                <a:latin typeface="Comic Sans MS" pitchFamily="66" charset="0"/>
              </a:rPr>
              <a:t>tradesman</a:t>
            </a:r>
            <a:r>
              <a:rPr lang="tr-TR" sz="2400" dirty="0" smtClean="0">
                <a:latin typeface="Comic Sans MS" pitchFamily="66" charset="0"/>
              </a:rPr>
              <a:t>/</a:t>
            </a:r>
            <a:r>
              <a:rPr lang="tr-TR" sz="2400" dirty="0" err="1" smtClean="0">
                <a:latin typeface="Comic Sans MS" pitchFamily="66" charset="0"/>
              </a:rPr>
              <a:t>street</a:t>
            </a:r>
            <a:r>
              <a:rPr lang="tr-TR" sz="2400" dirty="0" smtClean="0">
                <a:latin typeface="Comic Sans MS" pitchFamily="66" charset="0"/>
              </a:rPr>
              <a:t> </a:t>
            </a:r>
            <a:r>
              <a:rPr lang="tr-TR" sz="2400" dirty="0" err="1" smtClean="0">
                <a:latin typeface="Comic Sans MS" pitchFamily="66" charset="0"/>
              </a:rPr>
              <a:t>vendor</a:t>
            </a:r>
            <a:r>
              <a:rPr lang="tr-TR" sz="2400" dirty="0" smtClean="0">
                <a:latin typeface="Comic Sans MS" pitchFamily="66" charset="0"/>
              </a:rPr>
              <a:t>, </a:t>
            </a:r>
            <a:r>
              <a:rPr lang="tr-TR" sz="2400" dirty="0" err="1" smtClean="0">
                <a:latin typeface="Comic Sans MS" pitchFamily="66" charset="0"/>
              </a:rPr>
              <a:t>gardener</a:t>
            </a:r>
            <a:r>
              <a:rPr lang="tr-TR" sz="2400" dirty="0" smtClean="0">
                <a:latin typeface="Comic Sans MS" pitchFamily="66" charset="0"/>
              </a:rPr>
              <a:t>, </a:t>
            </a:r>
            <a:r>
              <a:rPr lang="tr-TR" sz="2400" dirty="0" err="1" smtClean="0">
                <a:latin typeface="Comic Sans MS" pitchFamily="66" charset="0"/>
              </a:rPr>
              <a:t>rural</a:t>
            </a:r>
            <a:r>
              <a:rPr lang="tr-TR" sz="2400" dirty="0" smtClean="0">
                <a:latin typeface="Comic Sans MS" pitchFamily="66" charset="0"/>
              </a:rPr>
              <a:t> </a:t>
            </a:r>
            <a:r>
              <a:rPr lang="tr-TR" sz="2400" dirty="0" err="1" smtClean="0">
                <a:latin typeface="Comic Sans MS" pitchFamily="66" charset="0"/>
              </a:rPr>
              <a:t>policeman</a:t>
            </a:r>
            <a:r>
              <a:rPr lang="tr-TR" sz="2400" dirty="0" smtClean="0">
                <a:latin typeface="Comic Sans MS" pitchFamily="66" charset="0"/>
              </a:rPr>
              <a:t> </a:t>
            </a:r>
            <a:r>
              <a:rPr lang="tr-TR" sz="2400" dirty="0" err="1" smtClean="0">
                <a:latin typeface="Comic Sans MS" pitchFamily="66" charset="0"/>
              </a:rPr>
              <a:t>or</a:t>
            </a:r>
            <a:r>
              <a:rPr lang="tr-TR" sz="2400" dirty="0" smtClean="0">
                <a:latin typeface="Comic Sans MS" pitchFamily="66" charset="0"/>
              </a:rPr>
              <a:t> </a:t>
            </a:r>
            <a:r>
              <a:rPr lang="tr-TR" sz="2400" dirty="0" err="1" smtClean="0">
                <a:latin typeface="Comic Sans MS" pitchFamily="66" charset="0"/>
              </a:rPr>
              <a:t>horse</a:t>
            </a:r>
            <a:r>
              <a:rPr lang="tr-TR" sz="2400" dirty="0" smtClean="0">
                <a:latin typeface="Comic Sans MS" pitchFamily="66" charset="0"/>
              </a:rPr>
              <a:t> dealer.</a:t>
            </a:r>
            <a:endParaRPr lang="en-US" sz="2400" dirty="0">
              <a:latin typeface="Comic Sans MS" pitchFamily="66" charset="0"/>
            </a:endParaRPr>
          </a:p>
        </p:txBody>
      </p:sp>
      <p:sp>
        <p:nvSpPr>
          <p:cNvPr id="8" name="2 İçerik Yer Tutucusu"/>
          <p:cNvSpPr>
            <a:spLocks noGrp="1"/>
          </p:cNvSpPr>
          <p:nvPr>
            <p:ph idx="1"/>
          </p:nvPr>
        </p:nvSpPr>
        <p:spPr>
          <a:xfrm>
            <a:off x="1928794" y="785794"/>
            <a:ext cx="5257808" cy="2357454"/>
          </a:xfrm>
        </p:spPr>
        <p:txBody>
          <a:bodyPr>
            <a:normAutofit/>
          </a:bodyPr>
          <a:lstStyle/>
          <a:p>
            <a:pPr>
              <a:lnSpc>
                <a:spcPct val="150000"/>
              </a:lnSpc>
              <a:buNone/>
            </a:pPr>
            <a:r>
              <a:rPr lang="tr-TR" sz="2400" dirty="0" smtClean="0">
                <a:latin typeface="Comic Sans MS" pitchFamily="66" charset="0"/>
              </a:rPr>
              <a:t>	</a:t>
            </a:r>
            <a:r>
              <a:rPr lang="tr-TR" sz="2400" b="1" dirty="0" err="1" smtClean="0">
                <a:latin typeface="Comic Sans MS" pitchFamily="66" charset="0"/>
              </a:rPr>
              <a:t>The</a:t>
            </a:r>
            <a:r>
              <a:rPr lang="tr-TR" sz="2400" b="1" dirty="0" smtClean="0">
                <a:latin typeface="Comic Sans MS" pitchFamily="66" charset="0"/>
              </a:rPr>
              <a:t> </a:t>
            </a:r>
            <a:r>
              <a:rPr lang="tr-TR" sz="2400" b="1" dirty="0" err="1" smtClean="0">
                <a:latin typeface="Comic Sans MS" pitchFamily="66" charset="0"/>
              </a:rPr>
              <a:t>Jew</a:t>
            </a:r>
            <a:r>
              <a:rPr lang="tr-TR" sz="2400" b="1" dirty="0" smtClean="0">
                <a:latin typeface="Comic Sans MS" pitchFamily="66" charset="0"/>
              </a:rPr>
              <a:t> (Yahudi), </a:t>
            </a:r>
            <a:r>
              <a:rPr lang="tr-TR" sz="2400" dirty="0" smtClean="0">
                <a:latin typeface="Comic Sans MS" pitchFamily="66" charset="0"/>
              </a:rPr>
              <a:t>a </a:t>
            </a:r>
            <a:r>
              <a:rPr lang="tr-TR" sz="2400" dirty="0" err="1" smtClean="0">
                <a:latin typeface="Comic Sans MS" pitchFamily="66" charset="0"/>
              </a:rPr>
              <a:t>junk</a:t>
            </a:r>
            <a:r>
              <a:rPr lang="tr-TR" sz="2400" dirty="0" smtClean="0">
                <a:latin typeface="Comic Sans MS" pitchFamily="66" charset="0"/>
              </a:rPr>
              <a:t> dealer, </a:t>
            </a:r>
            <a:r>
              <a:rPr lang="tr-TR" sz="2400" dirty="0" err="1" smtClean="0">
                <a:latin typeface="Comic Sans MS" pitchFamily="66" charset="0"/>
              </a:rPr>
              <a:t>goldsmith</a:t>
            </a:r>
            <a:r>
              <a:rPr lang="tr-TR" sz="2400" dirty="0" smtClean="0">
                <a:latin typeface="Comic Sans MS" pitchFamily="66" charset="0"/>
              </a:rPr>
              <a:t> </a:t>
            </a:r>
            <a:r>
              <a:rPr lang="tr-TR" sz="2400" dirty="0" err="1" smtClean="0">
                <a:latin typeface="Comic Sans MS" pitchFamily="66" charset="0"/>
              </a:rPr>
              <a:t>and</a:t>
            </a:r>
            <a:r>
              <a:rPr lang="tr-TR" sz="2400" dirty="0" smtClean="0">
                <a:latin typeface="Comic Sans MS" pitchFamily="66" charset="0"/>
              </a:rPr>
              <a:t> </a:t>
            </a:r>
            <a:r>
              <a:rPr lang="tr-TR" sz="2400" dirty="0" err="1" smtClean="0">
                <a:latin typeface="Comic Sans MS" pitchFamily="66" charset="0"/>
              </a:rPr>
              <a:t>money</a:t>
            </a:r>
            <a:r>
              <a:rPr lang="tr-TR" sz="2400" dirty="0" smtClean="0">
                <a:latin typeface="Comic Sans MS" pitchFamily="66" charset="0"/>
              </a:rPr>
              <a:t> </a:t>
            </a:r>
            <a:r>
              <a:rPr lang="tr-TR" sz="2400" dirty="0" err="1" smtClean="0">
                <a:latin typeface="Comic Sans MS" pitchFamily="66" charset="0"/>
              </a:rPr>
              <a:t>lender</a:t>
            </a:r>
            <a:r>
              <a:rPr lang="tr-TR" sz="2400" dirty="0" smtClean="0">
                <a:latin typeface="Comic Sans MS" pitchFamily="66" charset="0"/>
              </a:rPr>
              <a:t>, </a:t>
            </a:r>
            <a:r>
              <a:rPr lang="tr-TR" sz="2400" dirty="0" err="1" smtClean="0">
                <a:latin typeface="Comic Sans MS" pitchFamily="66" charset="0"/>
              </a:rPr>
              <a:t>portrayed</a:t>
            </a:r>
            <a:r>
              <a:rPr lang="tr-TR" sz="2400" dirty="0" smtClean="0">
                <a:latin typeface="Comic Sans MS" pitchFamily="66" charset="0"/>
              </a:rPr>
              <a:t> as </a:t>
            </a:r>
            <a:r>
              <a:rPr lang="tr-TR" sz="2400" dirty="0" err="1" smtClean="0">
                <a:latin typeface="Comic Sans MS" pitchFamily="66" charset="0"/>
              </a:rPr>
              <a:t>stubborn</a:t>
            </a:r>
            <a:r>
              <a:rPr lang="tr-TR" sz="2400" dirty="0" smtClean="0">
                <a:latin typeface="Comic Sans MS" pitchFamily="66" charset="0"/>
              </a:rPr>
              <a:t> </a:t>
            </a:r>
            <a:r>
              <a:rPr lang="tr-TR" sz="2400" dirty="0" err="1" smtClean="0">
                <a:latin typeface="Comic Sans MS" pitchFamily="66" charset="0"/>
              </a:rPr>
              <a:t>and</a:t>
            </a:r>
            <a:r>
              <a:rPr lang="tr-TR" sz="2400" dirty="0" smtClean="0">
                <a:latin typeface="Comic Sans MS" pitchFamily="66" charset="0"/>
              </a:rPr>
              <a:t> a </a:t>
            </a:r>
            <a:r>
              <a:rPr lang="tr-TR" sz="2400" dirty="0" err="1" smtClean="0">
                <a:latin typeface="Comic Sans MS" pitchFamily="66" charset="0"/>
              </a:rPr>
              <a:t>haggler</a:t>
            </a:r>
            <a:r>
              <a:rPr lang="tr-TR" sz="2400" dirty="0" smtClean="0">
                <a:latin typeface="Comic Sans MS" pitchFamily="66" charset="0"/>
              </a:rPr>
              <a:t>.</a:t>
            </a:r>
            <a:endParaRPr lang="en-US" sz="24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fltVal val="0"/>
                                          </p:val>
                                        </p:tav>
                                        <p:tav tm="100000">
                                          <p:val>
                                            <p:strVal val="#ppt_w"/>
                                          </p:val>
                                        </p:tav>
                                      </p:tavLst>
                                    </p:anim>
                                    <p:anim calcmode="lin" valueType="num">
                                      <p:cBhvr>
                                        <p:cTn id="8"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800" decel="100000"/>
                                        <p:tgtEl>
                                          <p:spTgt spid="8">
                                            <p:txEl>
                                              <p:pRg st="0" end="0"/>
                                            </p:txEl>
                                          </p:spTgt>
                                        </p:tgtEl>
                                      </p:cBhvr>
                                    </p:animEffect>
                                    <p:anim calcmode="lin" valueType="num">
                                      <p:cBhvr>
                                        <p:cTn id="14" dur="800" decel="100000" fill="hold"/>
                                        <p:tgtEl>
                                          <p:spTgt spid="8">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8">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8">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8">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50180"/>
                                        </p:tgtEl>
                                        <p:attrNameLst>
                                          <p:attrName>style.visibility</p:attrName>
                                        </p:attrNameLst>
                                      </p:cBhvr>
                                      <p:to>
                                        <p:strVal val="visible"/>
                                      </p:to>
                                    </p:set>
                                    <p:anim calcmode="lin" valueType="num">
                                      <p:cBhvr>
                                        <p:cTn id="23" dur="500" fill="hold"/>
                                        <p:tgtEl>
                                          <p:spTgt spid="50180"/>
                                        </p:tgtEl>
                                        <p:attrNameLst>
                                          <p:attrName>ppt_w</p:attrName>
                                        </p:attrNameLst>
                                      </p:cBhvr>
                                      <p:tavLst>
                                        <p:tav tm="0">
                                          <p:val>
                                            <p:fltVal val="0"/>
                                          </p:val>
                                        </p:tav>
                                        <p:tav tm="100000">
                                          <p:val>
                                            <p:strVal val="#ppt_w"/>
                                          </p:val>
                                        </p:tav>
                                      </p:tavLst>
                                    </p:anim>
                                    <p:anim calcmode="lin" valueType="num">
                                      <p:cBhvr>
                                        <p:cTn id="24" dur="500" fill="hold"/>
                                        <p:tgtEl>
                                          <p:spTgt spid="5018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800" decel="100000"/>
                                        <p:tgtEl>
                                          <p:spTgt spid="6"/>
                                        </p:tgtEl>
                                      </p:cBhvr>
                                    </p:animEffect>
                                    <p:anim calcmode="lin" valueType="num">
                                      <p:cBhvr>
                                        <p:cTn id="30" dur="800" decel="100000" fill="hold"/>
                                        <p:tgtEl>
                                          <p:spTgt spid="6"/>
                                        </p:tgtEl>
                                        <p:attrNameLst>
                                          <p:attrName>style.rotation</p:attrName>
                                        </p:attrNameLst>
                                      </p:cBhvr>
                                      <p:tavLst>
                                        <p:tav tm="0">
                                          <p:val>
                                            <p:fltVal val="-90"/>
                                          </p:val>
                                        </p:tav>
                                        <p:tav tm="100000">
                                          <p:val>
                                            <p:fltVal val="0"/>
                                          </p:val>
                                        </p:tav>
                                      </p:tavLst>
                                    </p:anim>
                                    <p:anim calcmode="lin" valueType="num">
                                      <p:cBhvr>
                                        <p:cTn id="31" dur="800" decel="100000" fill="hold"/>
                                        <p:tgtEl>
                                          <p:spTgt spid="6"/>
                                        </p:tgtEl>
                                        <p:attrNameLst>
                                          <p:attrName>ppt_x</p:attrName>
                                        </p:attrNameLst>
                                      </p:cBhvr>
                                      <p:tavLst>
                                        <p:tav tm="0">
                                          <p:val>
                                            <p:strVal val="#ppt_x+0.4"/>
                                          </p:val>
                                        </p:tav>
                                        <p:tav tm="100000">
                                          <p:val>
                                            <p:strVal val="#ppt_x-0.05"/>
                                          </p:val>
                                        </p:tav>
                                      </p:tavLst>
                                    </p:anim>
                                    <p:anim calcmode="lin" valueType="num">
                                      <p:cBhvr>
                                        <p:cTn id="32" dur="800" decel="100000" fill="hold"/>
                                        <p:tgtEl>
                                          <p:spTgt spid="6"/>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42918"/>
            <a:ext cx="9001156" cy="2716908"/>
          </a:xfrm>
        </p:spPr>
        <p:txBody>
          <a:bodyPr>
            <a:normAutofit/>
          </a:bodyPr>
          <a:lstStyle/>
          <a:p>
            <a:pPr>
              <a:lnSpc>
                <a:spcPct val="150000"/>
              </a:lnSpc>
              <a:buNone/>
            </a:pPr>
            <a:r>
              <a:rPr lang="tr-TR" sz="2400" dirty="0" smtClean="0">
                <a:latin typeface="Comic Sans MS" pitchFamily="66" charset="0"/>
              </a:rPr>
              <a:t>		</a:t>
            </a:r>
            <a:r>
              <a:rPr lang="en-US" sz="2400" dirty="0" smtClean="0">
                <a:latin typeface="Comic Sans MS" pitchFamily="66" charset="0"/>
              </a:rPr>
              <a:t>These figures and the other</a:t>
            </a:r>
            <a:r>
              <a:rPr lang="tr-TR" sz="2400" dirty="0" smtClean="0">
                <a:latin typeface="Comic Sans MS" pitchFamily="66" charset="0"/>
              </a:rPr>
              <a:t>s</a:t>
            </a:r>
            <a:r>
              <a:rPr lang="en-US" sz="2400" dirty="0" smtClean="0">
                <a:latin typeface="Comic Sans MS" pitchFamily="66" charset="0"/>
              </a:rPr>
              <a:t> support the plays as side characters, by this way, the style of the people in the country's geography at that time is carried to the stage</a:t>
            </a:r>
            <a:r>
              <a:rPr lang="tr-TR" sz="2400" dirty="0" smtClean="0">
                <a:latin typeface="Comic Sans MS" pitchFamily="66" charset="0"/>
              </a:rPr>
              <a:t>.</a:t>
            </a:r>
            <a:endParaRPr lang="en-US" sz="2400" dirty="0"/>
          </a:p>
        </p:txBody>
      </p:sp>
      <p:pic>
        <p:nvPicPr>
          <p:cNvPr id="51202" name="Picture 2" descr="baba-himmet"/>
          <p:cNvPicPr>
            <a:picLocks noChangeAspect="1" noChangeArrowheads="1"/>
          </p:cNvPicPr>
          <p:nvPr/>
        </p:nvPicPr>
        <p:blipFill>
          <a:blip r:embed="rId2"/>
          <a:srcRect/>
          <a:stretch>
            <a:fillRect/>
          </a:stretch>
        </p:blipFill>
        <p:spPr bwMode="auto">
          <a:xfrm>
            <a:off x="5500694" y="3357562"/>
            <a:ext cx="1714512" cy="3233409"/>
          </a:xfrm>
          <a:prstGeom prst="rect">
            <a:avLst/>
          </a:prstGeom>
          <a:noFill/>
        </p:spPr>
      </p:pic>
      <p:pic>
        <p:nvPicPr>
          <p:cNvPr id="51204" name="Picture 4" descr="acem"/>
          <p:cNvPicPr>
            <a:picLocks noChangeAspect="1" noChangeArrowheads="1"/>
          </p:cNvPicPr>
          <p:nvPr/>
        </p:nvPicPr>
        <p:blipFill>
          <a:blip r:embed="rId3"/>
          <a:srcRect/>
          <a:stretch>
            <a:fillRect/>
          </a:stretch>
        </p:blipFill>
        <p:spPr bwMode="auto">
          <a:xfrm>
            <a:off x="7429520" y="2500306"/>
            <a:ext cx="1447796" cy="3462418"/>
          </a:xfrm>
          <a:prstGeom prst="rect">
            <a:avLst/>
          </a:prstGeom>
          <a:noFill/>
        </p:spPr>
      </p:pic>
      <p:pic>
        <p:nvPicPr>
          <p:cNvPr id="51206" name="Picture 6" descr="frenk"/>
          <p:cNvPicPr>
            <a:picLocks noChangeAspect="1" noChangeArrowheads="1"/>
          </p:cNvPicPr>
          <p:nvPr/>
        </p:nvPicPr>
        <p:blipFill>
          <a:blip r:embed="rId4"/>
          <a:srcRect/>
          <a:stretch>
            <a:fillRect/>
          </a:stretch>
        </p:blipFill>
        <p:spPr bwMode="auto">
          <a:xfrm>
            <a:off x="0" y="2428868"/>
            <a:ext cx="1714480" cy="3278788"/>
          </a:xfrm>
          <a:prstGeom prst="rect">
            <a:avLst/>
          </a:prstGeom>
          <a:noFill/>
        </p:spPr>
      </p:pic>
      <p:pic>
        <p:nvPicPr>
          <p:cNvPr id="51208" name="Picture 8" descr="arap"/>
          <p:cNvPicPr>
            <a:picLocks noChangeAspect="1" noChangeArrowheads="1"/>
          </p:cNvPicPr>
          <p:nvPr/>
        </p:nvPicPr>
        <p:blipFill>
          <a:blip r:embed="rId5"/>
          <a:srcRect/>
          <a:stretch>
            <a:fillRect/>
          </a:stretch>
        </p:blipFill>
        <p:spPr bwMode="auto">
          <a:xfrm>
            <a:off x="1928794" y="3500438"/>
            <a:ext cx="1714512" cy="3116201"/>
          </a:xfrm>
          <a:prstGeom prst="rect">
            <a:avLst/>
          </a:prstGeom>
          <a:noFill/>
        </p:spPr>
      </p:pic>
      <p:pic>
        <p:nvPicPr>
          <p:cNvPr id="51210" name="Picture 10" descr="ayvaz-serkis"/>
          <p:cNvPicPr>
            <a:picLocks noChangeAspect="1" noChangeArrowheads="1"/>
          </p:cNvPicPr>
          <p:nvPr/>
        </p:nvPicPr>
        <p:blipFill>
          <a:blip r:embed="rId6"/>
          <a:srcRect/>
          <a:stretch>
            <a:fillRect/>
          </a:stretch>
        </p:blipFill>
        <p:spPr bwMode="auto">
          <a:xfrm>
            <a:off x="3786182" y="2500306"/>
            <a:ext cx="1285884" cy="3462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p:cTn id="7" dur="500" fill="hold"/>
                                        <p:tgtEl>
                                          <p:spTgt spid="51206"/>
                                        </p:tgtEl>
                                        <p:attrNameLst>
                                          <p:attrName>ppt_w</p:attrName>
                                        </p:attrNameLst>
                                      </p:cBhvr>
                                      <p:tavLst>
                                        <p:tav tm="0">
                                          <p:val>
                                            <p:fltVal val="0"/>
                                          </p:val>
                                        </p:tav>
                                        <p:tav tm="100000">
                                          <p:val>
                                            <p:strVal val="#ppt_w"/>
                                          </p:val>
                                        </p:tav>
                                      </p:tavLst>
                                    </p:anim>
                                    <p:anim calcmode="lin" valueType="num">
                                      <p:cBhvr>
                                        <p:cTn id="8" dur="500" fill="hold"/>
                                        <p:tgtEl>
                                          <p:spTgt spid="5120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1208"/>
                                        </p:tgtEl>
                                        <p:attrNameLst>
                                          <p:attrName>style.visibility</p:attrName>
                                        </p:attrNameLst>
                                      </p:cBhvr>
                                      <p:to>
                                        <p:strVal val="visible"/>
                                      </p:to>
                                    </p:set>
                                    <p:anim calcmode="lin" valueType="num">
                                      <p:cBhvr>
                                        <p:cTn id="13" dur="500" fill="hold"/>
                                        <p:tgtEl>
                                          <p:spTgt spid="51208"/>
                                        </p:tgtEl>
                                        <p:attrNameLst>
                                          <p:attrName>ppt_w</p:attrName>
                                        </p:attrNameLst>
                                      </p:cBhvr>
                                      <p:tavLst>
                                        <p:tav tm="0">
                                          <p:val>
                                            <p:fltVal val="0"/>
                                          </p:val>
                                        </p:tav>
                                        <p:tav tm="100000">
                                          <p:val>
                                            <p:strVal val="#ppt_w"/>
                                          </p:val>
                                        </p:tav>
                                      </p:tavLst>
                                    </p:anim>
                                    <p:anim calcmode="lin" valueType="num">
                                      <p:cBhvr>
                                        <p:cTn id="14" dur="500" fill="hold"/>
                                        <p:tgtEl>
                                          <p:spTgt spid="5120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210"/>
                                        </p:tgtEl>
                                        <p:attrNameLst>
                                          <p:attrName>style.visibility</p:attrName>
                                        </p:attrNameLst>
                                      </p:cBhvr>
                                      <p:to>
                                        <p:strVal val="visible"/>
                                      </p:to>
                                    </p:set>
                                    <p:anim calcmode="lin" valueType="num">
                                      <p:cBhvr>
                                        <p:cTn id="19" dur="500" fill="hold"/>
                                        <p:tgtEl>
                                          <p:spTgt spid="51210"/>
                                        </p:tgtEl>
                                        <p:attrNameLst>
                                          <p:attrName>ppt_w</p:attrName>
                                        </p:attrNameLst>
                                      </p:cBhvr>
                                      <p:tavLst>
                                        <p:tav tm="0">
                                          <p:val>
                                            <p:fltVal val="0"/>
                                          </p:val>
                                        </p:tav>
                                        <p:tav tm="100000">
                                          <p:val>
                                            <p:strVal val="#ppt_w"/>
                                          </p:val>
                                        </p:tav>
                                      </p:tavLst>
                                    </p:anim>
                                    <p:anim calcmode="lin" valueType="num">
                                      <p:cBhvr>
                                        <p:cTn id="20" dur="500" fill="hold"/>
                                        <p:tgtEl>
                                          <p:spTgt spid="512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1202"/>
                                        </p:tgtEl>
                                        <p:attrNameLst>
                                          <p:attrName>style.visibility</p:attrName>
                                        </p:attrNameLst>
                                      </p:cBhvr>
                                      <p:to>
                                        <p:strVal val="visible"/>
                                      </p:to>
                                    </p:set>
                                    <p:anim calcmode="lin" valueType="num">
                                      <p:cBhvr>
                                        <p:cTn id="25" dur="500" fill="hold"/>
                                        <p:tgtEl>
                                          <p:spTgt spid="51202"/>
                                        </p:tgtEl>
                                        <p:attrNameLst>
                                          <p:attrName>ppt_w</p:attrName>
                                        </p:attrNameLst>
                                      </p:cBhvr>
                                      <p:tavLst>
                                        <p:tav tm="0">
                                          <p:val>
                                            <p:fltVal val="0"/>
                                          </p:val>
                                        </p:tav>
                                        <p:tav tm="100000">
                                          <p:val>
                                            <p:strVal val="#ppt_w"/>
                                          </p:val>
                                        </p:tav>
                                      </p:tavLst>
                                    </p:anim>
                                    <p:anim calcmode="lin" valueType="num">
                                      <p:cBhvr>
                                        <p:cTn id="26" dur="500" fill="hold"/>
                                        <p:tgtEl>
                                          <p:spTgt spid="5120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1204"/>
                                        </p:tgtEl>
                                        <p:attrNameLst>
                                          <p:attrName>style.visibility</p:attrName>
                                        </p:attrNameLst>
                                      </p:cBhvr>
                                      <p:to>
                                        <p:strVal val="visible"/>
                                      </p:to>
                                    </p:set>
                                    <p:anim calcmode="lin" valueType="num">
                                      <p:cBhvr>
                                        <p:cTn id="31" dur="500" fill="hold"/>
                                        <p:tgtEl>
                                          <p:spTgt spid="51204"/>
                                        </p:tgtEl>
                                        <p:attrNameLst>
                                          <p:attrName>ppt_w</p:attrName>
                                        </p:attrNameLst>
                                      </p:cBhvr>
                                      <p:tavLst>
                                        <p:tav tm="0">
                                          <p:val>
                                            <p:fltVal val="0"/>
                                          </p:val>
                                        </p:tav>
                                        <p:tav tm="100000">
                                          <p:val>
                                            <p:strVal val="#ppt_w"/>
                                          </p:val>
                                        </p:tav>
                                      </p:tavLst>
                                    </p:anim>
                                    <p:anim calcmode="lin" valueType="num">
                                      <p:cBhvr>
                                        <p:cTn id="32" dur="500" fill="hold"/>
                                        <p:tgtEl>
                                          <p:spTgt spid="51204"/>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800" decel="100000"/>
                                        <p:tgtEl>
                                          <p:spTgt spid="3">
                                            <p:txEl>
                                              <p:pRg st="0" end="0"/>
                                            </p:txEl>
                                          </p:spTgt>
                                        </p:tgtEl>
                                      </p:cBhvr>
                                    </p:animEffect>
                                    <p:anim calcmode="lin" valueType="num">
                                      <p:cBhvr>
                                        <p:cTn id="3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etin kutusu"/>
          <p:cNvSpPr txBox="1"/>
          <p:nvPr/>
        </p:nvSpPr>
        <p:spPr>
          <a:xfrm>
            <a:off x="285720" y="5352178"/>
            <a:ext cx="8286776" cy="1077218"/>
          </a:xfrm>
          <a:prstGeom prst="rect">
            <a:avLst/>
          </a:prstGeom>
          <a:noFill/>
        </p:spPr>
        <p:txBody>
          <a:bodyPr wrap="square" rtlCol="0">
            <a:spAutoFit/>
          </a:bodyPr>
          <a:lstStyle/>
          <a:p>
            <a:pPr algn="ctr"/>
            <a:r>
              <a:rPr lang="tr-TR" sz="4400" b="1" dirty="0" smtClean="0">
                <a:solidFill>
                  <a:schemeClr val="accent1">
                    <a:lumMod val="75000"/>
                  </a:schemeClr>
                </a:solidFill>
                <a:latin typeface="Kristen ITC" pitchFamily="66" charset="0"/>
              </a:rPr>
              <a:t>Karagöz </a:t>
            </a:r>
            <a:r>
              <a:rPr lang="tr-TR" sz="4400" b="1" dirty="0" err="1" smtClean="0">
                <a:solidFill>
                  <a:schemeClr val="accent1">
                    <a:lumMod val="75000"/>
                  </a:schemeClr>
                </a:solidFill>
                <a:latin typeface="Kristen ITC" pitchFamily="66" charset="0"/>
              </a:rPr>
              <a:t>Performers</a:t>
            </a:r>
            <a:r>
              <a:rPr lang="tr-TR" sz="4400" b="1" dirty="0" smtClean="0">
                <a:solidFill>
                  <a:schemeClr val="accent1">
                    <a:lumMod val="75000"/>
                  </a:schemeClr>
                </a:solidFill>
                <a:latin typeface="Kristen ITC" pitchFamily="66" charset="0"/>
              </a:rPr>
              <a:t>:</a:t>
            </a:r>
            <a:endParaRPr lang="en-US" sz="4400" b="1" dirty="0" smtClean="0">
              <a:solidFill>
                <a:schemeClr val="accent1">
                  <a:lumMod val="75000"/>
                </a:schemeClr>
              </a:solidFill>
              <a:latin typeface="Kristen ITC" pitchFamily="66" charset="0"/>
            </a:endParaRPr>
          </a:p>
          <a:p>
            <a:pPr algn="ctr"/>
            <a:endParaRPr lang="en-US" sz="2000" b="1" dirty="0">
              <a:solidFill>
                <a:schemeClr val="accent1">
                  <a:lumMod val="75000"/>
                </a:schemeClr>
              </a:solidFill>
              <a:latin typeface="Curlz MT" pitchFamily="82" charset="0"/>
            </a:endParaRPr>
          </a:p>
        </p:txBody>
      </p:sp>
      <p:pic>
        <p:nvPicPr>
          <p:cNvPr id="7" name="6 Resim" descr="59283c0c67b0a92df40104a5.jpg"/>
          <p:cNvPicPr>
            <a:picLocks noChangeAspect="1"/>
          </p:cNvPicPr>
          <p:nvPr/>
        </p:nvPicPr>
        <p:blipFill>
          <a:blip r:embed="rId2">
            <a:grayscl/>
          </a:blip>
          <a:srcRect l="11718" t="5712" r="13281"/>
          <a:stretch>
            <a:fillRect/>
          </a:stretch>
        </p:blipFill>
        <p:spPr>
          <a:xfrm>
            <a:off x="0" y="0"/>
            <a:ext cx="9144000" cy="5429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İçerik Yer Tutucusu"/>
          <p:cNvSpPr txBox="1">
            <a:spLocks/>
          </p:cNvSpPr>
          <p:nvPr/>
        </p:nvSpPr>
        <p:spPr>
          <a:xfrm>
            <a:off x="-32" y="642918"/>
            <a:ext cx="8715436" cy="4968054"/>
          </a:xfrm>
          <a:prstGeom prst="rect">
            <a:avLst/>
          </a:prstGeom>
        </p:spPr>
        <p:txBody>
          <a:bodyPr vert="horz">
            <a:normAutofit/>
          </a:bodyPr>
          <a:lstStyle/>
          <a:p>
            <a:pPr marL="365760" marR="0" lvl="0" indent="-256032" algn="just" defTabSz="914400" rtl="0" eaLnBrk="1" fontAlgn="auto" latinLnBrk="0" hangingPunct="1">
              <a:lnSpc>
                <a:spcPct val="150000"/>
              </a:lnSpc>
              <a:spcBef>
                <a:spcPts val="300"/>
              </a:spcBef>
              <a:spcAft>
                <a:spcPts val="0"/>
              </a:spcAft>
              <a:buClr>
                <a:schemeClr val="accent3"/>
              </a:buClr>
              <a:buSzTx/>
              <a:buFont typeface="Georgia"/>
              <a:buNone/>
              <a:tabLst/>
              <a:defRPr/>
            </a:pPr>
            <a:r>
              <a:rPr kumimoji="0" lang="tr-TR" sz="28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r>
              <a:rPr kumimoji="0" lang="tr-TR" sz="2400" b="0" i="0" u="none" strike="noStrike" kern="1200" cap="none" spc="0" normalizeH="0" baseline="0" noProof="0" dirty="0" smtClean="0">
                <a:ln>
                  <a:noFill/>
                </a:ln>
                <a:solidFill>
                  <a:schemeClr val="tx1"/>
                </a:solidFill>
                <a:effectLst/>
                <a:uLnTx/>
                <a:uFillTx/>
                <a:latin typeface="Comic Sans MS" pitchFamily="66" charset="0"/>
                <a:ea typeface="+mn-ea"/>
                <a:cs typeface="+mn-cs"/>
              </a:rPr>
              <a:t>	</a:t>
            </a:r>
            <a:r>
              <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rPr>
              <a:t>A single </a:t>
            </a:r>
            <a:r>
              <a:rPr kumimoji="0" lang="en-US" sz="2000" b="1" i="1" u="none" strike="noStrike" kern="1200" cap="none" spc="0" normalizeH="0" baseline="0" noProof="0" dirty="0" err="1" smtClean="0">
                <a:ln>
                  <a:noFill/>
                </a:ln>
                <a:solidFill>
                  <a:srgbClr val="FF0000"/>
                </a:solidFill>
                <a:effectLst/>
                <a:uLnTx/>
                <a:uFillTx/>
                <a:latin typeface="Comic Sans MS" pitchFamily="66" charset="0"/>
                <a:ea typeface="+mn-ea"/>
                <a:cs typeface="+mn-cs"/>
              </a:rPr>
              <a:t>hayal</a:t>
            </a:r>
            <a:r>
              <a:rPr kumimoji="0" lang="tr-TR" sz="2000" b="1" i="1" u="none" strike="noStrike" kern="1200" cap="none" spc="0" normalizeH="0" baseline="0" noProof="0" dirty="0" smtClean="0">
                <a:ln>
                  <a:noFill/>
                </a:ln>
                <a:solidFill>
                  <a:srgbClr val="FF0000"/>
                </a:solidFill>
                <a:effectLst/>
                <a:uLnTx/>
                <a:uFillTx/>
                <a:latin typeface="Comic Sans MS" pitchFamily="66" charset="0"/>
                <a:ea typeface="+mn-ea"/>
                <a:cs typeface="+mn-cs"/>
              </a:rPr>
              <a:t>i</a:t>
            </a:r>
            <a:r>
              <a:rPr kumimoji="0" lang="en-US" sz="2000" b="0" i="1" u="none" strike="noStrike" kern="1200" cap="none" spc="0" normalizeH="0" baseline="0" noProof="0" dirty="0" smtClean="0">
                <a:ln>
                  <a:noFill/>
                </a:ln>
                <a:solidFill>
                  <a:schemeClr val="tx1"/>
                </a:solidFill>
                <a:effectLst/>
                <a:uLnTx/>
                <a:uFillTx/>
                <a:latin typeface="Comic Sans MS" pitchFamily="66" charset="0"/>
                <a:ea typeface="+mn-ea"/>
                <a:cs typeface="+mn-cs"/>
              </a:rPr>
              <a:t>, </a:t>
            </a:r>
            <a:r>
              <a:rPr kumimoji="0" lang="en-US" sz="2000" b="0" i="0" u="none" strike="noStrike" kern="1200" cap="none" spc="0" normalizeH="0" baseline="0" noProof="0" dirty="0" smtClean="0">
                <a:ln>
                  <a:noFill/>
                </a:ln>
                <a:solidFill>
                  <a:schemeClr val="tx1"/>
                </a:solidFill>
                <a:effectLst/>
                <a:uLnTx/>
                <a:uFillTx/>
                <a:latin typeface="Comic Sans MS" pitchFamily="66" charset="0"/>
                <a:ea typeface="+mn-ea"/>
                <a:cs typeface="+mn-cs"/>
              </a:rPr>
              <a:t>the puppeteer impersonates every single character in the play by mimicking sounds, talking in different dialects, chanting or singing songs of the character in focus. </a:t>
            </a:r>
            <a:endParaRPr kumimoji="0" lang="tr-TR" sz="28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365760" marR="0" lvl="0" indent="-256032" algn="just" defTabSz="914400" rtl="0" eaLnBrk="1" fontAlgn="auto" latinLnBrk="0" hangingPunct="1">
              <a:lnSpc>
                <a:spcPct val="100000"/>
              </a:lnSpc>
              <a:spcBef>
                <a:spcPts val="300"/>
              </a:spcBef>
              <a:spcAft>
                <a:spcPts val="0"/>
              </a:spcAft>
              <a:buClr>
                <a:schemeClr val="accent3"/>
              </a:buClr>
              <a:buSzTx/>
              <a:buFont typeface="Georgia"/>
              <a:buNone/>
              <a:tabLst/>
              <a:defRPr/>
            </a:pPr>
            <a:endParaRPr kumimoji="0" lang="en-US" sz="2800" b="0" i="0" u="none" strike="noStrike" kern="1200" cap="none" spc="0" normalizeH="0" baseline="0" noProof="0" dirty="0">
              <a:ln>
                <a:noFill/>
              </a:ln>
              <a:solidFill>
                <a:schemeClr val="tx1"/>
              </a:solidFill>
              <a:effectLst/>
              <a:uLnTx/>
              <a:uFillTx/>
              <a:latin typeface="Comic Sans MS" pitchFamily="66" charset="0"/>
              <a:ea typeface="+mn-ea"/>
              <a:cs typeface="+mn-cs"/>
            </a:endParaRPr>
          </a:p>
        </p:txBody>
      </p:sp>
      <p:pic>
        <p:nvPicPr>
          <p:cNvPr id="9" name="8 Resim" descr="karagoz-hacivat.jpg"/>
          <p:cNvPicPr>
            <a:picLocks noChangeAspect="1"/>
          </p:cNvPicPr>
          <p:nvPr/>
        </p:nvPicPr>
        <p:blipFill>
          <a:blip r:embed="rId2"/>
          <a:stretch>
            <a:fillRect/>
          </a:stretch>
        </p:blipFill>
        <p:spPr>
          <a:xfrm>
            <a:off x="1214414" y="2643182"/>
            <a:ext cx="6871442" cy="3857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800" decel="100000"/>
                                        <p:tgtEl>
                                          <p:spTgt spid="7"/>
                                        </p:tgtEl>
                                      </p:cBhvr>
                                    </p:animEffect>
                                    <p:anim calcmode="lin" valueType="num">
                                      <p:cBhvr>
                                        <p:cTn id="14" dur="800" decel="100000" fill="hold"/>
                                        <p:tgtEl>
                                          <p:spTgt spid="7"/>
                                        </p:tgtEl>
                                        <p:attrNameLst>
                                          <p:attrName>style.rotation</p:attrName>
                                        </p:attrNameLst>
                                      </p:cBhvr>
                                      <p:tavLst>
                                        <p:tav tm="0">
                                          <p:val>
                                            <p:fltVal val="-90"/>
                                          </p:val>
                                        </p:tav>
                                        <p:tav tm="100000">
                                          <p:val>
                                            <p:fltVal val="0"/>
                                          </p:val>
                                        </p:tav>
                                      </p:tavLst>
                                    </p:anim>
                                    <p:anim calcmode="lin" valueType="num">
                                      <p:cBhvr>
                                        <p:cTn id="15" dur="800" decel="100000" fill="hold"/>
                                        <p:tgtEl>
                                          <p:spTgt spid="7"/>
                                        </p:tgtEl>
                                        <p:attrNameLst>
                                          <p:attrName>ppt_x</p:attrName>
                                        </p:attrNameLst>
                                      </p:cBhvr>
                                      <p:tavLst>
                                        <p:tav tm="0">
                                          <p:val>
                                            <p:strVal val="#ppt_x+0.4"/>
                                          </p:val>
                                        </p:tav>
                                        <p:tav tm="100000">
                                          <p:val>
                                            <p:strVal val="#ppt_x-0.05"/>
                                          </p:val>
                                        </p:tav>
                                      </p:tavLst>
                                    </p:anim>
                                    <p:anim calcmode="lin" valueType="num">
                                      <p:cBhvr>
                                        <p:cTn id="16" dur="800" decel="100000" fill="hold"/>
                                        <p:tgtEl>
                                          <p:spTgt spid="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500174"/>
            <a:ext cx="8229600" cy="4325112"/>
          </a:xfrm>
        </p:spPr>
        <p:txBody>
          <a:bodyPr/>
          <a:lstStyle/>
          <a:p>
            <a:pPr algn="ctr">
              <a:buNone/>
            </a:pPr>
            <a:r>
              <a:rPr lang="tr-TR" dirty="0" smtClean="0">
                <a:latin typeface="Comic Sans MS" pitchFamily="66" charset="0"/>
              </a:rPr>
              <a:t>	</a:t>
            </a:r>
            <a:r>
              <a:rPr lang="en-US" sz="5400" dirty="0" smtClean="0">
                <a:latin typeface="Comic Sans MS" pitchFamily="66" charset="0"/>
              </a:rPr>
              <a:t>Shadow play, also known as shadow puppetry, is an ancient form of</a:t>
            </a:r>
            <a:r>
              <a:rPr lang="tr-TR" sz="5400" dirty="0" smtClean="0">
                <a:latin typeface="Comic Sans MS" pitchFamily="66" charset="0"/>
              </a:rPr>
              <a:t> storytelling</a:t>
            </a:r>
            <a:r>
              <a:rPr lang="en-US" sz="5400" dirty="0" smtClean="0">
                <a:latin typeface="Comic Sans MS" pitchFamily="66" charset="0"/>
              </a:rPr>
              <a:t> and</a:t>
            </a:r>
            <a:r>
              <a:rPr lang="tr-TR" sz="5400" dirty="0" smtClean="0">
                <a:latin typeface="Comic Sans MS" pitchFamily="66" charset="0"/>
              </a:rPr>
              <a:t> entertainment</a:t>
            </a:r>
            <a:r>
              <a:rPr lang="en-US" sz="5400" dirty="0" smtClean="0">
                <a:latin typeface="Comic Sans MS" pitchFamily="66" charset="0"/>
              </a:rPr>
              <a:t>.</a:t>
            </a:r>
            <a:endParaRPr lang="tr-TR"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85794"/>
            <a:ext cx="8858280" cy="4968054"/>
          </a:xfrm>
        </p:spPr>
        <p:txBody>
          <a:bodyPr>
            <a:normAutofit/>
          </a:bodyPr>
          <a:lstStyle/>
          <a:p>
            <a:pPr algn="just">
              <a:lnSpc>
                <a:spcPct val="150000"/>
              </a:lnSpc>
              <a:buNone/>
            </a:pPr>
            <a:r>
              <a:rPr lang="tr-TR" sz="2000" dirty="0" smtClean="0">
                <a:latin typeface="Comic Sans MS" pitchFamily="66" charset="0"/>
              </a:rPr>
              <a:t>		</a:t>
            </a:r>
            <a:r>
              <a:rPr lang="en-US" sz="2000" dirty="0" smtClean="0">
                <a:latin typeface="Comic Sans MS" pitchFamily="66" charset="0"/>
              </a:rPr>
              <a:t>An apprentice, called the </a:t>
            </a:r>
            <a:r>
              <a:rPr lang="en-US" sz="2000" b="1" i="1" dirty="0" err="1" smtClean="0">
                <a:solidFill>
                  <a:srgbClr val="FF0000"/>
                </a:solidFill>
                <a:latin typeface="Comic Sans MS" pitchFamily="66" charset="0"/>
              </a:rPr>
              <a:t>sandıkkâr</a:t>
            </a:r>
            <a:r>
              <a:rPr lang="en-US" sz="2000" dirty="0" smtClean="0">
                <a:latin typeface="Comic Sans MS" pitchFamily="66" charset="0"/>
              </a:rPr>
              <a:t>, assists the puppeteer by handing him the puppets in the correct order and setting up the theatre before the show. </a:t>
            </a:r>
            <a:endParaRPr lang="tr-TR" sz="2000" dirty="0" smtClean="0">
              <a:latin typeface="Comic Sans MS" pitchFamily="66" charset="0"/>
            </a:endParaRPr>
          </a:p>
          <a:p>
            <a:pPr algn="just">
              <a:lnSpc>
                <a:spcPct val="150000"/>
              </a:lnSpc>
              <a:buNone/>
            </a:pPr>
            <a:endParaRPr lang="en-US" sz="2000" dirty="0">
              <a:latin typeface="Comic Sans MS" pitchFamily="66" charset="0"/>
            </a:endParaRPr>
          </a:p>
        </p:txBody>
      </p:sp>
      <p:pic>
        <p:nvPicPr>
          <p:cNvPr id="5" name="5 İçerik Yer Tutucusu" descr="karagoz_ve_hacivat_1-900x375.jpg"/>
          <p:cNvPicPr>
            <a:picLocks noChangeAspect="1"/>
          </p:cNvPicPr>
          <p:nvPr/>
        </p:nvPicPr>
        <p:blipFill>
          <a:blip r:embed="rId2"/>
          <a:stretch>
            <a:fillRect/>
          </a:stretch>
        </p:blipFill>
        <p:spPr>
          <a:xfrm>
            <a:off x="0" y="2428868"/>
            <a:ext cx="9144000" cy="4429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42918"/>
            <a:ext cx="8929718" cy="4325112"/>
          </a:xfrm>
        </p:spPr>
        <p:txBody>
          <a:bodyPr>
            <a:normAutofit/>
          </a:bodyPr>
          <a:lstStyle/>
          <a:p>
            <a:pPr algn="just">
              <a:lnSpc>
                <a:spcPct val="150000"/>
              </a:lnSpc>
              <a:buNone/>
            </a:pPr>
            <a:r>
              <a:rPr lang="tr-TR" sz="2400" dirty="0" smtClean="0">
                <a:latin typeface="Comic Sans MS" pitchFamily="66" charset="0"/>
              </a:rPr>
              <a:t>		</a:t>
            </a:r>
            <a:r>
              <a:rPr lang="en-US" sz="2400" dirty="0" smtClean="0">
                <a:latin typeface="Comic Sans MS" pitchFamily="66" charset="0"/>
              </a:rPr>
              <a:t>A singer, or </a:t>
            </a:r>
            <a:r>
              <a:rPr lang="en-US" sz="2400" b="1" i="1" dirty="0" err="1" smtClean="0">
                <a:solidFill>
                  <a:srgbClr val="FF0000"/>
                </a:solidFill>
                <a:latin typeface="Comic Sans MS" pitchFamily="66" charset="0"/>
              </a:rPr>
              <a:t>yardak</a:t>
            </a:r>
            <a:r>
              <a:rPr lang="en-US" sz="2400" dirty="0" smtClean="0">
                <a:latin typeface="Comic Sans MS" pitchFamily="66" charset="0"/>
              </a:rPr>
              <a:t>, might sing a song in the prelude, but the </a:t>
            </a:r>
            <a:r>
              <a:rPr lang="en-US" sz="2400" i="1" dirty="0" err="1" smtClean="0">
                <a:latin typeface="Comic Sans MS" pitchFamily="66" charset="0"/>
              </a:rPr>
              <a:t>yardak</a:t>
            </a:r>
            <a:r>
              <a:rPr lang="en-US" sz="2400" dirty="0" smtClean="0">
                <a:latin typeface="Comic Sans MS" pitchFamily="66" charset="0"/>
              </a:rPr>
              <a:t> is never responsible for voicing a character. The </a:t>
            </a:r>
            <a:r>
              <a:rPr lang="en-US" sz="2400" i="1" dirty="0" err="1" smtClean="0">
                <a:latin typeface="Comic Sans MS" pitchFamily="66" charset="0"/>
              </a:rPr>
              <a:t>yardak</a:t>
            </a:r>
            <a:r>
              <a:rPr lang="en-US" sz="2400" dirty="0" smtClean="0">
                <a:latin typeface="Comic Sans MS" pitchFamily="66" charset="0"/>
              </a:rPr>
              <a:t> may be accompanied by a </a:t>
            </a:r>
            <a:r>
              <a:rPr lang="en-US" sz="2400" b="1" i="1" dirty="0" err="1" smtClean="0">
                <a:solidFill>
                  <a:srgbClr val="FF0000"/>
                </a:solidFill>
                <a:latin typeface="Comic Sans MS" pitchFamily="66" charset="0"/>
              </a:rPr>
              <a:t>dairezen</a:t>
            </a:r>
            <a:r>
              <a:rPr lang="en-US" sz="2400" dirty="0" smtClean="0">
                <a:latin typeface="Comic Sans MS" pitchFamily="66" charset="0"/>
              </a:rPr>
              <a:t> on a tambourine.</a:t>
            </a:r>
            <a:endParaRPr lang="en-US" sz="2400" dirty="0"/>
          </a:p>
        </p:txBody>
      </p:sp>
      <p:pic>
        <p:nvPicPr>
          <p:cNvPr id="4" name="3 İçerik Yer Tutucusu" descr="karagoz-hacivat-1.jpg"/>
          <p:cNvPicPr>
            <a:picLocks noChangeAspect="1"/>
          </p:cNvPicPr>
          <p:nvPr/>
        </p:nvPicPr>
        <p:blipFill>
          <a:blip r:embed="rId2"/>
          <a:stretch>
            <a:fillRect/>
          </a:stretch>
        </p:blipFill>
        <p:spPr>
          <a:xfrm rot="21358540">
            <a:off x="3269159" y="2760101"/>
            <a:ext cx="5500693" cy="3781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2643206"/>
          </a:xfrm>
        </p:spPr>
        <p:txBody>
          <a:bodyPr>
            <a:noAutofit/>
          </a:bodyPr>
          <a:lstStyle/>
          <a:p>
            <a:pPr algn="ctr">
              <a:lnSpc>
                <a:spcPct val="150000"/>
              </a:lnSpc>
            </a:pPr>
            <a:r>
              <a:rPr lang="tr-TR" sz="4800" b="1" dirty="0" err="1" smtClean="0">
                <a:solidFill>
                  <a:schemeClr val="accent1">
                    <a:lumMod val="75000"/>
                  </a:schemeClr>
                </a:solidFill>
                <a:latin typeface="Kristen ITC" pitchFamily="66" charset="0"/>
              </a:rPr>
              <a:t>Who</a:t>
            </a:r>
            <a:r>
              <a:rPr lang="tr-TR" sz="4800" b="1" dirty="0" smtClean="0">
                <a:solidFill>
                  <a:schemeClr val="accent1">
                    <a:lumMod val="75000"/>
                  </a:schemeClr>
                </a:solidFill>
                <a:latin typeface="Kristen ITC" pitchFamily="66" charset="0"/>
              </a:rPr>
              <a:t> </a:t>
            </a:r>
            <a:r>
              <a:rPr lang="tr-TR" sz="4800" b="1" dirty="0" err="1" smtClean="0">
                <a:solidFill>
                  <a:schemeClr val="accent1">
                    <a:lumMod val="75000"/>
                  </a:schemeClr>
                </a:solidFill>
                <a:latin typeface="Kristen ITC" pitchFamily="66" charset="0"/>
              </a:rPr>
              <a:t>were</a:t>
            </a:r>
            <a:r>
              <a:rPr lang="tr-TR" sz="4800" b="1" dirty="0" smtClean="0">
                <a:solidFill>
                  <a:schemeClr val="accent1">
                    <a:lumMod val="75000"/>
                  </a:schemeClr>
                </a:solidFill>
                <a:latin typeface="Kristen ITC" pitchFamily="66" charset="0"/>
              </a:rPr>
              <a:t> </a:t>
            </a:r>
            <a:br>
              <a:rPr lang="tr-TR" sz="4800" b="1" dirty="0" smtClean="0">
                <a:solidFill>
                  <a:schemeClr val="accent1">
                    <a:lumMod val="75000"/>
                  </a:schemeClr>
                </a:solidFill>
                <a:latin typeface="Kristen ITC" pitchFamily="66" charset="0"/>
              </a:rPr>
            </a:br>
            <a:r>
              <a:rPr lang="tr-TR" sz="4800" b="1" dirty="0" smtClean="0">
                <a:solidFill>
                  <a:schemeClr val="accent1">
                    <a:lumMod val="75000"/>
                  </a:schemeClr>
                </a:solidFill>
                <a:latin typeface="Kristen ITC" pitchFamily="66" charset="0"/>
              </a:rPr>
              <a:t>Karagöz </a:t>
            </a:r>
            <a:r>
              <a:rPr lang="tr-TR" sz="4800" b="1" dirty="0" err="1" smtClean="0">
                <a:solidFill>
                  <a:schemeClr val="accent1">
                    <a:lumMod val="75000"/>
                  </a:schemeClr>
                </a:solidFill>
                <a:latin typeface="Kristen ITC" pitchFamily="66" charset="0"/>
              </a:rPr>
              <a:t>and</a:t>
            </a:r>
            <a:r>
              <a:rPr lang="tr-TR" sz="4800" b="1" dirty="0" smtClean="0">
                <a:solidFill>
                  <a:schemeClr val="accent1">
                    <a:lumMod val="75000"/>
                  </a:schemeClr>
                </a:solidFill>
                <a:latin typeface="Kristen ITC" pitchFamily="66" charset="0"/>
              </a:rPr>
              <a:t> Hacivat?</a:t>
            </a:r>
            <a:endParaRPr lang="en-US" sz="4800" b="1" dirty="0">
              <a:solidFill>
                <a:schemeClr val="accent1">
                  <a:lumMod val="75000"/>
                </a:schemeClr>
              </a:solidFill>
              <a:latin typeface="Kristen ITC" pitchFamily="66" charset="0"/>
            </a:endParaRPr>
          </a:p>
        </p:txBody>
      </p:sp>
      <p:pic>
        <p:nvPicPr>
          <p:cNvPr id="3" name="2 Resim" descr="218022.jpg"/>
          <p:cNvPicPr>
            <a:picLocks noChangeAspect="1"/>
          </p:cNvPicPr>
          <p:nvPr/>
        </p:nvPicPr>
        <p:blipFill>
          <a:blip r:embed="rId2"/>
          <a:stretch>
            <a:fillRect/>
          </a:stretch>
        </p:blipFill>
        <p:spPr>
          <a:xfrm>
            <a:off x="3929058" y="3295545"/>
            <a:ext cx="5191140" cy="34910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501090" cy="5286412"/>
          </a:xfrm>
        </p:spPr>
        <p:txBody>
          <a:bodyPr>
            <a:normAutofit/>
          </a:bodyPr>
          <a:lstStyle/>
          <a:p>
            <a:pPr algn="just">
              <a:lnSpc>
                <a:spcPct val="150000"/>
              </a:lnSpc>
              <a:buNone/>
            </a:pPr>
            <a:r>
              <a:rPr lang="tr-TR" sz="2400" dirty="0" smtClean="0">
                <a:latin typeface="Comic Sans MS" pitchFamily="66" charset="0"/>
              </a:rPr>
              <a:t>							</a:t>
            </a:r>
            <a:r>
              <a:rPr lang="en-US" sz="2400" dirty="0" smtClean="0">
                <a:latin typeface="Comic Sans MS" pitchFamily="66" charset="0"/>
              </a:rPr>
              <a:t>According to one </a:t>
            </a:r>
            <a:r>
              <a:rPr lang="tr-TR" sz="2400" dirty="0" smtClean="0">
                <a:latin typeface="Comic Sans MS" pitchFamily="66" charset="0"/>
              </a:rPr>
              <a:t>						</a:t>
            </a:r>
            <a:r>
              <a:rPr lang="en-US" sz="2400" dirty="0" smtClean="0">
                <a:latin typeface="Comic Sans MS" pitchFamily="66" charset="0"/>
              </a:rPr>
              <a:t>Turkish legend, the first </a:t>
            </a:r>
            <a:r>
              <a:rPr lang="tr-TR" sz="2400" dirty="0" smtClean="0">
                <a:latin typeface="Comic Sans MS" pitchFamily="66" charset="0"/>
              </a:rPr>
              <a:t>						</a:t>
            </a:r>
            <a:r>
              <a:rPr lang="en-US" sz="2400" dirty="0" smtClean="0">
                <a:latin typeface="Comic Sans MS" pitchFamily="66" charset="0"/>
              </a:rPr>
              <a:t>performance of </a:t>
            </a:r>
            <a:r>
              <a:rPr lang="en-US" sz="2400" dirty="0" err="1" smtClean="0">
                <a:latin typeface="Comic Sans MS" pitchFamily="66" charset="0"/>
              </a:rPr>
              <a:t>Karagöz</a:t>
            </a:r>
            <a:r>
              <a:rPr lang="en-US" sz="2400" dirty="0" smtClean="0">
                <a:latin typeface="Comic Sans MS" pitchFamily="66" charset="0"/>
              </a:rPr>
              <a:t> </a:t>
            </a:r>
            <a:r>
              <a:rPr lang="tr-TR" sz="2400" dirty="0" smtClean="0">
                <a:latin typeface="Comic Sans MS" pitchFamily="66" charset="0"/>
              </a:rPr>
              <a:t>						</a:t>
            </a:r>
            <a:r>
              <a:rPr lang="en-US" sz="2400" dirty="0" smtClean="0">
                <a:latin typeface="Comic Sans MS" pitchFamily="66" charset="0"/>
              </a:rPr>
              <a:t>occurred when a lowly </a:t>
            </a:r>
            <a:r>
              <a:rPr lang="tr-TR" sz="2400" dirty="0" smtClean="0">
                <a:latin typeface="Comic Sans MS" pitchFamily="66" charset="0"/>
              </a:rPr>
              <a:t>						</a:t>
            </a:r>
            <a:r>
              <a:rPr lang="en-US" sz="2400" dirty="0" smtClean="0">
                <a:latin typeface="Comic Sans MS" pitchFamily="66" charset="0"/>
              </a:rPr>
              <a:t>commoner visited the </a:t>
            </a:r>
            <a:r>
              <a:rPr lang="tr-TR" sz="2400" dirty="0" smtClean="0">
                <a:latin typeface="Comic Sans MS" pitchFamily="66" charset="0"/>
              </a:rPr>
              <a:t>						</a:t>
            </a:r>
            <a:r>
              <a:rPr lang="en-US" sz="2400" dirty="0" smtClean="0">
                <a:latin typeface="Comic Sans MS" pitchFamily="66" charset="0"/>
              </a:rPr>
              <a:t>sultan. Rather than simply making a complaint, as most commoners did, he put on a short puppet show to tell a tale about the sultan's corrupt officials. </a:t>
            </a:r>
            <a:endParaRPr lang="tr-TR" sz="2400" dirty="0" smtClean="0">
              <a:latin typeface="Comic Sans MS" pitchFamily="66" charset="0"/>
            </a:endParaRPr>
          </a:p>
          <a:p>
            <a:pPr algn="just">
              <a:buNone/>
            </a:pPr>
            <a:endParaRPr lang="en-US" sz="2400" dirty="0">
              <a:latin typeface="Comic Sans MS" pitchFamily="66" charset="0"/>
            </a:endParaRPr>
          </a:p>
        </p:txBody>
      </p:sp>
      <p:sp>
        <p:nvSpPr>
          <p:cNvPr id="2050" name="AutoShape 2" descr="Osmanlı Dönemi'nde Elçi Kabulü Nasıl Yapılırdı? - Beyaz Tari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Osmanlı Dönemi'nde Elçi Kabulü Nasıl Yapılırdı? - Beyaz Tari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5 Resim" descr="2.jpg"/>
          <p:cNvPicPr>
            <a:picLocks noChangeAspect="1"/>
          </p:cNvPicPr>
          <p:nvPr/>
        </p:nvPicPr>
        <p:blipFill>
          <a:blip r:embed="rId2"/>
          <a:srcRect t="19122"/>
          <a:stretch>
            <a:fillRect/>
          </a:stretch>
        </p:blipFill>
        <p:spPr>
          <a:xfrm>
            <a:off x="428596" y="1142984"/>
            <a:ext cx="4500594" cy="29859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76" y="928670"/>
            <a:ext cx="8786842" cy="5143536"/>
          </a:xfrm>
        </p:spPr>
        <p:txBody>
          <a:bodyPr>
            <a:normAutofit/>
          </a:bodyPr>
          <a:lstStyle/>
          <a:p>
            <a:pPr algn="just">
              <a:lnSpc>
                <a:spcPct val="150000"/>
              </a:lnSpc>
              <a:buNone/>
            </a:pPr>
            <a:r>
              <a:rPr lang="tr-TR" sz="2400" dirty="0" smtClean="0">
                <a:latin typeface="Comic Sans MS" pitchFamily="66" charset="0"/>
              </a:rPr>
              <a:t>		</a:t>
            </a:r>
            <a:r>
              <a:rPr lang="en-US" sz="2400" dirty="0" smtClean="0">
                <a:latin typeface="Comic Sans MS" pitchFamily="66" charset="0"/>
              </a:rPr>
              <a:t>The myth states that </a:t>
            </a:r>
            <a:endParaRPr lang="tr-TR" sz="2400" dirty="0" smtClean="0">
              <a:latin typeface="Comic Sans MS" pitchFamily="66" charset="0"/>
            </a:endParaRPr>
          </a:p>
          <a:p>
            <a:pPr algn="just">
              <a:lnSpc>
                <a:spcPct val="150000"/>
              </a:lnSpc>
              <a:buNone/>
            </a:pPr>
            <a:r>
              <a:rPr lang="en-US" sz="2400" dirty="0" smtClean="0">
                <a:latin typeface="Comic Sans MS" pitchFamily="66" charset="0"/>
              </a:rPr>
              <a:t>the sultan was delighted </a:t>
            </a:r>
            <a:endParaRPr lang="tr-TR" sz="2400" dirty="0" smtClean="0">
              <a:latin typeface="Comic Sans MS" pitchFamily="66" charset="0"/>
            </a:endParaRPr>
          </a:p>
          <a:p>
            <a:pPr algn="just">
              <a:lnSpc>
                <a:spcPct val="150000"/>
              </a:lnSpc>
              <a:buNone/>
            </a:pPr>
            <a:r>
              <a:rPr lang="en-US" sz="2400" dirty="0" smtClean="0">
                <a:latin typeface="Comic Sans MS" pitchFamily="66" charset="0"/>
              </a:rPr>
              <a:t>by the performance so </a:t>
            </a:r>
            <a:endParaRPr lang="tr-TR" sz="2400" dirty="0" smtClean="0">
              <a:latin typeface="Comic Sans MS" pitchFamily="66" charset="0"/>
            </a:endParaRPr>
          </a:p>
          <a:p>
            <a:pPr algn="just">
              <a:lnSpc>
                <a:spcPct val="150000"/>
              </a:lnSpc>
              <a:buNone/>
            </a:pPr>
            <a:r>
              <a:rPr lang="en-US" sz="2400" dirty="0" smtClean="0">
                <a:latin typeface="Comic Sans MS" pitchFamily="66" charset="0"/>
              </a:rPr>
              <a:t>much that he appointed </a:t>
            </a:r>
            <a:endParaRPr lang="tr-TR" sz="2400" dirty="0" smtClean="0">
              <a:latin typeface="Comic Sans MS" pitchFamily="66" charset="0"/>
            </a:endParaRPr>
          </a:p>
          <a:p>
            <a:pPr algn="just">
              <a:lnSpc>
                <a:spcPct val="150000"/>
              </a:lnSpc>
              <a:buNone/>
            </a:pPr>
            <a:r>
              <a:rPr lang="en-US" sz="2400" dirty="0" smtClean="0">
                <a:latin typeface="Comic Sans MS" pitchFamily="66" charset="0"/>
              </a:rPr>
              <a:t>the puppeteer as his </a:t>
            </a:r>
            <a:endParaRPr lang="tr-TR" sz="2400" dirty="0" smtClean="0">
              <a:latin typeface="Comic Sans MS" pitchFamily="66" charset="0"/>
            </a:endParaRPr>
          </a:p>
          <a:p>
            <a:pPr algn="just">
              <a:lnSpc>
                <a:spcPct val="150000"/>
              </a:lnSpc>
              <a:buNone/>
            </a:pPr>
            <a:r>
              <a:rPr lang="en-US" sz="2400" dirty="0" smtClean="0">
                <a:latin typeface="Comic Sans MS" pitchFamily="66" charset="0"/>
              </a:rPr>
              <a:t>Grand Vizier and punished </a:t>
            </a:r>
            <a:endParaRPr lang="tr-TR" sz="2400" dirty="0" smtClean="0">
              <a:latin typeface="Comic Sans MS" pitchFamily="66" charset="0"/>
            </a:endParaRPr>
          </a:p>
          <a:p>
            <a:pPr algn="just">
              <a:lnSpc>
                <a:spcPct val="150000"/>
              </a:lnSpc>
              <a:buNone/>
            </a:pPr>
            <a:r>
              <a:rPr lang="en-US" sz="2400" dirty="0" smtClean="0">
                <a:latin typeface="Comic Sans MS" pitchFamily="66" charset="0"/>
              </a:rPr>
              <a:t>the corrupt officials that </a:t>
            </a:r>
            <a:endParaRPr lang="tr-TR" sz="2400" dirty="0" smtClean="0">
              <a:latin typeface="Comic Sans MS" pitchFamily="66" charset="0"/>
            </a:endParaRPr>
          </a:p>
          <a:p>
            <a:pPr algn="just">
              <a:lnSpc>
                <a:spcPct val="150000"/>
              </a:lnSpc>
              <a:buNone/>
            </a:pPr>
            <a:r>
              <a:rPr lang="en-US" sz="2400" dirty="0" smtClean="0">
                <a:latin typeface="Comic Sans MS" pitchFamily="66" charset="0"/>
              </a:rPr>
              <a:t>had inspired the puppeteer's tale.</a:t>
            </a:r>
            <a:endParaRPr lang="en-US" sz="2400" dirty="0"/>
          </a:p>
        </p:txBody>
      </p:sp>
      <p:pic>
        <p:nvPicPr>
          <p:cNvPr id="1026" name="Picture 2" descr="Karagöz ve Hacivat Kimdir, Gerçek Hikayesi Nedir | Nasıl Öldüler"/>
          <p:cNvPicPr>
            <a:picLocks noChangeAspect="1" noChangeArrowheads="1"/>
          </p:cNvPicPr>
          <p:nvPr/>
        </p:nvPicPr>
        <p:blipFill>
          <a:blip r:embed="rId2"/>
          <a:srcRect/>
          <a:stretch>
            <a:fillRect/>
          </a:stretch>
        </p:blipFill>
        <p:spPr bwMode="auto">
          <a:xfrm rot="317457">
            <a:off x="4305131" y="912411"/>
            <a:ext cx="4467220" cy="3714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800" decel="100000"/>
                                        <p:tgtEl>
                                          <p:spTgt spid="3">
                                            <p:txEl>
                                              <p:pRg st="1" end="1"/>
                                            </p:txEl>
                                          </p:spTgt>
                                        </p:tgtEl>
                                      </p:cBhvr>
                                    </p:animEffect>
                                    <p:anim calcmode="lin" valueType="num">
                                      <p:cBhvr>
                                        <p:cTn id="22"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3"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4"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800" decel="100000"/>
                                        <p:tgtEl>
                                          <p:spTgt spid="3">
                                            <p:txEl>
                                              <p:pRg st="2" end="2"/>
                                            </p:txEl>
                                          </p:spTgt>
                                        </p:tgtEl>
                                      </p:cBhvr>
                                    </p:animEffect>
                                    <p:anim calcmode="lin" valueType="num">
                                      <p:cBhvr>
                                        <p:cTn id="30"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31"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2"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35" presetID="30"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43" presetID="30" presetClass="entr" presetSubtype="0" fill="hold" nodeType="with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800" decel="100000"/>
                                        <p:tgtEl>
                                          <p:spTgt spid="3">
                                            <p:txEl>
                                              <p:pRg st="4" end="4"/>
                                            </p:txEl>
                                          </p:spTgt>
                                        </p:tgtEl>
                                      </p:cBhvr>
                                    </p:animEffect>
                                    <p:anim calcmode="lin" valueType="num">
                                      <p:cBhvr>
                                        <p:cTn id="46"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51" presetID="30" presetClass="entr" presetSubtype="0" fill="hold"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800" decel="100000"/>
                                        <p:tgtEl>
                                          <p:spTgt spid="3">
                                            <p:txEl>
                                              <p:pRg st="5" end="5"/>
                                            </p:txEl>
                                          </p:spTgt>
                                        </p:tgtEl>
                                      </p:cBhvr>
                                    </p:animEffect>
                                    <p:anim calcmode="lin" valueType="num">
                                      <p:cBhvr>
                                        <p:cTn id="54"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5"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6"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9" presetID="30" presetClass="entr" presetSubtype="0" fill="hold"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800" decel="100000"/>
                                        <p:tgtEl>
                                          <p:spTgt spid="3">
                                            <p:txEl>
                                              <p:pRg st="6" end="6"/>
                                            </p:txEl>
                                          </p:spTgt>
                                        </p:tgtEl>
                                      </p:cBhvr>
                                    </p:animEffect>
                                    <p:anim calcmode="lin" valueType="num">
                                      <p:cBhvr>
                                        <p:cTn id="62"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63"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64"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67" presetID="30" presetClass="entr" presetSubtype="0" fill="hold" nodeType="with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800" decel="100000"/>
                                        <p:tgtEl>
                                          <p:spTgt spid="3">
                                            <p:txEl>
                                              <p:pRg st="7" end="7"/>
                                            </p:txEl>
                                          </p:spTgt>
                                        </p:tgtEl>
                                      </p:cBhvr>
                                    </p:animEffect>
                                    <p:anim calcmode="lin" valueType="num">
                                      <p:cBhvr>
                                        <p:cTn id="70"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71"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72"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ages.jpg"/>
          <p:cNvPicPr>
            <a:picLocks noChangeAspect="1"/>
          </p:cNvPicPr>
          <p:nvPr/>
        </p:nvPicPr>
        <p:blipFill>
          <a:blip r:embed="rId2">
            <a:lum bright="40000"/>
          </a:blip>
          <a:stretch>
            <a:fillRect/>
          </a:stretch>
        </p:blipFill>
        <p:spPr>
          <a:xfrm>
            <a:off x="0" y="0"/>
            <a:ext cx="9144000" cy="5009585"/>
          </a:xfrm>
          <a:prstGeom prst="rect">
            <a:avLst/>
          </a:prstGeom>
        </p:spPr>
      </p:pic>
      <p:sp>
        <p:nvSpPr>
          <p:cNvPr id="5" name="4 Metin kutusu"/>
          <p:cNvSpPr txBox="1"/>
          <p:nvPr/>
        </p:nvSpPr>
        <p:spPr>
          <a:xfrm>
            <a:off x="357158" y="4429132"/>
            <a:ext cx="6286544" cy="2031325"/>
          </a:xfrm>
          <a:prstGeom prst="rect">
            <a:avLst/>
          </a:prstGeom>
          <a:noFill/>
        </p:spPr>
        <p:txBody>
          <a:bodyPr wrap="square" rtlCol="0">
            <a:spAutoFit/>
          </a:bodyPr>
          <a:lstStyle/>
          <a:p>
            <a:pPr algn="just">
              <a:lnSpc>
                <a:spcPct val="150000"/>
              </a:lnSpc>
            </a:pPr>
            <a:r>
              <a:rPr lang="tr-TR" dirty="0" smtClean="0">
                <a:latin typeface="Comic Sans MS" pitchFamily="66" charset="0"/>
              </a:rPr>
              <a:t>	</a:t>
            </a:r>
            <a:r>
              <a:rPr lang="en-US" sz="2400" dirty="0" smtClean="0">
                <a:latin typeface="Comic Sans MS" pitchFamily="66" charset="0"/>
              </a:rPr>
              <a:t>Especially</a:t>
            </a:r>
            <a:r>
              <a:rPr lang="tr-TR" sz="2400" dirty="0" smtClean="0">
                <a:latin typeface="Comic Sans MS" pitchFamily="66" charset="0"/>
              </a:rPr>
              <a:t>, </a:t>
            </a:r>
            <a:r>
              <a:rPr lang="tr-TR" sz="2400" dirty="0" smtClean="0">
                <a:latin typeface="Comic Sans MS" pitchFamily="66" charset="0"/>
              </a:rPr>
              <a:t>Karagöz </a:t>
            </a:r>
            <a:r>
              <a:rPr lang="tr-TR" sz="2400" dirty="0" err="1" smtClean="0">
                <a:latin typeface="Comic Sans MS" pitchFamily="66" charset="0"/>
              </a:rPr>
              <a:t>and</a:t>
            </a:r>
            <a:r>
              <a:rPr lang="tr-TR" sz="2400" dirty="0" smtClean="0">
                <a:latin typeface="Comic Sans MS" pitchFamily="66" charset="0"/>
              </a:rPr>
              <a:t> Hacivat </a:t>
            </a:r>
            <a:r>
              <a:rPr lang="tr-TR" sz="2400" dirty="0" err="1" smtClean="0">
                <a:latin typeface="Comic Sans MS" pitchFamily="66" charset="0"/>
              </a:rPr>
              <a:t>plays</a:t>
            </a:r>
            <a:r>
              <a:rPr lang="tr-TR" sz="2400" dirty="0" smtClean="0">
                <a:latin typeface="Comic Sans MS" pitchFamily="66" charset="0"/>
              </a:rPr>
              <a:t> </a:t>
            </a:r>
            <a:r>
              <a:rPr lang="tr-TR" sz="2400" dirty="0" err="1" smtClean="0">
                <a:latin typeface="Comic Sans MS" pitchFamily="66" charset="0"/>
              </a:rPr>
              <a:t>were</a:t>
            </a:r>
            <a:r>
              <a:rPr lang="tr-TR" sz="2400" dirty="0" smtClean="0">
                <a:latin typeface="Comic Sans MS" pitchFamily="66" charset="0"/>
              </a:rPr>
              <a:t> </a:t>
            </a:r>
            <a:r>
              <a:rPr lang="tr-TR" sz="2400" dirty="0" err="1" smtClean="0">
                <a:latin typeface="Comic Sans MS" pitchFamily="66" charset="0"/>
              </a:rPr>
              <a:t>used</a:t>
            </a:r>
            <a:r>
              <a:rPr lang="tr-TR" sz="2400" dirty="0" smtClean="0">
                <a:latin typeface="Comic Sans MS" pitchFamily="66" charset="0"/>
              </a:rPr>
              <a:t> as a </a:t>
            </a:r>
            <a:r>
              <a:rPr lang="tr-TR" sz="2400" dirty="0" err="1" smtClean="0">
                <a:latin typeface="Comic Sans MS" pitchFamily="66" charset="0"/>
              </a:rPr>
              <a:t>fun</a:t>
            </a:r>
            <a:r>
              <a:rPr lang="tr-TR" sz="2400" dirty="0" smtClean="0">
                <a:latin typeface="Comic Sans MS" pitchFamily="66" charset="0"/>
              </a:rPr>
              <a:t> </a:t>
            </a:r>
            <a:r>
              <a:rPr lang="tr-TR" sz="2400" dirty="0" err="1" smtClean="0">
                <a:latin typeface="Comic Sans MS" pitchFamily="66" charset="0"/>
              </a:rPr>
              <a:t>way</a:t>
            </a:r>
            <a:r>
              <a:rPr lang="tr-TR" sz="2400" dirty="0" smtClean="0">
                <a:latin typeface="Comic Sans MS" pitchFamily="66" charset="0"/>
              </a:rPr>
              <a:t> </a:t>
            </a:r>
            <a:r>
              <a:rPr lang="tr-TR" sz="2400" dirty="0" err="1" smtClean="0">
                <a:latin typeface="Comic Sans MS" pitchFamily="66" charset="0"/>
              </a:rPr>
              <a:t>to</a:t>
            </a:r>
            <a:r>
              <a:rPr lang="tr-TR" sz="2400" dirty="0" smtClean="0">
                <a:latin typeface="Comic Sans MS" pitchFamily="66" charset="0"/>
              </a:rPr>
              <a:t> </a:t>
            </a:r>
            <a:r>
              <a:rPr lang="tr-TR" sz="2400" dirty="0" err="1" smtClean="0">
                <a:latin typeface="Comic Sans MS" pitchFamily="66" charset="0"/>
              </a:rPr>
              <a:t>voice</a:t>
            </a:r>
            <a:r>
              <a:rPr lang="tr-TR" sz="2400" dirty="0" smtClean="0">
                <a:latin typeface="Comic Sans MS" pitchFamily="66" charset="0"/>
              </a:rPr>
              <a:t> </a:t>
            </a:r>
            <a:r>
              <a:rPr lang="tr-TR" sz="2400" dirty="0" err="1" smtClean="0">
                <a:latin typeface="Comic Sans MS" pitchFamily="66" charset="0"/>
              </a:rPr>
              <a:t>social</a:t>
            </a:r>
            <a:r>
              <a:rPr lang="tr-TR" sz="2400" dirty="0" smtClean="0">
                <a:latin typeface="Comic Sans MS" pitchFamily="66" charset="0"/>
              </a:rPr>
              <a:t> </a:t>
            </a:r>
            <a:r>
              <a:rPr lang="tr-TR" sz="2400" dirty="0" err="1" smtClean="0">
                <a:latin typeface="Comic Sans MS" pitchFamily="66" charset="0"/>
              </a:rPr>
              <a:t>problems</a:t>
            </a:r>
            <a:r>
              <a:rPr lang="tr-TR" sz="2400" dirty="0" smtClean="0">
                <a:latin typeface="Comic Sans MS" pitchFamily="66" charset="0"/>
              </a:rPr>
              <a:t> </a:t>
            </a:r>
            <a:r>
              <a:rPr lang="tr-TR" sz="2400" dirty="0" err="1" smtClean="0">
                <a:latin typeface="Comic Sans MS" pitchFamily="66" charset="0"/>
              </a:rPr>
              <a:t>and</a:t>
            </a:r>
            <a:r>
              <a:rPr lang="tr-TR" sz="2400" dirty="0" smtClean="0">
                <a:latin typeface="Comic Sans MS" pitchFamily="66" charset="0"/>
              </a:rPr>
              <a:t> </a:t>
            </a:r>
            <a:r>
              <a:rPr lang="tr-TR" sz="2400" dirty="0" err="1" smtClean="0">
                <a:latin typeface="Comic Sans MS" pitchFamily="66" charset="0"/>
              </a:rPr>
              <a:t>complaints</a:t>
            </a:r>
            <a:r>
              <a:rPr lang="tr-TR" sz="2400" dirty="0" smtClean="0">
                <a:latin typeface="Comic Sans MS" pitchFamily="66" charset="0"/>
              </a:rPr>
              <a:t>. </a:t>
            </a:r>
            <a:endParaRPr lang="en-US" dirty="0" smtClean="0">
              <a:latin typeface="Comic Sans MS" pitchFamily="66"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908" y="428604"/>
            <a:ext cx="9072626" cy="5429288"/>
          </a:xfrm>
        </p:spPr>
        <p:txBody>
          <a:bodyPr>
            <a:normAutofit/>
          </a:bodyPr>
          <a:lstStyle/>
          <a:p>
            <a:pPr algn="just">
              <a:lnSpc>
                <a:spcPct val="170000"/>
              </a:lnSpc>
              <a:buNone/>
            </a:pPr>
            <a:r>
              <a:rPr lang="tr-TR" sz="2400" dirty="0" smtClean="0">
                <a:latin typeface="Comic Sans MS" pitchFamily="66" charset="0"/>
              </a:rPr>
              <a:t>		</a:t>
            </a:r>
            <a:r>
              <a:rPr lang="en-US" sz="2400" dirty="0" smtClean="0">
                <a:latin typeface="Comic Sans MS" pitchFamily="66" charset="0"/>
              </a:rPr>
              <a:t> Another story is that the two main characters, Karagöz and Hacivat were actual people. These two legendarily clownish individuals were construction workers on a mosque in Bursa sometime in the mid-14th century. </a:t>
            </a:r>
            <a:endParaRPr lang="en-US" sz="2400" dirty="0"/>
          </a:p>
        </p:txBody>
      </p:sp>
      <p:pic>
        <p:nvPicPr>
          <p:cNvPr id="4" name="Picture 2" descr="5 Ayrı Hikayeyi Tek Senaryoya Sığdıran Nefis Film: Hacivat Karagöz Neden  Öldürüldü? - Ekşi Şeyler"/>
          <p:cNvPicPr>
            <a:picLocks noChangeAspect="1" noChangeArrowheads="1"/>
          </p:cNvPicPr>
          <p:nvPr/>
        </p:nvPicPr>
        <p:blipFill>
          <a:blip r:embed="rId2"/>
          <a:srcRect/>
          <a:stretch>
            <a:fillRect/>
          </a:stretch>
        </p:blipFill>
        <p:spPr bwMode="auto">
          <a:xfrm rot="233201">
            <a:off x="2968496" y="3096871"/>
            <a:ext cx="5072098" cy="34474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70" y="675524"/>
            <a:ext cx="9001156" cy="4325112"/>
          </a:xfrm>
        </p:spPr>
        <p:txBody>
          <a:bodyPr>
            <a:normAutofit/>
          </a:bodyPr>
          <a:lstStyle/>
          <a:p>
            <a:pPr algn="just">
              <a:lnSpc>
                <a:spcPct val="150000"/>
              </a:lnSpc>
              <a:buNone/>
            </a:pPr>
            <a:r>
              <a:rPr lang="tr-TR" sz="2400" dirty="0" smtClean="0">
                <a:latin typeface="Comic Sans MS" pitchFamily="66" charset="0"/>
              </a:rPr>
              <a:t>		</a:t>
            </a:r>
            <a:r>
              <a:rPr lang="en-US" sz="2400" dirty="0" smtClean="0">
                <a:latin typeface="Comic Sans MS" pitchFamily="66" charset="0"/>
              </a:rPr>
              <a:t>Their silly antics distracted the other workers, slowing down the construction, and the ruler at the time ordered their execution. They were so sorely missed that they were immortalized as the </a:t>
            </a:r>
            <a:r>
              <a:rPr lang="tr-TR" sz="2400" dirty="0" err="1" smtClean="0">
                <a:latin typeface="Comic Sans MS" pitchFamily="66" charset="0"/>
              </a:rPr>
              <a:t>funny</a:t>
            </a:r>
            <a:r>
              <a:rPr lang="tr-TR" sz="2400" dirty="0" smtClean="0">
                <a:latin typeface="Comic Sans MS" pitchFamily="66" charset="0"/>
              </a:rPr>
              <a:t> </a:t>
            </a:r>
            <a:r>
              <a:rPr lang="en-US" sz="2400" dirty="0" smtClean="0">
                <a:latin typeface="Comic Sans MS" pitchFamily="66" charset="0"/>
              </a:rPr>
              <a:t>puppets that entertained the Ottoman Empire for centuries.</a:t>
            </a:r>
            <a:endParaRPr lang="en-US" sz="2400" dirty="0"/>
          </a:p>
        </p:txBody>
      </p:sp>
      <p:pic>
        <p:nvPicPr>
          <p:cNvPr id="37890" name="Picture 2" descr="Hacivat Karagöz Neden Öldürüldü - tahtapod.com | Blog"/>
          <p:cNvPicPr>
            <a:picLocks noChangeAspect="1" noChangeArrowheads="1"/>
          </p:cNvPicPr>
          <p:nvPr/>
        </p:nvPicPr>
        <p:blipFill>
          <a:blip r:embed="rId2"/>
          <a:srcRect/>
          <a:stretch>
            <a:fillRect/>
          </a:stretch>
        </p:blipFill>
        <p:spPr bwMode="auto">
          <a:xfrm>
            <a:off x="3071802" y="3571876"/>
            <a:ext cx="5460994" cy="307181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7890"/>
                                        </p:tgtEl>
                                        <p:attrNameLst>
                                          <p:attrName>style.visibility</p:attrName>
                                        </p:attrNameLst>
                                      </p:cBhvr>
                                      <p:to>
                                        <p:strVal val="visible"/>
                                      </p:to>
                                    </p:set>
                                    <p:anim calcmode="lin" valueType="num">
                                      <p:cBhvr>
                                        <p:cTn id="17" dur="500" fill="hold"/>
                                        <p:tgtEl>
                                          <p:spTgt spid="37890"/>
                                        </p:tgtEl>
                                        <p:attrNameLst>
                                          <p:attrName>ppt_w</p:attrName>
                                        </p:attrNameLst>
                                      </p:cBhvr>
                                      <p:tavLst>
                                        <p:tav tm="0">
                                          <p:val>
                                            <p:fltVal val="0"/>
                                          </p:val>
                                        </p:tav>
                                        <p:tav tm="100000">
                                          <p:val>
                                            <p:strVal val="#ppt_w"/>
                                          </p:val>
                                        </p:tav>
                                      </p:tavLst>
                                    </p:anim>
                                    <p:anim calcmode="lin" valueType="num">
                                      <p:cBhvr>
                                        <p:cTn id="18" dur="500" fill="hold"/>
                                        <p:tgtEl>
                                          <p:spTgt spid="378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42918"/>
            <a:ext cx="8929718" cy="5429288"/>
          </a:xfrm>
        </p:spPr>
        <p:txBody>
          <a:bodyPr>
            <a:normAutofit/>
          </a:bodyPr>
          <a:lstStyle/>
          <a:p>
            <a:pPr algn="just">
              <a:lnSpc>
                <a:spcPct val="150000"/>
              </a:lnSpc>
              <a:buNone/>
            </a:pPr>
            <a:r>
              <a:rPr lang="tr-TR" sz="2400" dirty="0" smtClean="0">
                <a:latin typeface="Comic Sans MS" pitchFamily="66" charset="0"/>
              </a:rPr>
              <a:t>		</a:t>
            </a:r>
            <a:r>
              <a:rPr lang="tr-TR" sz="2400" dirty="0" err="1" smtClean="0">
                <a:latin typeface="Comic Sans MS" pitchFamily="66" charset="0"/>
              </a:rPr>
              <a:t>This</a:t>
            </a:r>
            <a:r>
              <a:rPr lang="tr-TR" sz="2400" dirty="0" smtClean="0">
                <a:latin typeface="Comic Sans MS" pitchFamily="66" charset="0"/>
              </a:rPr>
              <a:t> </a:t>
            </a:r>
            <a:r>
              <a:rPr lang="en-US" sz="2400" dirty="0" smtClean="0">
                <a:latin typeface="Comic Sans MS" pitchFamily="66" charset="0"/>
              </a:rPr>
              <a:t>old Turkish traditional</a:t>
            </a:r>
            <a:r>
              <a:rPr lang="tr-TR" sz="2400" dirty="0" smtClean="0">
                <a:latin typeface="Comic Sans MS" pitchFamily="66" charset="0"/>
              </a:rPr>
              <a:t> art</a:t>
            </a:r>
            <a:r>
              <a:rPr lang="en-US" sz="2400" dirty="0" smtClean="0">
                <a:latin typeface="Comic Sans MS" pitchFamily="66" charset="0"/>
              </a:rPr>
              <a:t> of entertainment reflect</a:t>
            </a:r>
            <a:r>
              <a:rPr lang="tr-TR" sz="2400" dirty="0" smtClean="0">
                <a:latin typeface="Comic Sans MS" pitchFamily="66" charset="0"/>
              </a:rPr>
              <a:t>s</a:t>
            </a:r>
            <a:r>
              <a:rPr lang="en-US" sz="2400" dirty="0" smtClean="0">
                <a:latin typeface="Comic Sans MS" pitchFamily="66" charset="0"/>
              </a:rPr>
              <a:t> the most entertaining memories of</a:t>
            </a:r>
            <a:r>
              <a:rPr lang="tr-TR" sz="2400" dirty="0" smtClean="0">
                <a:latin typeface="Comic Sans MS" pitchFamily="66" charset="0"/>
              </a:rPr>
              <a:t> Turkish culture </a:t>
            </a:r>
            <a:r>
              <a:rPr lang="en-US" sz="2400" dirty="0" smtClean="0">
                <a:latin typeface="Comic Sans MS" pitchFamily="66" charset="0"/>
              </a:rPr>
              <a:t>that have accumulated for centuries. </a:t>
            </a:r>
          </a:p>
          <a:p>
            <a:pPr algn="just">
              <a:lnSpc>
                <a:spcPct val="150000"/>
              </a:lnSpc>
              <a:buNone/>
            </a:pPr>
            <a:r>
              <a:rPr lang="en-US" sz="2400" dirty="0" smtClean="0">
                <a:latin typeface="Comic Sans MS" pitchFamily="66" charset="0"/>
              </a:rPr>
              <a:t/>
            </a:r>
            <a:br>
              <a:rPr lang="en-US" sz="2400" dirty="0" smtClean="0">
                <a:latin typeface="Comic Sans MS" pitchFamily="66" charset="0"/>
              </a:rPr>
            </a:br>
            <a:endParaRPr lang="en-US" sz="2400" dirty="0">
              <a:latin typeface="Comic Sans MS" pitchFamily="66" charset="0"/>
            </a:endParaRPr>
          </a:p>
        </p:txBody>
      </p:sp>
      <p:pic>
        <p:nvPicPr>
          <p:cNvPr id="3074" name="Picture 2" descr="Gölge oyunu nedir | Karagöz Hacıvat"/>
          <p:cNvPicPr>
            <a:picLocks noChangeAspect="1" noChangeArrowheads="1"/>
          </p:cNvPicPr>
          <p:nvPr/>
        </p:nvPicPr>
        <p:blipFill>
          <a:blip r:embed="rId2"/>
          <a:srcRect/>
          <a:stretch>
            <a:fillRect/>
          </a:stretch>
        </p:blipFill>
        <p:spPr bwMode="auto">
          <a:xfrm>
            <a:off x="1785918" y="2786058"/>
            <a:ext cx="5715000" cy="3810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800" decel="100000"/>
                                        <p:tgtEl>
                                          <p:spTgt spid="3">
                                            <p:txEl>
                                              <p:pRg st="1" end="1"/>
                                            </p:txEl>
                                          </p:spTgt>
                                        </p:tgtEl>
                                      </p:cBhvr>
                                    </p:animEffect>
                                    <p:anim calcmode="lin" valueType="num">
                                      <p:cBhvr>
                                        <p:cTn id="24"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71480"/>
            <a:ext cx="8858280" cy="4325112"/>
          </a:xfrm>
        </p:spPr>
        <p:txBody>
          <a:bodyPr>
            <a:normAutofit/>
          </a:bodyPr>
          <a:lstStyle/>
          <a:p>
            <a:pPr algn="just">
              <a:lnSpc>
                <a:spcPct val="150000"/>
              </a:lnSpc>
              <a:buNone/>
            </a:pPr>
            <a:r>
              <a:rPr lang="tr-TR" sz="2400" dirty="0" smtClean="0">
                <a:latin typeface="Comic Sans MS" pitchFamily="66" charset="0"/>
              </a:rPr>
              <a:t>		</a:t>
            </a:r>
            <a:r>
              <a:rPr lang="tr-TR" sz="2400" dirty="0" err="1" smtClean="0">
                <a:latin typeface="Comic Sans MS" pitchFamily="66" charset="0"/>
              </a:rPr>
              <a:t>The</a:t>
            </a:r>
            <a:r>
              <a:rPr lang="tr-TR" sz="2400" dirty="0" smtClean="0">
                <a:latin typeface="Comic Sans MS" pitchFamily="66" charset="0"/>
              </a:rPr>
              <a:t> </a:t>
            </a:r>
            <a:r>
              <a:rPr lang="en-US" sz="2400" dirty="0" smtClean="0">
                <a:latin typeface="Comic Sans MS" pitchFamily="66" charset="0"/>
              </a:rPr>
              <a:t>plays are especially associated with the</a:t>
            </a:r>
            <a:r>
              <a:rPr lang="tr-TR" sz="2400" dirty="0" smtClean="0">
                <a:latin typeface="Comic Sans MS" pitchFamily="66" charset="0"/>
              </a:rPr>
              <a:t> Ramadan </a:t>
            </a:r>
            <a:r>
              <a:rPr lang="en-US" sz="2400" dirty="0" smtClean="0">
                <a:latin typeface="Comic Sans MS" pitchFamily="66" charset="0"/>
              </a:rPr>
              <a:t>in Turkey. After a day of fasting, </a:t>
            </a:r>
            <a:r>
              <a:rPr lang="tr-TR" sz="2400" dirty="0" err="1" smtClean="0">
                <a:latin typeface="Comic Sans MS" pitchFamily="66" charset="0"/>
              </a:rPr>
              <a:t>people</a:t>
            </a:r>
            <a:r>
              <a:rPr lang="tr-TR" sz="2400" dirty="0" smtClean="0">
                <a:latin typeface="Comic Sans MS" pitchFamily="66" charset="0"/>
              </a:rPr>
              <a:t> </a:t>
            </a:r>
            <a:r>
              <a:rPr lang="en-US" sz="2400" dirty="0" smtClean="0">
                <a:latin typeface="Comic Sans MS" pitchFamily="66" charset="0"/>
              </a:rPr>
              <a:t>go</a:t>
            </a:r>
            <a:r>
              <a:rPr lang="tr-TR" sz="2400" dirty="0" smtClean="0">
                <a:latin typeface="Comic Sans MS" pitchFamily="66" charset="0"/>
              </a:rPr>
              <a:t> </a:t>
            </a:r>
            <a:r>
              <a:rPr lang="en-US" sz="2400" dirty="0" smtClean="0">
                <a:latin typeface="Comic Sans MS" pitchFamily="66" charset="0"/>
              </a:rPr>
              <a:t>to the coffeehouses to see Karagöz plays that drew large crowds.</a:t>
            </a:r>
            <a:r>
              <a:rPr lang="en-US" sz="2400" baseline="30000" dirty="0" smtClean="0">
                <a:latin typeface="Comic Sans MS" pitchFamily="66" charset="0"/>
              </a:rPr>
              <a:t> </a:t>
            </a:r>
            <a:endParaRPr lang="tr-TR" sz="2400" dirty="0" smtClean="0">
              <a:latin typeface="Comic Sans MS" pitchFamily="66" charset="0"/>
            </a:endParaRPr>
          </a:p>
          <a:p>
            <a:pPr algn="just">
              <a:lnSpc>
                <a:spcPct val="150000"/>
              </a:lnSpc>
              <a:buNone/>
            </a:pPr>
            <a:endParaRPr lang="en-US" sz="2000" dirty="0">
              <a:latin typeface="Comic Sans MS" pitchFamily="66" charset="0"/>
            </a:endParaRPr>
          </a:p>
        </p:txBody>
      </p:sp>
      <p:pic>
        <p:nvPicPr>
          <p:cNvPr id="8196" name="Picture 4" descr="Ramazan'da Hacivat Karagöz Gölge Kukla Oyunu, 1900'ler Karagöz Shadow  Puppet The... Ramazan'da Hacivat Karagöz Gölge Kukla Oyun… | Painting,  Kuklalar, Gölge oyunu"/>
          <p:cNvPicPr>
            <a:picLocks noChangeAspect="1" noChangeArrowheads="1"/>
          </p:cNvPicPr>
          <p:nvPr/>
        </p:nvPicPr>
        <p:blipFill>
          <a:blip r:embed="rId2"/>
          <a:srcRect/>
          <a:stretch>
            <a:fillRect/>
          </a:stretch>
        </p:blipFill>
        <p:spPr bwMode="auto">
          <a:xfrm>
            <a:off x="2357422" y="2357430"/>
            <a:ext cx="5898555" cy="437803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 calcmode="lin" valueType="num">
                                      <p:cBhvr>
                                        <p:cTn id="17" dur="500" fill="hold"/>
                                        <p:tgtEl>
                                          <p:spTgt spid="8196"/>
                                        </p:tgtEl>
                                        <p:attrNameLst>
                                          <p:attrName>ppt_w</p:attrName>
                                        </p:attrNameLst>
                                      </p:cBhvr>
                                      <p:tavLst>
                                        <p:tav tm="0">
                                          <p:val>
                                            <p:fltVal val="0"/>
                                          </p:val>
                                        </p:tav>
                                        <p:tav tm="100000">
                                          <p:val>
                                            <p:strVal val="#ppt_w"/>
                                          </p:val>
                                        </p:tav>
                                      </p:tavLst>
                                    </p:anim>
                                    <p:anim calcmode="lin" valueType="num">
                                      <p:cBhvr>
                                        <p:cTn id="18"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00042"/>
            <a:ext cx="9001156" cy="6215106"/>
          </a:xfrm>
        </p:spPr>
        <p:txBody>
          <a:bodyPr>
            <a:normAutofit/>
          </a:bodyPr>
          <a:lstStyle/>
          <a:p>
            <a:pPr algn="just">
              <a:lnSpc>
                <a:spcPct val="150000"/>
              </a:lnSpc>
              <a:buNone/>
            </a:pPr>
            <a:r>
              <a:rPr lang="tr-TR" sz="2400" dirty="0" smtClean="0">
                <a:latin typeface="Comic Sans MS" pitchFamily="66" charset="0"/>
              </a:rPr>
              <a:t>		</a:t>
            </a:r>
            <a:r>
              <a:rPr lang="en-US" sz="2400" dirty="0" smtClean="0">
                <a:latin typeface="Comic Sans MS" pitchFamily="66" charset="0"/>
              </a:rPr>
              <a:t>Shadow puppetry is considered the oldest form of puppetry in the world. It began 1,000's of years ago in China and India. </a:t>
            </a:r>
            <a:endParaRPr lang="tr-TR" sz="2400" dirty="0" smtClean="0">
              <a:latin typeface="Comic Sans MS" pitchFamily="66" charset="0"/>
            </a:endParaRPr>
          </a:p>
          <a:p>
            <a:pPr algn="just">
              <a:lnSpc>
                <a:spcPct val="150000"/>
              </a:lnSpc>
              <a:buNone/>
            </a:pPr>
            <a:endParaRPr lang="tr-TR" sz="2400" dirty="0" smtClean="0">
              <a:latin typeface="Comic Sans MS" pitchFamily="66" charset="0"/>
            </a:endParaRPr>
          </a:p>
          <a:p>
            <a:pPr algn="just">
              <a:lnSpc>
                <a:spcPct val="150000"/>
              </a:lnSpc>
              <a:buNone/>
            </a:pPr>
            <a:r>
              <a:rPr lang="tr-TR" sz="2400" dirty="0" smtClean="0">
                <a:latin typeface="Comic Sans MS" pitchFamily="66" charset="0"/>
              </a:rPr>
              <a:t>		</a:t>
            </a:r>
          </a:p>
          <a:p>
            <a:pPr algn="just">
              <a:lnSpc>
                <a:spcPct val="150000"/>
              </a:lnSpc>
              <a:buNone/>
            </a:pPr>
            <a:endParaRPr lang="tr-TR" sz="2400" dirty="0" smtClean="0">
              <a:latin typeface="Comic Sans MS" pitchFamily="66" charset="0"/>
            </a:endParaRPr>
          </a:p>
          <a:p>
            <a:pPr algn="just">
              <a:lnSpc>
                <a:spcPct val="150000"/>
              </a:lnSpc>
              <a:buNone/>
            </a:pPr>
            <a:endParaRPr lang="tr-TR" sz="2400" dirty="0" smtClean="0">
              <a:latin typeface="Comic Sans MS" pitchFamily="66" charset="0"/>
            </a:endParaRPr>
          </a:p>
          <a:p>
            <a:pPr algn="just">
              <a:lnSpc>
                <a:spcPct val="150000"/>
              </a:lnSpc>
              <a:buNone/>
            </a:pPr>
            <a:r>
              <a:rPr lang="tr-TR" sz="2400" dirty="0" smtClean="0">
                <a:latin typeface="Comic Sans MS" pitchFamily="66" charset="0"/>
              </a:rPr>
              <a:t>		</a:t>
            </a:r>
            <a:r>
              <a:rPr lang="en-US" sz="2400" dirty="0" smtClean="0">
                <a:latin typeface="Comic Sans MS" pitchFamily="66" charset="0"/>
              </a:rPr>
              <a:t>Turkey and Greece also have a history of shadow puppetry, where plays are based on everyday life and contain much physical comedy.</a:t>
            </a:r>
            <a:endParaRPr lang="tr-TR" sz="2400" dirty="0">
              <a:latin typeface="Comic Sans MS" pitchFamily="66" charset="0"/>
            </a:endParaRPr>
          </a:p>
        </p:txBody>
      </p:sp>
      <p:pic>
        <p:nvPicPr>
          <p:cNvPr id="4" name="3 İçerik Yer Tutucusu" descr="metin-ozlen_01-3.jpg"/>
          <p:cNvPicPr>
            <a:picLocks noChangeAspect="1"/>
          </p:cNvPicPr>
          <p:nvPr/>
        </p:nvPicPr>
        <p:blipFill>
          <a:blip r:embed="rId2" cstate="print"/>
          <a:srcRect b="2083"/>
          <a:stretch>
            <a:fillRect/>
          </a:stretch>
        </p:blipFill>
        <p:spPr>
          <a:xfrm>
            <a:off x="4000496" y="1785926"/>
            <a:ext cx="3714757" cy="27860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800" decel="100000"/>
                                        <p:tgtEl>
                                          <p:spTgt spid="3">
                                            <p:txEl>
                                              <p:pRg st="2" end="2"/>
                                            </p:txEl>
                                          </p:spTgt>
                                        </p:tgtEl>
                                      </p:cBhvr>
                                    </p:animEffect>
                                    <p:anim calcmode="lin" valueType="num">
                                      <p:cBhvr>
                                        <p:cTn id="1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800" decel="100000"/>
                                        <p:tgtEl>
                                          <p:spTgt spid="3">
                                            <p:txEl>
                                              <p:pRg st="5" end="5"/>
                                            </p:txEl>
                                          </p:spTgt>
                                        </p:tgtEl>
                                      </p:cBhvr>
                                    </p:animEffect>
                                    <p:anim calcmode="lin" valueType="num">
                                      <p:cBhvr>
                                        <p:cTn id="2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untitled4934055e2734001137by (1).jpg"/>
          <p:cNvPicPr>
            <a:picLocks noChangeAspect="1"/>
          </p:cNvPicPr>
          <p:nvPr/>
        </p:nvPicPr>
        <p:blipFill>
          <a:blip r:embed="rId2">
            <a:lum bright="10000" contrast="10000"/>
          </a:blip>
          <a:srcRect t="18749" b="26042"/>
          <a:stretch>
            <a:fillRect/>
          </a:stretch>
        </p:blipFill>
        <p:spPr>
          <a:xfrm>
            <a:off x="-32" y="0"/>
            <a:ext cx="9144000" cy="3786190"/>
          </a:xfrm>
          <a:prstGeom prst="rect">
            <a:avLst/>
          </a:prstGeom>
        </p:spPr>
      </p:pic>
      <p:sp>
        <p:nvSpPr>
          <p:cNvPr id="6" name="2 İçerik Yer Tutucusu"/>
          <p:cNvSpPr>
            <a:spLocks noGrp="1"/>
          </p:cNvSpPr>
          <p:nvPr>
            <p:ph idx="1"/>
          </p:nvPr>
        </p:nvSpPr>
        <p:spPr>
          <a:xfrm>
            <a:off x="0" y="4429132"/>
            <a:ext cx="8929718" cy="1857388"/>
          </a:xfrm>
        </p:spPr>
        <p:txBody>
          <a:bodyPr>
            <a:normAutofit/>
          </a:bodyPr>
          <a:lstStyle/>
          <a:p>
            <a:pPr algn="just">
              <a:lnSpc>
                <a:spcPct val="150000"/>
              </a:lnSpc>
              <a:buNone/>
            </a:pPr>
            <a:r>
              <a:rPr lang="en-US" sz="2400" dirty="0" smtClean="0">
                <a:latin typeface="Comic Sans MS" pitchFamily="66" charset="0"/>
              </a:rPr>
              <a:t>		We should not forget that even the biggest problems can be resolved with the right tone, tolerance and understanding. </a:t>
            </a:r>
            <a:endParaRPr lang="en-US" sz="2400" dirty="0">
              <a:latin typeface="Comic Sans MS" pitchFamily="66" charset="0"/>
            </a:endParaRPr>
          </a:p>
        </p:txBody>
      </p:sp>
      <p:sp>
        <p:nvSpPr>
          <p:cNvPr id="7" name="6 Metin kutusu"/>
          <p:cNvSpPr txBox="1"/>
          <p:nvPr/>
        </p:nvSpPr>
        <p:spPr>
          <a:xfrm>
            <a:off x="2357422" y="1428736"/>
            <a:ext cx="4071966" cy="2799869"/>
          </a:xfrm>
          <a:prstGeom prst="rect">
            <a:avLst/>
          </a:prstGeom>
          <a:noFill/>
        </p:spPr>
        <p:txBody>
          <a:bodyPr wrap="square" rtlCol="0">
            <a:spAutoFit/>
          </a:bodyPr>
          <a:lstStyle/>
          <a:p>
            <a:pPr algn="just">
              <a:lnSpc>
                <a:spcPct val="150000"/>
              </a:lnSpc>
            </a:pPr>
            <a:r>
              <a:rPr lang="en-US" sz="2400" dirty="0" smtClean="0">
                <a:latin typeface="Comic Sans MS" pitchFamily="66" charset="0"/>
              </a:rPr>
              <a:t>Above all, </a:t>
            </a:r>
            <a:r>
              <a:rPr lang="en-US" sz="2400" dirty="0" err="1" smtClean="0">
                <a:latin typeface="Comic Sans MS" pitchFamily="66" charset="0"/>
              </a:rPr>
              <a:t>Karagöz</a:t>
            </a:r>
            <a:r>
              <a:rPr lang="en-US" sz="2400" dirty="0" smtClean="0">
                <a:latin typeface="Comic Sans MS" pitchFamily="66" charset="0"/>
              </a:rPr>
              <a:t> and </a:t>
            </a:r>
            <a:r>
              <a:rPr lang="en-US" sz="2400" dirty="0" err="1" smtClean="0">
                <a:latin typeface="Comic Sans MS" pitchFamily="66" charset="0"/>
              </a:rPr>
              <a:t>Hacivat</a:t>
            </a:r>
            <a:r>
              <a:rPr lang="en-US" sz="2400" dirty="0" smtClean="0">
                <a:latin typeface="Comic Sans MS" pitchFamily="66" charset="0"/>
              </a:rPr>
              <a:t> represent the quick wit and educated side of society, and social tolerance.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327dc237c49205038a46b089bbef3d60.jpg"/>
          <p:cNvPicPr>
            <a:picLocks noChangeAspect="1"/>
          </p:cNvPicPr>
          <p:nvPr/>
        </p:nvPicPr>
        <p:blipFill>
          <a:blip r:embed="rId2"/>
          <a:stretch>
            <a:fillRect/>
          </a:stretch>
        </p:blipFill>
        <p:spPr>
          <a:xfrm>
            <a:off x="0" y="0"/>
            <a:ext cx="9144000" cy="6858000"/>
          </a:xfrm>
          <a:prstGeom prst="rect">
            <a:avLst/>
          </a:prstGeom>
        </p:spPr>
      </p:pic>
      <p:sp>
        <p:nvSpPr>
          <p:cNvPr id="5" name="4 Dikdörtgen"/>
          <p:cNvSpPr/>
          <p:nvPr/>
        </p:nvSpPr>
        <p:spPr>
          <a:xfrm>
            <a:off x="3714744" y="428604"/>
            <a:ext cx="5110206" cy="1015663"/>
          </a:xfrm>
          <a:prstGeom prst="rect">
            <a:avLst/>
          </a:prstGeom>
          <a:noFill/>
        </p:spPr>
        <p:txBody>
          <a:bodyPr wrap="square" lIns="91440" tIns="45720" rIns="91440" bIns="45720">
            <a:spAutoFit/>
          </a:bodyPr>
          <a:lstStyle/>
          <a:p>
            <a:pPr algn="ctr"/>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QUIZ TIME!</a:t>
            </a:r>
            <a:endParaRPr lang="tr-TR"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500042"/>
            <a:ext cx="5857884" cy="4325112"/>
          </a:xfrm>
        </p:spPr>
        <p:txBody>
          <a:bodyPr>
            <a:normAutofit/>
          </a:bodyPr>
          <a:lstStyle/>
          <a:p>
            <a:pPr>
              <a:lnSpc>
                <a:spcPct val="150000"/>
              </a:lnSpc>
              <a:buNone/>
            </a:pPr>
            <a:r>
              <a:rPr lang="tr-TR" sz="2400" dirty="0" smtClean="0">
                <a:latin typeface="Comic Sans MS" pitchFamily="66" charset="0"/>
              </a:rPr>
              <a:t>		</a:t>
            </a:r>
            <a:r>
              <a:rPr lang="en-US" sz="2400" dirty="0" smtClean="0">
                <a:latin typeface="Comic Sans MS" pitchFamily="66" charset="0"/>
              </a:rPr>
              <a:t>Shadow puppetry uses flat articulated cut-out figures (shadow puppets) which are held between a source of light and a translucent screen or</a:t>
            </a:r>
            <a:r>
              <a:rPr lang="tr-TR" sz="2400" dirty="0" smtClean="0">
                <a:latin typeface="Comic Sans MS" pitchFamily="66" charset="0"/>
              </a:rPr>
              <a:t> </a:t>
            </a:r>
            <a:r>
              <a:rPr lang="tr-TR" sz="2400" dirty="0" err="1" smtClean="0">
                <a:latin typeface="Comic Sans MS" pitchFamily="66" charset="0"/>
              </a:rPr>
              <a:t>scrim</a:t>
            </a:r>
            <a:r>
              <a:rPr lang="tr-TR" sz="2400" dirty="0" smtClean="0">
                <a:latin typeface="Comic Sans MS" pitchFamily="66" charset="0"/>
              </a:rPr>
              <a:t>. </a:t>
            </a:r>
          </a:p>
          <a:p>
            <a:pPr algn="just">
              <a:lnSpc>
                <a:spcPct val="150000"/>
              </a:lnSpc>
            </a:pPr>
            <a:endParaRPr lang="tr-TR" sz="2400" dirty="0">
              <a:latin typeface="Comic Sans MS" pitchFamily="66" charset="0"/>
            </a:endParaRPr>
          </a:p>
        </p:txBody>
      </p:sp>
      <p:pic>
        <p:nvPicPr>
          <p:cNvPr id="19460" name="Picture 4" descr="Shadow Theatre | curiouscatontherun"/>
          <p:cNvPicPr>
            <a:picLocks noChangeAspect="1" noChangeArrowheads="1"/>
          </p:cNvPicPr>
          <p:nvPr/>
        </p:nvPicPr>
        <p:blipFill>
          <a:blip r:embed="rId2"/>
          <a:srcRect l="22632" t="7540" r="30440" b="5745"/>
          <a:stretch>
            <a:fillRect/>
          </a:stretch>
        </p:blipFill>
        <p:spPr bwMode="auto">
          <a:xfrm>
            <a:off x="5000628" y="1285860"/>
            <a:ext cx="3786214" cy="4707185"/>
          </a:xfrm>
          <a:prstGeom prst="ellipse">
            <a:avLst/>
          </a:prstGeom>
          <a:ln>
            <a:noFill/>
          </a:ln>
          <a:effectLst>
            <a:softEdge rad="112500"/>
          </a:effectLst>
        </p:spPr>
      </p:pic>
      <p:pic>
        <p:nvPicPr>
          <p:cNvPr id="19462" name="Picture 6" descr="Turkish puppeteer aims to preserve Karagoz and Hacivat"/>
          <p:cNvPicPr>
            <a:picLocks noChangeAspect="1" noChangeArrowheads="1"/>
          </p:cNvPicPr>
          <p:nvPr/>
        </p:nvPicPr>
        <p:blipFill>
          <a:blip r:embed="rId3"/>
          <a:srcRect/>
          <a:stretch>
            <a:fillRect/>
          </a:stretch>
        </p:blipFill>
        <p:spPr bwMode="auto">
          <a:xfrm>
            <a:off x="357158" y="3857628"/>
            <a:ext cx="4714908" cy="265213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p:cTn id="17" dur="500" fill="hold"/>
                                        <p:tgtEl>
                                          <p:spTgt spid="19460"/>
                                        </p:tgtEl>
                                        <p:attrNameLst>
                                          <p:attrName>ppt_w</p:attrName>
                                        </p:attrNameLst>
                                      </p:cBhvr>
                                      <p:tavLst>
                                        <p:tav tm="0">
                                          <p:val>
                                            <p:fltVal val="0"/>
                                          </p:val>
                                        </p:tav>
                                        <p:tav tm="100000">
                                          <p:val>
                                            <p:strVal val="#ppt_w"/>
                                          </p:val>
                                        </p:tav>
                                      </p:tavLst>
                                    </p:anim>
                                    <p:anim calcmode="lin" valueType="num">
                                      <p:cBhvr>
                                        <p:cTn id="18" dur="500" fill="hold"/>
                                        <p:tgtEl>
                                          <p:spTgt spid="19460"/>
                                        </p:tgtEl>
                                        <p:attrNameLst>
                                          <p:attrName>ppt_h</p:attrName>
                                        </p:attrNameLst>
                                      </p:cBhvr>
                                      <p:tavLst>
                                        <p:tav tm="0">
                                          <p:val>
                                            <p:fltVal val="0"/>
                                          </p:val>
                                        </p:tav>
                                        <p:tav tm="100000">
                                          <p:val>
                                            <p:strVal val="#ppt_h"/>
                                          </p:val>
                                        </p:tav>
                                      </p:tavLst>
                                    </p:anim>
                                    <p:animEffect transition="in" filter="fade">
                                      <p:cBhvr>
                                        <p:cTn id="19" dur="500"/>
                                        <p:tgtEl>
                                          <p:spTgt spid="1946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9462"/>
                                        </p:tgtEl>
                                        <p:attrNameLst>
                                          <p:attrName>style.visibility</p:attrName>
                                        </p:attrNameLst>
                                      </p:cBhvr>
                                      <p:to>
                                        <p:strVal val="visible"/>
                                      </p:to>
                                    </p:set>
                                    <p:anim calcmode="lin" valueType="num">
                                      <p:cBhvr>
                                        <p:cTn id="24" dur="500" fill="hold"/>
                                        <p:tgtEl>
                                          <p:spTgt spid="19462"/>
                                        </p:tgtEl>
                                        <p:attrNameLst>
                                          <p:attrName>ppt_w</p:attrName>
                                        </p:attrNameLst>
                                      </p:cBhvr>
                                      <p:tavLst>
                                        <p:tav tm="0">
                                          <p:val>
                                            <p:fltVal val="0"/>
                                          </p:val>
                                        </p:tav>
                                        <p:tav tm="100000">
                                          <p:val>
                                            <p:strVal val="#ppt_w"/>
                                          </p:val>
                                        </p:tav>
                                      </p:tavLst>
                                    </p:anim>
                                    <p:anim calcmode="lin" valueType="num">
                                      <p:cBhvr>
                                        <p:cTn id="25" dur="500" fill="hold"/>
                                        <p:tgtEl>
                                          <p:spTgt spid="19462"/>
                                        </p:tgtEl>
                                        <p:attrNameLst>
                                          <p:attrName>ppt_h</p:attrName>
                                        </p:attrNameLst>
                                      </p:cBhvr>
                                      <p:tavLst>
                                        <p:tav tm="0">
                                          <p:val>
                                            <p:fltVal val="0"/>
                                          </p:val>
                                        </p:tav>
                                        <p:tav tm="100000">
                                          <p:val>
                                            <p:strVal val="#ppt_h"/>
                                          </p:val>
                                        </p:tav>
                                      </p:tavLst>
                                    </p:anim>
                                    <p:animEffect transition="in" filter="fade">
                                      <p:cBhvr>
                                        <p:cTn id="26"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06" y="1357298"/>
            <a:ext cx="4714908" cy="4325112"/>
          </a:xfrm>
        </p:spPr>
        <p:txBody>
          <a:bodyPr>
            <a:normAutofit/>
          </a:bodyPr>
          <a:lstStyle/>
          <a:p>
            <a:pPr>
              <a:lnSpc>
                <a:spcPct val="150000"/>
              </a:lnSpc>
              <a:buNone/>
            </a:pPr>
            <a:r>
              <a:rPr lang="tr-TR" sz="2400" dirty="0" smtClean="0">
                <a:latin typeface="Comic Sans MS" pitchFamily="66" charset="0"/>
              </a:rPr>
              <a:t>		</a:t>
            </a:r>
            <a:r>
              <a:rPr lang="en-US" sz="2400" dirty="0" smtClean="0">
                <a:latin typeface="Comic Sans MS" pitchFamily="66" charset="0"/>
              </a:rPr>
              <a:t>Various effects can be achieved by moving both the puppets and the light source. A talented</a:t>
            </a:r>
            <a:r>
              <a:rPr lang="tr-TR" sz="2400" dirty="0" smtClean="0">
                <a:latin typeface="Comic Sans MS" pitchFamily="66" charset="0"/>
              </a:rPr>
              <a:t> </a:t>
            </a:r>
            <a:r>
              <a:rPr lang="tr-TR" sz="2400" dirty="0" err="1" smtClean="0">
                <a:latin typeface="Comic Sans MS" pitchFamily="66" charset="0"/>
              </a:rPr>
              <a:t>puppeteer</a:t>
            </a:r>
            <a:r>
              <a:rPr lang="tr-TR" sz="2400" dirty="0" smtClean="0">
                <a:latin typeface="Comic Sans MS" pitchFamily="66" charset="0"/>
              </a:rPr>
              <a:t> </a:t>
            </a:r>
            <a:r>
              <a:rPr lang="en-US" sz="2400" dirty="0" smtClean="0">
                <a:latin typeface="Comic Sans MS" pitchFamily="66" charset="0"/>
              </a:rPr>
              <a:t>can make the figures appear to walk, dance, fight, nod and laugh.</a:t>
            </a:r>
            <a:endParaRPr lang="en-US" sz="2400" dirty="0"/>
          </a:p>
        </p:txBody>
      </p:sp>
      <p:pic>
        <p:nvPicPr>
          <p:cNvPr id="5" name="Picture 2" descr="Shadow Puppet Stage | Shadow theatre, Shadow puppets, Puppet stage"/>
          <p:cNvPicPr>
            <a:picLocks noChangeAspect="1" noChangeArrowheads="1"/>
          </p:cNvPicPr>
          <p:nvPr/>
        </p:nvPicPr>
        <p:blipFill>
          <a:blip r:embed="rId2"/>
          <a:srcRect t="11940" b="7463"/>
          <a:stretch>
            <a:fillRect/>
          </a:stretch>
        </p:blipFill>
        <p:spPr bwMode="auto">
          <a:xfrm rot="289267">
            <a:off x="4727055" y="2303838"/>
            <a:ext cx="3987063" cy="38576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untitled440fd022610fc71261by.jpg"/>
          <p:cNvPicPr>
            <a:picLocks noChangeAspect="1"/>
          </p:cNvPicPr>
          <p:nvPr/>
        </p:nvPicPr>
        <p:blipFill>
          <a:blip r:embed="rId2">
            <a:lum bright="10000" contrast="40000"/>
          </a:blip>
          <a:stretch>
            <a:fillRect/>
          </a:stretch>
        </p:blipFill>
        <p:spPr>
          <a:xfrm>
            <a:off x="0" y="500042"/>
            <a:ext cx="4494580" cy="6357958"/>
          </a:xfrm>
          <a:prstGeom prst="rect">
            <a:avLst/>
          </a:prstGeom>
        </p:spPr>
      </p:pic>
      <p:sp>
        <p:nvSpPr>
          <p:cNvPr id="6" name="6 Başlık"/>
          <p:cNvSpPr>
            <a:spLocks noGrp="1"/>
          </p:cNvSpPr>
          <p:nvPr>
            <p:ph type="title"/>
          </p:nvPr>
        </p:nvSpPr>
        <p:spPr>
          <a:xfrm>
            <a:off x="2786050" y="2214554"/>
            <a:ext cx="6357982" cy="2643206"/>
          </a:xfrm>
        </p:spPr>
        <p:txBody>
          <a:bodyPr>
            <a:noAutofit/>
          </a:bodyPr>
          <a:lstStyle/>
          <a:p>
            <a:pPr algn="ctr"/>
            <a:r>
              <a:rPr lang="en-US" sz="4800" b="1" dirty="0" smtClean="0">
                <a:latin typeface="Kristen ITC" pitchFamily="66" charset="0"/>
              </a:rPr>
              <a:t>Traditional </a:t>
            </a:r>
            <a:r>
              <a:rPr lang="tr-TR" sz="4800" b="1" dirty="0" smtClean="0">
                <a:latin typeface="Kristen ITC" pitchFamily="66" charset="0"/>
              </a:rPr>
              <a:t/>
            </a:r>
            <a:br>
              <a:rPr lang="tr-TR" sz="4800" b="1" dirty="0" smtClean="0">
                <a:latin typeface="Kristen ITC" pitchFamily="66" charset="0"/>
              </a:rPr>
            </a:br>
            <a:r>
              <a:rPr lang="en-US" sz="4800" b="1" dirty="0" smtClean="0">
                <a:latin typeface="Kristen ITC" pitchFamily="66" charset="0"/>
              </a:rPr>
              <a:t>Turkish Shadow Puppetry: </a:t>
            </a:r>
            <a:r>
              <a:rPr lang="tr-TR" sz="3200" b="1" dirty="0" smtClean="0">
                <a:latin typeface="Kristen ITC" pitchFamily="66" charset="0"/>
              </a:rPr>
              <a:t/>
            </a:r>
            <a:br>
              <a:rPr lang="tr-TR" sz="3200" b="1" dirty="0" smtClean="0">
                <a:latin typeface="Kristen ITC" pitchFamily="66" charset="0"/>
              </a:rPr>
            </a:br>
            <a:r>
              <a:rPr lang="tr-TR" sz="4800" b="1" dirty="0" smtClean="0">
                <a:latin typeface="Kristen ITC" pitchFamily="66" charset="0"/>
              </a:rPr>
              <a:t/>
            </a:r>
            <a:br>
              <a:rPr lang="tr-TR" sz="4800" b="1" dirty="0" smtClean="0">
                <a:latin typeface="Kristen ITC" pitchFamily="66" charset="0"/>
              </a:rPr>
            </a:br>
            <a:r>
              <a:rPr lang="en-US" b="1" dirty="0" smtClean="0">
                <a:solidFill>
                  <a:schemeClr val="accent1">
                    <a:lumMod val="75000"/>
                  </a:schemeClr>
                </a:solidFill>
                <a:latin typeface="Kristen ITC" pitchFamily="66" charset="0"/>
              </a:rPr>
              <a:t>Hacivat and Karagöz</a:t>
            </a:r>
            <a:endParaRPr lang="en-US" sz="4800" dirty="0">
              <a:solidFill>
                <a:schemeClr val="accent1">
                  <a:lumMod val="75000"/>
                </a:schemeClr>
              </a:solidFill>
              <a:latin typeface="Kristen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pic>
        <p:nvPicPr>
          <p:cNvPr id="4" name="3 İçerik Yer Tutucusu" descr="unnamed.gif"/>
          <p:cNvPicPr>
            <a:picLocks noGrp="1" noChangeAspect="1"/>
          </p:cNvPicPr>
          <p:nvPr>
            <p:ph idx="1"/>
          </p:nvPr>
        </p:nvPicPr>
        <p:blipFill>
          <a:blip r:embed="rId2"/>
          <a:stretch>
            <a:fillRect/>
          </a:stretch>
        </p:blipFill>
        <p:spPr>
          <a:xfrm>
            <a:off x="-64" y="0"/>
            <a:ext cx="9144064"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406" y="818400"/>
            <a:ext cx="8643998" cy="4325112"/>
          </a:xfrm>
        </p:spPr>
        <p:txBody>
          <a:bodyPr>
            <a:normAutofit/>
          </a:bodyPr>
          <a:lstStyle/>
          <a:p>
            <a:pPr algn="just">
              <a:lnSpc>
                <a:spcPct val="150000"/>
              </a:lnSpc>
              <a:buNone/>
            </a:pPr>
            <a:r>
              <a:rPr lang="tr-TR" sz="2000" dirty="0" smtClean="0">
                <a:latin typeface="Comic Sans MS" pitchFamily="66" charset="0"/>
              </a:rPr>
              <a:t>		</a:t>
            </a:r>
            <a:r>
              <a:rPr lang="en-US" sz="2000" dirty="0" smtClean="0">
                <a:latin typeface="Comic Sans MS" pitchFamily="66" charset="0"/>
              </a:rPr>
              <a:t>Karagöz and Hacivat are the lead characters of the traditional Turkish</a:t>
            </a:r>
            <a:r>
              <a:rPr lang="tr-TR" sz="2000" dirty="0" smtClean="0">
                <a:latin typeface="Comic Sans MS" pitchFamily="66" charset="0"/>
              </a:rPr>
              <a:t> shadow play</a:t>
            </a:r>
            <a:r>
              <a:rPr lang="en-US" sz="2000" dirty="0" smtClean="0">
                <a:latin typeface="Comic Sans MS" pitchFamily="66" charset="0"/>
              </a:rPr>
              <a:t>, popularized during the</a:t>
            </a:r>
            <a:r>
              <a:rPr lang="tr-TR" sz="2000" dirty="0" smtClean="0">
                <a:latin typeface="Comic Sans MS" pitchFamily="66" charset="0"/>
              </a:rPr>
              <a:t> </a:t>
            </a:r>
            <a:r>
              <a:rPr lang="tr-TR" sz="2000" dirty="0" err="1" smtClean="0">
                <a:latin typeface="Comic Sans MS" pitchFamily="66" charset="0"/>
              </a:rPr>
              <a:t>Ottoman</a:t>
            </a:r>
            <a:r>
              <a:rPr lang="tr-TR" sz="2000" dirty="0" smtClean="0">
                <a:latin typeface="Comic Sans MS" pitchFamily="66" charset="0"/>
              </a:rPr>
              <a:t> </a:t>
            </a:r>
            <a:r>
              <a:rPr lang="en-US" sz="2000" dirty="0" smtClean="0">
                <a:latin typeface="Comic Sans MS" pitchFamily="66" charset="0"/>
              </a:rPr>
              <a:t>period and then spread to most nation states that comprised the Ottoman Empire and most prominently in Turkey and Greece.</a:t>
            </a:r>
            <a:endParaRPr lang="tr-TR" sz="2000" dirty="0" smtClean="0">
              <a:latin typeface="Comic Sans MS" pitchFamily="66" charset="0"/>
            </a:endParaRPr>
          </a:p>
          <a:p>
            <a:pPr algn="just">
              <a:lnSpc>
                <a:spcPct val="150000"/>
              </a:lnSpc>
            </a:pPr>
            <a:endParaRPr lang="en-US" sz="2000" dirty="0">
              <a:latin typeface="Comic Sans MS" pitchFamily="66" charset="0"/>
            </a:endParaRPr>
          </a:p>
        </p:txBody>
      </p:sp>
      <p:pic>
        <p:nvPicPr>
          <p:cNvPr id="5" name="4 Resim" descr="karagoz-hacivat-768x450.png"/>
          <p:cNvPicPr>
            <a:picLocks noChangeAspect="1"/>
          </p:cNvPicPr>
          <p:nvPr/>
        </p:nvPicPr>
        <p:blipFill>
          <a:blip r:embed="rId2"/>
          <a:stretch>
            <a:fillRect/>
          </a:stretch>
        </p:blipFill>
        <p:spPr>
          <a:xfrm>
            <a:off x="1428728" y="2928934"/>
            <a:ext cx="6325423" cy="37063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800" decel="100000"/>
                                        <p:tgtEl>
                                          <p:spTgt spid="3">
                                            <p:txEl>
                                              <p:pRg st="0" end="0"/>
                                            </p:txEl>
                                          </p:spTgt>
                                        </p:tgtEl>
                                      </p:cBhvr>
                                    </p:animEffect>
                                    <p:anim calcmode="lin" valueType="num">
                                      <p:cBhvr>
                                        <p:cTn id="14"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Şehir Hayat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684</TotalTime>
  <Words>93</Words>
  <Application>Microsoft Office PowerPoint</Application>
  <PresentationFormat>Ekran Gösterisi (4:3)</PresentationFormat>
  <Paragraphs>72</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Şehir Hayatı</vt:lpstr>
      <vt:lpstr>Traditional Turkish                   Shadow Puppetry</vt:lpstr>
      <vt:lpstr>General Information</vt:lpstr>
      <vt:lpstr>Slayt 3</vt:lpstr>
      <vt:lpstr>Slayt 4</vt:lpstr>
      <vt:lpstr>Slayt 5</vt:lpstr>
      <vt:lpstr>Slayt 6</vt:lpstr>
      <vt:lpstr>Traditional  Turkish Shadow Puppetry:   Hacivat and Karagöz</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Who were  Karagöz and Hacivat?</vt:lpstr>
      <vt:lpstr>Slayt 33</vt:lpstr>
      <vt:lpstr>Slayt 34</vt:lpstr>
      <vt:lpstr>Slayt 35</vt:lpstr>
      <vt:lpstr>Slayt 36</vt:lpstr>
      <vt:lpstr>Slayt 37</vt:lpstr>
      <vt:lpstr>Slayt 38</vt:lpstr>
      <vt:lpstr>Slayt 39</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Kolej-Acer1</dc:creator>
  <cp:lastModifiedBy>Kolej-Acer1</cp:lastModifiedBy>
  <cp:revision>86</cp:revision>
  <dcterms:created xsi:type="dcterms:W3CDTF">2020-10-07T19:30:40Z</dcterms:created>
  <dcterms:modified xsi:type="dcterms:W3CDTF">2020-10-15T16:26:35Z</dcterms:modified>
</cp:coreProperties>
</file>