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-6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1FE7-D454-4075-A627-D1F1A8CB896D}" type="datetimeFigureOut">
              <a:rPr lang="hu-HU" smtClean="0"/>
              <a:pPr/>
              <a:t>2015.10.14.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A514842-D7C0-4C2E-9938-3C6AD8AEB1A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14100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1FE7-D454-4075-A627-D1F1A8CB896D}" type="datetimeFigureOut">
              <a:rPr lang="hu-HU" smtClean="0"/>
              <a:pPr/>
              <a:t>2015.10.14.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514842-D7C0-4C2E-9938-3C6AD8AEB1A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38967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1FE7-D454-4075-A627-D1F1A8CB896D}" type="datetimeFigureOut">
              <a:rPr lang="hu-HU" smtClean="0"/>
              <a:pPr/>
              <a:t>2015.10.14.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514842-D7C0-4C2E-9938-3C6AD8AEB1A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83558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1FE7-D454-4075-A627-D1F1A8CB896D}" type="datetimeFigureOut">
              <a:rPr lang="hu-HU" smtClean="0"/>
              <a:pPr/>
              <a:t>2015.10.14.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514842-D7C0-4C2E-9938-3C6AD8AEB1A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5053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1FE7-D454-4075-A627-D1F1A8CB896D}" type="datetimeFigureOut">
              <a:rPr lang="hu-HU" smtClean="0"/>
              <a:pPr/>
              <a:t>2015.10.14.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514842-D7C0-4C2E-9938-3C6AD8AEB1A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8669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1FE7-D454-4075-A627-D1F1A8CB896D}" type="datetimeFigureOut">
              <a:rPr lang="hu-HU" smtClean="0"/>
              <a:pPr/>
              <a:t>2015.10.14.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514842-D7C0-4C2E-9938-3C6AD8AEB1A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52760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1FE7-D454-4075-A627-D1F1A8CB896D}" type="datetimeFigureOut">
              <a:rPr lang="hu-HU" smtClean="0"/>
              <a:pPr/>
              <a:t>2015.10.14.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14842-D7C0-4C2E-9938-3C6AD8AEB1A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072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1FE7-D454-4075-A627-D1F1A8CB896D}" type="datetimeFigureOut">
              <a:rPr lang="hu-HU" smtClean="0"/>
              <a:pPr/>
              <a:t>2015.10.14.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14842-D7C0-4C2E-9938-3C6AD8AEB1A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3239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1FE7-D454-4075-A627-D1F1A8CB896D}" type="datetimeFigureOut">
              <a:rPr lang="hu-HU" smtClean="0"/>
              <a:pPr/>
              <a:t>2015.10.14.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14842-D7C0-4C2E-9938-3C6AD8AEB1A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62506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1FE7-D454-4075-A627-D1F1A8CB896D}" type="datetimeFigureOut">
              <a:rPr lang="hu-HU" smtClean="0"/>
              <a:pPr/>
              <a:t>2015.10.14.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514842-D7C0-4C2E-9938-3C6AD8AEB1A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46454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1FE7-D454-4075-A627-D1F1A8CB896D}" type="datetimeFigureOut">
              <a:rPr lang="hu-HU" smtClean="0"/>
              <a:pPr/>
              <a:t>2015.10.14.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A514842-D7C0-4C2E-9938-3C6AD8AEB1A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3665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1FE7-D454-4075-A627-D1F1A8CB896D}" type="datetimeFigureOut">
              <a:rPr lang="hu-HU" smtClean="0"/>
              <a:pPr/>
              <a:t>2015.10.14.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A514842-D7C0-4C2E-9938-3C6AD8AEB1A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7031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1FE7-D454-4075-A627-D1F1A8CB896D}" type="datetimeFigureOut">
              <a:rPr lang="hu-HU" smtClean="0"/>
              <a:pPr/>
              <a:t>2015.10.14.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14842-D7C0-4C2E-9938-3C6AD8AEB1A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82717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1FE7-D454-4075-A627-D1F1A8CB896D}" type="datetimeFigureOut">
              <a:rPr lang="hu-HU" smtClean="0"/>
              <a:pPr/>
              <a:t>2015.10.14.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14842-D7C0-4C2E-9938-3C6AD8AEB1A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64310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1FE7-D454-4075-A627-D1F1A8CB896D}" type="datetimeFigureOut">
              <a:rPr lang="hu-HU" smtClean="0"/>
              <a:pPr/>
              <a:t>2015.10.14.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14842-D7C0-4C2E-9938-3C6AD8AEB1A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09801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1FE7-D454-4075-A627-D1F1A8CB896D}" type="datetimeFigureOut">
              <a:rPr lang="hu-HU" smtClean="0"/>
              <a:pPr/>
              <a:t>2015.10.14.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514842-D7C0-4C2E-9938-3C6AD8AEB1A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7303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11FE7-D454-4075-A627-D1F1A8CB896D}" type="datetimeFigureOut">
              <a:rPr lang="hu-HU" smtClean="0"/>
              <a:pPr/>
              <a:t>2015.10.14.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A514842-D7C0-4C2E-9938-3C6AD8AEB1A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4171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</p:sldLayoutIdLst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358570" y="1473824"/>
            <a:ext cx="7544566" cy="2387600"/>
          </a:xfrm>
        </p:spPr>
        <p:txBody>
          <a:bodyPr>
            <a:normAutofit fontScale="90000"/>
          </a:bodyPr>
          <a:lstStyle/>
          <a:p>
            <a:r>
              <a:rPr lang="hu-HU" sz="8800" b="1" dirty="0" smtClean="0"/>
              <a:t>Ernő Szép:Play</a:t>
            </a:r>
            <a:endParaRPr lang="hu-HU" sz="88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56997" y="6338208"/>
            <a:ext cx="11357676" cy="709164"/>
          </a:xfrm>
        </p:spPr>
        <p:txBody>
          <a:bodyPr>
            <a:noAutofit/>
          </a:bodyPr>
          <a:lstStyle/>
          <a:p>
            <a:r>
              <a:rPr lang="hu-HU" sz="2400" b="1" dirty="0" smtClean="0">
                <a:solidFill>
                  <a:schemeClr val="tx1"/>
                </a:solidFill>
              </a:rPr>
              <a:t>Made </a:t>
            </a:r>
            <a:r>
              <a:rPr lang="hu-HU" sz="2400" b="1" dirty="0" err="1" smtClean="0">
                <a:solidFill>
                  <a:schemeClr val="tx1"/>
                </a:solidFill>
              </a:rPr>
              <a:t>by</a:t>
            </a:r>
            <a:r>
              <a:rPr lang="hu-HU" sz="2400" b="1" dirty="0" smtClean="0">
                <a:solidFill>
                  <a:schemeClr val="tx1"/>
                </a:solidFill>
              </a:rPr>
              <a:t> Zsófi Beke, Bori Varga, Lilla Lakatos, Szabina </a:t>
            </a:r>
            <a:r>
              <a:rPr lang="hu-HU" sz="2400" b="1" dirty="0" err="1" smtClean="0">
                <a:solidFill>
                  <a:schemeClr val="tx1"/>
                </a:solidFill>
              </a:rPr>
              <a:t>Vig</a:t>
            </a:r>
            <a:r>
              <a:rPr lang="hu-HU" sz="2400" b="1" dirty="0" smtClean="0">
                <a:solidFill>
                  <a:schemeClr val="tx1"/>
                </a:solidFill>
              </a:rPr>
              <a:t> and Petra </a:t>
            </a:r>
            <a:r>
              <a:rPr lang="hu-HU" sz="2400" b="1" dirty="0" err="1" smtClean="0">
                <a:solidFill>
                  <a:schemeClr val="tx1"/>
                </a:solidFill>
              </a:rPr>
              <a:t>Szima</a:t>
            </a:r>
            <a:endParaRPr lang="hu-H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694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36102" y="1525631"/>
            <a:ext cx="5778343" cy="1280890"/>
          </a:xfrm>
        </p:spPr>
        <p:txBody>
          <a:bodyPr>
            <a:noAutofit/>
          </a:bodyPr>
          <a:lstStyle/>
          <a:p>
            <a:r>
              <a:rPr lang="hu-HU" sz="6000" b="1" dirty="0" err="1" smtClean="0"/>
              <a:t>Thank</a:t>
            </a:r>
            <a:r>
              <a:rPr lang="hu-HU" sz="6000" b="1" dirty="0" smtClean="0"/>
              <a:t> </a:t>
            </a:r>
            <a:r>
              <a:rPr lang="hu-HU" sz="6000" b="1" dirty="0" err="1" smtClean="0"/>
              <a:t>you</a:t>
            </a:r>
            <a:r>
              <a:rPr lang="hu-HU" sz="6000" b="1" dirty="0" smtClean="0"/>
              <a:t> </a:t>
            </a:r>
            <a:r>
              <a:rPr lang="hu-HU" sz="6000" b="1" dirty="0" err="1" smtClean="0"/>
              <a:t>for</a:t>
            </a:r>
            <a:r>
              <a:rPr lang="hu-HU" sz="6000" b="1" dirty="0" smtClean="0"/>
              <a:t> </a:t>
            </a:r>
            <a:r>
              <a:rPr lang="hu-HU" sz="6000" b="1" dirty="0" err="1" smtClean="0"/>
              <a:t>your</a:t>
            </a:r>
            <a:r>
              <a:rPr lang="hu-HU" sz="6000" b="1" dirty="0" smtClean="0"/>
              <a:t> </a:t>
            </a:r>
            <a:r>
              <a:rPr lang="hu-HU" sz="6000" b="1" dirty="0" err="1" smtClean="0"/>
              <a:t>kind</a:t>
            </a:r>
            <a:r>
              <a:rPr lang="hu-HU" sz="6000" b="1" dirty="0" smtClean="0"/>
              <a:t> </a:t>
            </a:r>
            <a:r>
              <a:rPr lang="hu-HU" sz="6000" b="1" dirty="0" err="1" smtClean="0"/>
              <a:t>attention</a:t>
            </a:r>
            <a:r>
              <a:rPr lang="hu-HU" sz="6000" b="1" dirty="0" smtClean="0"/>
              <a:t>!</a:t>
            </a:r>
            <a:endParaRPr lang="hu-HU" sz="6000" b="1" dirty="0"/>
          </a:p>
        </p:txBody>
      </p:sp>
    </p:spTree>
    <p:extLst>
      <p:ext uri="{BB962C8B-B14F-4D97-AF65-F5344CB8AC3E}">
        <p14:creationId xmlns:p14="http://schemas.microsoft.com/office/powerpoint/2010/main" xmlns="" val="2609813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6543" y="161925"/>
            <a:ext cx="746397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8800" b="1" dirty="0" smtClean="0">
                <a:solidFill>
                  <a:schemeClr val="tx1"/>
                </a:solidFill>
              </a:rPr>
              <a:t>Content</a:t>
            </a:r>
            <a:endParaRPr lang="hu-HU" sz="8800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9515" y="1636939"/>
            <a:ext cx="10515600" cy="4351338"/>
          </a:xfrm>
        </p:spPr>
        <p:txBody>
          <a:bodyPr>
            <a:normAutofit/>
          </a:bodyPr>
          <a:lstStyle/>
          <a:p>
            <a:r>
              <a:rPr lang="hu-HU" sz="4000" dirty="0" smtClean="0">
                <a:solidFill>
                  <a:schemeClr val="tx1"/>
                </a:solidFill>
                <a:hlinkClick r:id="rId2" action="ppaction://hlinksldjump"/>
              </a:rPr>
              <a:t>The poem</a:t>
            </a:r>
            <a:endParaRPr lang="hu-HU" sz="4000" dirty="0" smtClean="0">
              <a:solidFill>
                <a:schemeClr val="tx1"/>
              </a:solidFill>
            </a:endParaRPr>
          </a:p>
          <a:p>
            <a:r>
              <a:rPr lang="hu-HU" sz="4000" dirty="0" smtClean="0">
                <a:solidFill>
                  <a:schemeClr val="tx1"/>
                </a:solidFill>
                <a:hlinkClick r:id="rId3" action="ppaction://hlinksldjump"/>
              </a:rPr>
              <a:t>About the poem </a:t>
            </a:r>
            <a:endParaRPr lang="hu-HU" sz="4000" dirty="0" smtClean="0">
              <a:solidFill>
                <a:schemeClr val="tx1"/>
              </a:solidFill>
            </a:endParaRPr>
          </a:p>
          <a:p>
            <a:r>
              <a:rPr lang="hu-HU" sz="4000" dirty="0" smtClean="0">
                <a:solidFill>
                  <a:schemeClr val="tx1"/>
                </a:solidFill>
                <a:hlinkClick r:id="rId4" action="ppaction://hlinksldjump"/>
              </a:rPr>
              <a:t>About the poet</a:t>
            </a:r>
            <a:endParaRPr lang="hu-H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9654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130" y="21990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7200" b="1" dirty="0" smtClean="0">
                <a:solidFill>
                  <a:schemeClr val="tx1"/>
                </a:solidFill>
              </a:rPr>
              <a:t>Play</a:t>
            </a:r>
            <a:endParaRPr lang="hu-HU" sz="6000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43843" y="1545465"/>
            <a:ext cx="5850228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When I was young, with life and force, </a:t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I never had a little horse, </a:t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I never sat a pony's back, </a:t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A pony's back, </a:t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A pony's back,</a:t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Galloping proudly down the track</a:t>
            </a:r>
            <a:r>
              <a:rPr lang="en-US" sz="2200" b="1" dirty="0" smtClean="0">
                <a:solidFill>
                  <a:schemeClr val="tx1"/>
                </a:solidFill>
              </a:rPr>
              <a:t>.</a:t>
            </a:r>
            <a:endParaRPr lang="hu-HU" sz="2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I never owned a pony fine,</a:t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A bicycle was never mine,</a:t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With spinning wheels that shone like pride,</a:t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That shone like pride,</a:t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That shone like pride —</a:t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How nice to take a summer ride</a:t>
            </a:r>
            <a:r>
              <a:rPr lang="en-US" sz="2200" b="1" dirty="0" smtClean="0">
                <a:solidFill>
                  <a:schemeClr val="tx1"/>
                </a:solidFill>
              </a:rPr>
              <a:t>!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837783" y="1212980"/>
            <a:ext cx="5354217" cy="52438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No story books — that was the rule —</a:t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I only had the books from school.</a:t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How nice to sit at home at night,</a:t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At home at night,</a:t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At home at night,</a:t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To turn the pages by lamplight</a:t>
            </a:r>
            <a:r>
              <a:rPr lang="en-US" sz="2200" b="1" dirty="0" smtClean="0">
                <a:solidFill>
                  <a:schemeClr val="tx1"/>
                </a:solidFill>
              </a:rPr>
              <a:t>!</a:t>
            </a:r>
            <a:endParaRPr lang="hu-HU" sz="2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I never played with coloured bricks </a:t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Or little castles, towers or ricks, </a:t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With farms or ships or little trains, </a:t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Or little trains, </a:t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Or little trains.</a:t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I couidn't cross the boundless plains.</a:t>
            </a:r>
          </a:p>
          <a:p>
            <a:pPr marL="0" indent="0">
              <a:buNone/>
            </a:pPr>
            <a:endParaRPr lang="hu-HU" sz="22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540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426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7200" b="1" dirty="0" smtClean="0">
                <a:solidFill>
                  <a:schemeClr val="tx1"/>
                </a:solidFill>
              </a:rPr>
              <a:t>Play</a:t>
            </a:r>
            <a:endParaRPr lang="hu-HU" sz="5400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69302" y="1468192"/>
            <a:ext cx="5427372" cy="47087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Nobody gave me swords or hats,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Or telescopes or ping-pong bats,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Or took me to the circus tent,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The circus tent,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The circus tent —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Luckily the canvas had a rent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hu-HU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That canvas now has rotted through, . 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And vanished is my childhood too. 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Yes, I grew up so </a:t>
            </a:r>
            <a:r>
              <a:rPr lang="en-US" sz="2400" b="1" dirty="0" err="1">
                <a:solidFill>
                  <a:schemeClr val="tx1"/>
                </a:solidFill>
              </a:rPr>
              <a:t>Iong</a:t>
            </a:r>
            <a:r>
              <a:rPr lang="en-US" sz="2400" b="1" dirty="0">
                <a:solidFill>
                  <a:schemeClr val="tx1"/>
                </a:solidFill>
              </a:rPr>
              <a:t> ago, 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So </a:t>
            </a:r>
            <a:r>
              <a:rPr lang="en-US" sz="2400" b="1" dirty="0" err="1">
                <a:solidFill>
                  <a:schemeClr val="tx1"/>
                </a:solidFill>
              </a:rPr>
              <a:t>Iong</a:t>
            </a:r>
            <a:r>
              <a:rPr lang="en-US" sz="2400" b="1" dirty="0">
                <a:solidFill>
                  <a:schemeClr val="tx1"/>
                </a:solidFill>
              </a:rPr>
              <a:t> ago, 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So </a:t>
            </a:r>
            <a:r>
              <a:rPr lang="en-US" sz="2400" b="1" dirty="0" err="1">
                <a:solidFill>
                  <a:schemeClr val="tx1"/>
                </a:solidFill>
              </a:rPr>
              <a:t>Iong</a:t>
            </a:r>
            <a:r>
              <a:rPr lang="en-US" sz="2400" b="1" dirty="0">
                <a:solidFill>
                  <a:schemeClr val="tx1"/>
                </a:solidFill>
              </a:rPr>
              <a:t> ago,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err="1">
                <a:solidFill>
                  <a:schemeClr val="tx1"/>
                </a:solidFill>
              </a:rPr>
              <a:t>l've</a:t>
            </a:r>
            <a:r>
              <a:rPr lang="en-US" sz="2400" b="1" dirty="0">
                <a:solidFill>
                  <a:schemeClr val="tx1"/>
                </a:solidFill>
              </a:rPr>
              <a:t> grown up, as all men must grow.</a:t>
            </a: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82747" y="1468192"/>
            <a:ext cx="5427372" cy="47087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Now I no longer want a toy —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My troubles all my thoughts employ.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But time will come when I must die,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When I must die,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When I must die,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And I shall go up to the sky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hu-HU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On the great Milky Way </a:t>
            </a:r>
            <a:r>
              <a:rPr lang="en-US" sz="2400" b="1" dirty="0" err="1">
                <a:solidFill>
                  <a:schemeClr val="tx1"/>
                </a:solidFill>
              </a:rPr>
              <a:t>l'H</a:t>
            </a:r>
            <a:r>
              <a:rPr lang="en-US" sz="2400" b="1" dirty="0">
                <a:solidFill>
                  <a:schemeClr val="tx1"/>
                </a:solidFill>
              </a:rPr>
              <a:t> stand, 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And as God passes raise my hand — 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As children ask for leave to talk, 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For leave to talk, 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For leave to talk —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When God the Milky Way does walk.</a:t>
            </a: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679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2000" y="1039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7200" b="1" dirty="0" smtClean="0">
                <a:solidFill>
                  <a:schemeClr val="tx1"/>
                </a:solidFill>
              </a:rPr>
              <a:t>Play</a:t>
            </a:r>
            <a:endParaRPr lang="hu-HU" sz="6000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71552" y="1429555"/>
            <a:ext cx="5350099" cy="47474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And God will see me there, so </a:t>
            </a:r>
            <a:r>
              <a:rPr lang="hu-HU" sz="2400" b="1" dirty="0" smtClean="0">
                <a:solidFill>
                  <a:schemeClr val="tx1"/>
                </a:solidFill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</a:rPr>
              <a:t>eek</a:t>
            </a:r>
            <a:r>
              <a:rPr lang="en-US" sz="2400" b="1" dirty="0">
                <a:solidFill>
                  <a:schemeClr val="tx1"/>
                </a:solidFill>
              </a:rPr>
              <a:t>. 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And softly, quietly, I shall speak: 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"In my whole life I never played, 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I never played, 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I never played,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Now let me play, as I once prayed</a:t>
            </a:r>
            <a:r>
              <a:rPr lang="en-US" sz="2400" b="1" dirty="0" smtClean="0">
                <a:solidFill>
                  <a:schemeClr val="tx1"/>
                </a:solidFill>
              </a:rPr>
              <a:t>.„</a:t>
            </a:r>
            <a:endParaRPr lang="hu-HU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Then by the hand He'll take me there,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The angels singing everywhere,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Into the bright poor children's home,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Poor children's home,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Poor children's home,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A nursery and a pleasure dome.</a:t>
            </a: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41394" y="1429555"/>
            <a:ext cx="5650606" cy="51257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There shall I find my sword, my hats,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 My telescopes and ping-pong bats, 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My story book, my coloured bricks, 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My coloured bricks, 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My coloured bricks,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My castles, towers, my farms and ricks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hu-HU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All that I missed, there I shall find, 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My little trains and ships, each kind. 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They'll take me to the circus too, 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The circus too, 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The circus too.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No canvas to obscure the view.</a:t>
            </a:r>
          </a:p>
          <a:p>
            <a:pPr marL="0" indent="0">
              <a:buNone/>
            </a:pPr>
            <a:endParaRPr lang="hu-H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569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007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7200" b="1" dirty="0" smtClean="0">
                <a:solidFill>
                  <a:schemeClr val="tx1"/>
                </a:solidFill>
              </a:rPr>
              <a:t>Play</a:t>
            </a:r>
            <a:endParaRPr lang="hu-HU" sz="7200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91614" y="2070324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And if I ask, all sadness gone,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They'll put my pony's saddle on,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My bicycle they'll fetch to ride,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They'll fetch to ride,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They'll fetch to ride,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All up and down the riverside.</a:t>
            </a:r>
            <a:endParaRPr lang="hu-HU" sz="2400" b="1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773214" y="2070324"/>
            <a:ext cx="54187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In meadows full of evening sun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err="1">
                <a:solidFill>
                  <a:schemeClr val="tx1"/>
                </a:solidFill>
              </a:rPr>
              <a:t>Forgóidén</a:t>
            </a:r>
            <a:r>
              <a:rPr lang="en-US" sz="2400" b="1" dirty="0">
                <a:solidFill>
                  <a:schemeClr val="tx1"/>
                </a:solidFill>
              </a:rPr>
              <a:t> butterflies </a:t>
            </a:r>
            <a:r>
              <a:rPr lang="en-US" sz="2400" b="1" dirty="0" err="1">
                <a:solidFill>
                  <a:schemeClr val="tx1"/>
                </a:solidFill>
              </a:rPr>
              <a:t>l'H</a:t>
            </a:r>
            <a:r>
              <a:rPr lang="en-US" sz="2400" b="1" dirty="0">
                <a:solidFill>
                  <a:schemeClr val="tx1"/>
                </a:solidFill>
              </a:rPr>
              <a:t> run,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Their gold dust will my fingers stain,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My fingers stain,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My fingers stain —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err="1">
                <a:solidFill>
                  <a:schemeClr val="tx1"/>
                </a:solidFill>
              </a:rPr>
              <a:t>l'H</a:t>
            </a:r>
            <a:r>
              <a:rPr lang="en-US" sz="2400" b="1" dirty="0">
                <a:solidFill>
                  <a:schemeClr val="tx1"/>
                </a:solidFill>
              </a:rPr>
              <a:t> never wash it off again.</a:t>
            </a:r>
            <a:endParaRPr lang="hu-HU" sz="2400" b="1" dirty="0">
              <a:solidFill>
                <a:schemeClr val="tx1"/>
              </a:solidFill>
            </a:endParaRPr>
          </a:p>
        </p:txBody>
      </p:sp>
      <p:sp>
        <p:nvSpPr>
          <p:cNvPr id="7" name="Ötszög 6">
            <a:hlinkClick r:id="rId3" action="ppaction://hlinksldjump"/>
          </p:cNvPr>
          <p:cNvSpPr/>
          <p:nvPr/>
        </p:nvSpPr>
        <p:spPr>
          <a:xfrm>
            <a:off x="209006" y="718457"/>
            <a:ext cx="1382608" cy="48332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8786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b="1" dirty="0" smtClean="0"/>
              <a:t>About the poem</a:t>
            </a:r>
            <a:endParaRPr lang="hu-HU" sz="54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678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err="1" smtClean="0">
                <a:solidFill>
                  <a:schemeClr val="tx1"/>
                </a:solidFill>
              </a:rPr>
              <a:t>In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</a:rPr>
              <a:t>his</a:t>
            </a:r>
            <a:r>
              <a:rPr lang="hu-HU" sz="2400" dirty="0" smtClean="0">
                <a:solidFill>
                  <a:schemeClr val="tx1"/>
                </a:solidFill>
              </a:rPr>
              <a:t> most </a:t>
            </a:r>
            <a:r>
              <a:rPr lang="hu-HU" sz="2400" dirty="0" err="1" smtClean="0">
                <a:solidFill>
                  <a:schemeClr val="tx1"/>
                </a:solidFill>
              </a:rPr>
              <a:t>famous</a:t>
            </a:r>
            <a:r>
              <a:rPr lang="hu-HU" sz="2400" dirty="0" smtClean="0">
                <a:solidFill>
                  <a:schemeClr val="tx1"/>
                </a:solidFill>
              </a:rPr>
              <a:t> poem, i</a:t>
            </a:r>
            <a:r>
              <a:rPr lang="en-US" sz="2400" dirty="0" smtClean="0">
                <a:solidFill>
                  <a:schemeClr val="tx1"/>
                </a:solidFill>
              </a:rPr>
              <a:t>n </a:t>
            </a:r>
            <a:r>
              <a:rPr lang="en-US" sz="2400" dirty="0">
                <a:solidFill>
                  <a:schemeClr val="tx1"/>
                </a:solidFill>
              </a:rPr>
              <a:t>the Children’s Game we can experience how bemused he was. His rhymes are exact and clear. His poems show calmness, peace, </a:t>
            </a:r>
            <a:r>
              <a:rPr lang="en-US" sz="2400" dirty="0" smtClean="0">
                <a:solidFill>
                  <a:schemeClr val="tx1"/>
                </a:solidFill>
              </a:rPr>
              <a:t>love</a:t>
            </a:r>
            <a:r>
              <a:rPr lang="hu-HU" sz="2400" dirty="0" smtClean="0">
                <a:solidFill>
                  <a:schemeClr val="tx1"/>
                </a:solidFill>
              </a:rPr>
              <a:t> and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sensibility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9271" y="3544307"/>
            <a:ext cx="3204699" cy="3075434"/>
          </a:xfrm>
          <a:prstGeom prst="rect">
            <a:avLst/>
          </a:prstGeom>
        </p:spPr>
      </p:pic>
      <p:sp>
        <p:nvSpPr>
          <p:cNvPr id="6" name="Ötszög 5">
            <a:hlinkClick r:id="rId3" action="ppaction://hlinksldjump"/>
          </p:cNvPr>
          <p:cNvSpPr/>
          <p:nvPr/>
        </p:nvSpPr>
        <p:spPr>
          <a:xfrm>
            <a:off x="352697" y="731520"/>
            <a:ext cx="1201783" cy="48332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7755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b="1" dirty="0" smtClean="0"/>
              <a:t>About the poet I.</a:t>
            </a:r>
            <a:endParaRPr lang="hu-HU" sz="54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92925" y="1905000"/>
            <a:ext cx="5022202" cy="5145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Szép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Ernő</a:t>
            </a:r>
            <a:r>
              <a:rPr lang="en-US" sz="2000" dirty="0">
                <a:solidFill>
                  <a:schemeClr val="tx1"/>
                </a:solidFill>
              </a:rPr>
              <a:t> (1884-1953)</a:t>
            </a:r>
            <a:endParaRPr lang="hu-H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He was born in 1884 in </a:t>
            </a:r>
            <a:r>
              <a:rPr lang="en-US" sz="2000" dirty="0" err="1">
                <a:solidFill>
                  <a:schemeClr val="tx1"/>
                </a:solidFill>
              </a:rPr>
              <a:t>Huszt</a:t>
            </a:r>
            <a:r>
              <a:rPr lang="en-US" sz="2000" dirty="0">
                <a:solidFill>
                  <a:schemeClr val="tx1"/>
                </a:solidFill>
              </a:rPr>
              <a:t> as son of a poor country teacher. In his childhood he moved to Debrecen with his parents. After his studies, </a:t>
            </a:r>
            <a:r>
              <a:rPr lang="en-US" sz="2000" dirty="0" err="1">
                <a:solidFill>
                  <a:schemeClr val="tx1"/>
                </a:solidFill>
              </a:rPr>
              <a:t>Szép</a:t>
            </a:r>
            <a:r>
              <a:rPr lang="en-US" sz="2000" dirty="0">
                <a:solidFill>
                  <a:schemeClr val="tx1"/>
                </a:solidFill>
              </a:rPr>
              <a:t> moved to Budapest at nineteen where he soon became a popular journalist, writer of lyrics and erotic prose. His poetry had two inspirations: the clearly recalled experiences of his childhood and sentimentality.</a:t>
            </a:r>
            <a:endParaRPr lang="hu-H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026" name="Picture 2" descr="http://nyugat.oszk.hu/html/alkotok/fotok/szep_erno_nag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966" y="1905000"/>
            <a:ext cx="3116688" cy="409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304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b="1" dirty="0" smtClean="0"/>
              <a:t>About the poet II.</a:t>
            </a:r>
            <a:endParaRPr lang="hu-HU" sz="54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92925" y="2094963"/>
            <a:ext cx="5099475" cy="4537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He published his first collection of poems in 1902. </a:t>
            </a:r>
            <a:endParaRPr lang="hu-H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In 1908 he worked for the newspaper </a:t>
            </a:r>
            <a:r>
              <a:rPr lang="en-US" sz="2000" dirty="0" err="1" smtClean="0">
                <a:solidFill>
                  <a:schemeClr val="tx1"/>
                </a:solidFill>
              </a:rPr>
              <a:t>Nyugat</a:t>
            </a:r>
            <a:r>
              <a:rPr lang="en-US" sz="2000" dirty="0" smtClean="0">
                <a:solidFill>
                  <a:schemeClr val="tx1"/>
                </a:solidFill>
              </a:rPr>
              <a:t>, then in 1910 for the Est. In the 1</a:t>
            </a:r>
            <a:r>
              <a:rPr lang="en-US" sz="2000" baseline="30000" dirty="0" smtClean="0">
                <a:solidFill>
                  <a:schemeClr val="tx1"/>
                </a:solidFill>
              </a:rPr>
              <a:t>st</a:t>
            </a:r>
            <a:r>
              <a:rPr lang="en-US" sz="2000" dirty="0" smtClean="0">
                <a:solidFill>
                  <a:schemeClr val="tx1"/>
                </a:solidFill>
              </a:rPr>
              <a:t> world war, he worked as a volunteer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r>
              <a:rPr lang="hu-HU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He </a:t>
            </a:r>
            <a:r>
              <a:rPr lang="en-US" sz="2000" dirty="0" smtClean="0">
                <a:solidFill>
                  <a:schemeClr val="tx1"/>
                </a:solidFill>
              </a:rPr>
              <a:t>had a good contact </a:t>
            </a:r>
            <a:r>
              <a:rPr lang="hu-HU" sz="2000" dirty="0" err="1" smtClean="0">
                <a:solidFill>
                  <a:schemeClr val="tx1"/>
                </a:solidFill>
              </a:rPr>
              <a:t>with</a:t>
            </a:r>
            <a:r>
              <a:rPr lang="en-US" sz="2000" dirty="0" smtClean="0">
                <a:solidFill>
                  <a:schemeClr val="tx1"/>
                </a:solidFill>
              </a:rPr>
              <a:t> the</a:t>
            </a:r>
            <a:r>
              <a:rPr lang="hu-HU" sz="2000" dirty="0" smtClean="0">
                <a:solidFill>
                  <a:schemeClr val="tx1"/>
                </a:solidFill>
              </a:rPr>
              <a:t> </a:t>
            </a:r>
            <a:r>
              <a:rPr lang="hu-HU" sz="2000" dirty="0" err="1" smtClean="0">
                <a:solidFill>
                  <a:schemeClr val="tx1"/>
                </a:solidFill>
              </a:rPr>
              <a:t>other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poet </a:t>
            </a:r>
            <a:r>
              <a:rPr lang="en-US" sz="2000" dirty="0" err="1" smtClean="0">
                <a:solidFill>
                  <a:schemeClr val="tx1"/>
                </a:solidFill>
              </a:rPr>
              <a:t>Endre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Ady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hu-H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He died in 1953. He was </a:t>
            </a:r>
            <a:r>
              <a:rPr lang="en-US" sz="2000" dirty="0" err="1" smtClean="0">
                <a:solidFill>
                  <a:schemeClr val="tx1"/>
                </a:solidFill>
              </a:rPr>
              <a:t>burried</a:t>
            </a:r>
            <a:r>
              <a:rPr lang="en-US" sz="2000" dirty="0" smtClean="0">
                <a:solidFill>
                  <a:schemeClr val="tx1"/>
                </a:solidFill>
              </a:rPr>
              <a:t> in the </a:t>
            </a:r>
            <a:r>
              <a:rPr lang="hu-HU" sz="2000" dirty="0" err="1" smtClean="0">
                <a:solidFill>
                  <a:schemeClr val="tx1"/>
                </a:solidFill>
              </a:rPr>
              <a:t>j</a:t>
            </a:r>
            <a:r>
              <a:rPr lang="en-US" sz="2000" dirty="0" err="1" smtClean="0">
                <a:solidFill>
                  <a:schemeClr val="tx1"/>
                </a:solidFill>
              </a:rPr>
              <a:t>ewish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cemetery of </a:t>
            </a:r>
            <a:r>
              <a:rPr lang="en-US" sz="2000" dirty="0" err="1" smtClean="0">
                <a:solidFill>
                  <a:schemeClr val="tx1"/>
                </a:solidFill>
              </a:rPr>
              <a:t>Kozma</a:t>
            </a:r>
            <a:r>
              <a:rPr lang="en-US" sz="2000" dirty="0" smtClean="0">
                <a:solidFill>
                  <a:schemeClr val="tx1"/>
                </a:solidFill>
              </a:rPr>
              <a:t> street. </a:t>
            </a:r>
            <a:endParaRPr lang="hu-H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026" name="Picture 2" descr="http://www.pim.hu/object.0546151c-a646-4c69-9a50-00d0cf16beaa.iv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7293" y="1905000"/>
            <a:ext cx="3328865" cy="441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893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122</TotalTime>
  <Words>297</Words>
  <Application>Microsoft Office PowerPoint</Application>
  <PresentationFormat>Egyéni</PresentationFormat>
  <Paragraphs>41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Szálak</vt:lpstr>
      <vt:lpstr>Ernő Szép:Play</vt:lpstr>
      <vt:lpstr>Content</vt:lpstr>
      <vt:lpstr>Play</vt:lpstr>
      <vt:lpstr>Play</vt:lpstr>
      <vt:lpstr>Play</vt:lpstr>
      <vt:lpstr>Play</vt:lpstr>
      <vt:lpstr>About the poem</vt:lpstr>
      <vt:lpstr>About the poet I.</vt:lpstr>
      <vt:lpstr>About the poet II.</vt:lpstr>
      <vt:lpstr>Thank you for your kind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Ernő Szép:Play</dc:title>
  <dc:creator>Petra</dc:creator>
  <cp:lastModifiedBy>Tanár</cp:lastModifiedBy>
  <cp:revision>16</cp:revision>
  <dcterms:created xsi:type="dcterms:W3CDTF">2015-10-12T17:19:44Z</dcterms:created>
  <dcterms:modified xsi:type="dcterms:W3CDTF">2015-10-14T03:48:24Z</dcterms:modified>
</cp:coreProperties>
</file>