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2" d="100"/>
          <a:sy n="92" d="100"/>
        </p:scale>
        <p:origin x="40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EC2EAEF-3E92-4008-9272-AAB4BB95249E}" type="datetimeFigureOut">
              <a:rPr lang="pl-PL" smtClean="0"/>
              <a:t>2016-03-31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A57F72E-AC89-4049-9AC1-0F7A3AD89A81}" type="slidenum">
              <a:rPr lang="pl-PL" smtClean="0"/>
              <a:t>‹#›</a:t>
            </a:fld>
            <a:endParaRPr lang="pl-PL"/>
          </a:p>
        </p:txBody>
      </p:sp>
    </p:spTree>
    <p:extLst>
      <p:ext uri="{BB962C8B-B14F-4D97-AF65-F5344CB8AC3E}">
        <p14:creationId xmlns:p14="http://schemas.microsoft.com/office/powerpoint/2010/main" val="2605570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EC2EAEF-3E92-4008-9272-AAB4BB95249E}" type="datetimeFigureOut">
              <a:rPr lang="pl-PL" smtClean="0"/>
              <a:t>2016-03-31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A57F72E-AC89-4049-9AC1-0F7A3AD89A81}" type="slidenum">
              <a:rPr lang="pl-PL" smtClean="0"/>
              <a:t>‹#›</a:t>
            </a:fld>
            <a:endParaRPr lang="pl-PL"/>
          </a:p>
        </p:txBody>
      </p:sp>
    </p:spTree>
    <p:extLst>
      <p:ext uri="{BB962C8B-B14F-4D97-AF65-F5344CB8AC3E}">
        <p14:creationId xmlns:p14="http://schemas.microsoft.com/office/powerpoint/2010/main" val="3939494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EC2EAEF-3E92-4008-9272-AAB4BB95249E}" type="datetimeFigureOut">
              <a:rPr lang="pl-PL" smtClean="0"/>
              <a:t>2016-03-31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A57F72E-AC89-4049-9AC1-0F7A3AD89A81}" type="slidenum">
              <a:rPr lang="pl-PL" smtClean="0"/>
              <a:t>‹#›</a:t>
            </a:fld>
            <a:endParaRPr lang="pl-PL"/>
          </a:p>
        </p:txBody>
      </p:sp>
    </p:spTree>
    <p:extLst>
      <p:ext uri="{BB962C8B-B14F-4D97-AF65-F5344CB8AC3E}">
        <p14:creationId xmlns:p14="http://schemas.microsoft.com/office/powerpoint/2010/main" val="875948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EC2EAEF-3E92-4008-9272-AAB4BB95249E}" type="datetimeFigureOut">
              <a:rPr lang="pl-PL" smtClean="0"/>
              <a:t>2016-03-31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A57F72E-AC89-4049-9AC1-0F7A3AD89A81}" type="slidenum">
              <a:rPr lang="pl-PL" smtClean="0"/>
              <a:t>‹#›</a:t>
            </a:fld>
            <a:endParaRPr lang="pl-PL"/>
          </a:p>
        </p:txBody>
      </p:sp>
    </p:spTree>
    <p:extLst>
      <p:ext uri="{BB962C8B-B14F-4D97-AF65-F5344CB8AC3E}">
        <p14:creationId xmlns:p14="http://schemas.microsoft.com/office/powerpoint/2010/main" val="3265086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EC2EAEF-3E92-4008-9272-AAB4BB95249E}" type="datetimeFigureOut">
              <a:rPr lang="pl-PL" smtClean="0"/>
              <a:t>2016-03-31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A57F72E-AC89-4049-9AC1-0F7A3AD89A81}" type="slidenum">
              <a:rPr lang="pl-PL" smtClean="0"/>
              <a:t>‹#›</a:t>
            </a:fld>
            <a:endParaRPr lang="pl-PL"/>
          </a:p>
        </p:txBody>
      </p:sp>
    </p:spTree>
    <p:extLst>
      <p:ext uri="{BB962C8B-B14F-4D97-AF65-F5344CB8AC3E}">
        <p14:creationId xmlns:p14="http://schemas.microsoft.com/office/powerpoint/2010/main" val="374974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EC2EAEF-3E92-4008-9272-AAB4BB95249E}" type="datetimeFigureOut">
              <a:rPr lang="pl-PL" smtClean="0"/>
              <a:t>2016-03-31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A57F72E-AC89-4049-9AC1-0F7A3AD89A81}" type="slidenum">
              <a:rPr lang="pl-PL" smtClean="0"/>
              <a:t>‹#›</a:t>
            </a:fld>
            <a:endParaRPr lang="pl-PL"/>
          </a:p>
        </p:txBody>
      </p:sp>
    </p:spTree>
    <p:extLst>
      <p:ext uri="{BB962C8B-B14F-4D97-AF65-F5344CB8AC3E}">
        <p14:creationId xmlns:p14="http://schemas.microsoft.com/office/powerpoint/2010/main" val="345325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EC2EAEF-3E92-4008-9272-AAB4BB95249E}" type="datetimeFigureOut">
              <a:rPr lang="pl-PL" smtClean="0"/>
              <a:t>2016-03-31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A57F72E-AC89-4049-9AC1-0F7A3AD89A81}" type="slidenum">
              <a:rPr lang="pl-PL" smtClean="0"/>
              <a:t>‹#›</a:t>
            </a:fld>
            <a:endParaRPr lang="pl-PL"/>
          </a:p>
        </p:txBody>
      </p:sp>
    </p:spTree>
    <p:extLst>
      <p:ext uri="{BB962C8B-B14F-4D97-AF65-F5344CB8AC3E}">
        <p14:creationId xmlns:p14="http://schemas.microsoft.com/office/powerpoint/2010/main" val="3155356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EC2EAEF-3E92-4008-9272-AAB4BB95249E}" type="datetimeFigureOut">
              <a:rPr lang="pl-PL" smtClean="0"/>
              <a:t>2016-03-31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A57F72E-AC89-4049-9AC1-0F7A3AD89A81}" type="slidenum">
              <a:rPr lang="pl-PL" smtClean="0"/>
              <a:t>‹#›</a:t>
            </a:fld>
            <a:endParaRPr lang="pl-PL"/>
          </a:p>
        </p:txBody>
      </p:sp>
    </p:spTree>
    <p:extLst>
      <p:ext uri="{BB962C8B-B14F-4D97-AF65-F5344CB8AC3E}">
        <p14:creationId xmlns:p14="http://schemas.microsoft.com/office/powerpoint/2010/main" val="3131620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EC2EAEF-3E92-4008-9272-AAB4BB95249E}" type="datetimeFigureOut">
              <a:rPr lang="pl-PL" smtClean="0"/>
              <a:t>2016-03-31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A57F72E-AC89-4049-9AC1-0F7A3AD89A81}" type="slidenum">
              <a:rPr lang="pl-PL" smtClean="0"/>
              <a:t>‹#›</a:t>
            </a:fld>
            <a:endParaRPr lang="pl-PL"/>
          </a:p>
        </p:txBody>
      </p:sp>
    </p:spTree>
    <p:extLst>
      <p:ext uri="{BB962C8B-B14F-4D97-AF65-F5344CB8AC3E}">
        <p14:creationId xmlns:p14="http://schemas.microsoft.com/office/powerpoint/2010/main" val="2404252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EC2EAEF-3E92-4008-9272-AAB4BB95249E}" type="datetimeFigureOut">
              <a:rPr lang="pl-PL" smtClean="0"/>
              <a:t>2016-03-31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A57F72E-AC89-4049-9AC1-0F7A3AD89A81}" type="slidenum">
              <a:rPr lang="pl-PL" smtClean="0"/>
              <a:t>‹#›</a:t>
            </a:fld>
            <a:endParaRPr lang="pl-PL"/>
          </a:p>
        </p:txBody>
      </p:sp>
    </p:spTree>
    <p:extLst>
      <p:ext uri="{BB962C8B-B14F-4D97-AF65-F5344CB8AC3E}">
        <p14:creationId xmlns:p14="http://schemas.microsoft.com/office/powerpoint/2010/main" val="3106107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EC2EAEF-3E92-4008-9272-AAB4BB95249E}" type="datetimeFigureOut">
              <a:rPr lang="pl-PL" smtClean="0"/>
              <a:t>2016-03-31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A57F72E-AC89-4049-9AC1-0F7A3AD89A81}" type="slidenum">
              <a:rPr lang="pl-PL" smtClean="0"/>
              <a:t>‹#›</a:t>
            </a:fld>
            <a:endParaRPr lang="pl-PL"/>
          </a:p>
        </p:txBody>
      </p:sp>
    </p:spTree>
    <p:extLst>
      <p:ext uri="{BB962C8B-B14F-4D97-AF65-F5344CB8AC3E}">
        <p14:creationId xmlns:p14="http://schemas.microsoft.com/office/powerpoint/2010/main" val="1042741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2EAEF-3E92-4008-9272-AAB4BB95249E}" type="datetimeFigureOut">
              <a:rPr lang="pl-PL" smtClean="0"/>
              <a:t>2016-03-31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57F72E-AC89-4049-9AC1-0F7A3AD89A81}" type="slidenum">
              <a:rPr lang="pl-PL" smtClean="0"/>
              <a:t>‹#›</a:t>
            </a:fld>
            <a:endParaRPr lang="pl-PL"/>
          </a:p>
        </p:txBody>
      </p:sp>
    </p:spTree>
    <p:extLst>
      <p:ext uri="{BB962C8B-B14F-4D97-AF65-F5344CB8AC3E}">
        <p14:creationId xmlns:p14="http://schemas.microsoft.com/office/powerpoint/2010/main" val="2041781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solidFill>
                  <a:srgbClr val="92D050"/>
                </a:solidFill>
              </a:rPr>
              <a:t>PREZENTACJA</a:t>
            </a:r>
            <a:endParaRPr lang="pl-PL" dirty="0">
              <a:solidFill>
                <a:srgbClr val="92D050"/>
              </a:solidFill>
            </a:endParaRPr>
          </a:p>
        </p:txBody>
      </p:sp>
      <p:sp>
        <p:nvSpPr>
          <p:cNvPr id="3" name="Podtytuł 2"/>
          <p:cNvSpPr>
            <a:spLocks noGrp="1"/>
          </p:cNvSpPr>
          <p:nvPr>
            <p:ph type="subTitle" idx="1"/>
          </p:nvPr>
        </p:nvSpPr>
        <p:spPr/>
        <p:txBody>
          <a:bodyPr>
            <a:normAutofit/>
          </a:bodyPr>
          <a:lstStyle/>
          <a:p>
            <a:r>
              <a:rPr lang="pl-PL" sz="3200" dirty="0" smtClean="0">
                <a:solidFill>
                  <a:schemeClr val="accent6"/>
                </a:solidFill>
              </a:rPr>
              <a:t>ANGIELSKI</a:t>
            </a:r>
            <a:endParaRPr lang="pl-PL" sz="3200" dirty="0">
              <a:solidFill>
                <a:schemeClr val="accent6"/>
              </a:solidFill>
            </a:endParaRPr>
          </a:p>
        </p:txBody>
      </p:sp>
    </p:spTree>
    <p:extLst>
      <p:ext uri="{BB962C8B-B14F-4D97-AF65-F5344CB8AC3E}">
        <p14:creationId xmlns:p14="http://schemas.microsoft.com/office/powerpoint/2010/main" val="19990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2800" dirty="0" smtClean="0">
                <a:solidFill>
                  <a:schemeClr val="accent6"/>
                </a:solidFill>
              </a:rPr>
              <a:t>A SONNET (ONE HEART) by Adam </a:t>
            </a:r>
            <a:r>
              <a:rPr lang="en-US" sz="2800" dirty="0" err="1" smtClean="0">
                <a:solidFill>
                  <a:schemeClr val="accent6"/>
                </a:solidFill>
              </a:rPr>
              <a:t>Asnyk</a:t>
            </a:r>
            <a:r>
              <a:rPr lang="en-US" sz="2000" dirty="0" smtClean="0"/>
              <a:t/>
            </a:r>
            <a:br>
              <a:rPr lang="en-US" sz="2000" dirty="0" smtClean="0"/>
            </a:br>
            <a:endParaRPr lang="pl-PL" sz="2000" dirty="0"/>
          </a:p>
        </p:txBody>
      </p:sp>
      <p:sp>
        <p:nvSpPr>
          <p:cNvPr id="3" name="Symbol zastępczy zawartości 2"/>
          <p:cNvSpPr>
            <a:spLocks noGrp="1"/>
          </p:cNvSpPr>
          <p:nvPr>
            <p:ph idx="1"/>
          </p:nvPr>
        </p:nvSpPr>
        <p:spPr/>
        <p:txBody>
          <a:bodyPr>
            <a:normAutofit/>
          </a:bodyPr>
          <a:lstStyle/>
          <a:p>
            <a:pPr marL="0" indent="0">
              <a:buNone/>
            </a:pPr>
            <a:r>
              <a:rPr lang="pl-PL" sz="1200" dirty="0" smtClean="0"/>
              <a:t>   </a:t>
            </a:r>
            <a:r>
              <a:rPr lang="en-US" sz="1200" dirty="0" smtClean="0"/>
              <a:t>One heart, one heart is all I</a:t>
            </a:r>
            <a:r>
              <a:rPr lang="pl-PL" sz="1200" dirty="0" smtClean="0"/>
              <a:t>’</a:t>
            </a:r>
            <a:r>
              <a:rPr lang="en-US" sz="1200" dirty="0" smtClean="0"/>
              <a:t>m dreaming of</a:t>
            </a:r>
          </a:p>
          <a:p>
            <a:pPr marL="0" indent="0">
              <a:buNone/>
            </a:pPr>
            <a:r>
              <a:rPr lang="pl-PL" sz="1200" dirty="0" smtClean="0"/>
              <a:t>   </a:t>
            </a:r>
            <a:r>
              <a:rPr lang="en-US" sz="1200" dirty="0" smtClean="0"/>
              <a:t>One heart upon this sullen earth I seek.</a:t>
            </a:r>
          </a:p>
          <a:p>
            <a:pPr marL="0" indent="0">
              <a:buNone/>
            </a:pPr>
            <a:r>
              <a:rPr lang="pl-PL" sz="1200" dirty="0" smtClean="0"/>
              <a:t>   </a:t>
            </a:r>
            <a:r>
              <a:rPr lang="en-US" sz="1200" dirty="0" smtClean="0"/>
              <a:t>A heart to tremble with my heart in love, </a:t>
            </a:r>
          </a:p>
          <a:p>
            <a:pPr marL="0" indent="0">
              <a:buNone/>
            </a:pPr>
            <a:r>
              <a:rPr lang="pl-PL" sz="1200" dirty="0" smtClean="0"/>
              <a:t>   </a:t>
            </a:r>
            <a:r>
              <a:rPr lang="en-US" sz="1200" dirty="0" smtClean="0"/>
              <a:t>So that I be a meek one mid the meek. </a:t>
            </a:r>
          </a:p>
          <a:p>
            <a:pPr marL="0" indent="0">
              <a:buNone/>
            </a:pPr>
            <a:r>
              <a:rPr lang="pl-PL" sz="1200" dirty="0" smtClean="0"/>
              <a:t>   </a:t>
            </a:r>
            <a:r>
              <a:rPr lang="en-US" sz="1200" dirty="0" smtClean="0"/>
              <a:t>One pair of lips, wherefrom my lips for aye</a:t>
            </a:r>
          </a:p>
          <a:p>
            <a:pPr marL="0" indent="0">
              <a:buNone/>
            </a:pPr>
            <a:r>
              <a:rPr lang="pl-PL" sz="1200" dirty="0" smtClean="0"/>
              <a:t>   </a:t>
            </a:r>
            <a:r>
              <a:rPr lang="en-US" sz="1200" dirty="0" smtClean="0"/>
              <a:t>Would drink the drink of joy with no constraints.</a:t>
            </a:r>
          </a:p>
          <a:p>
            <a:pPr marL="0" indent="0">
              <a:buNone/>
            </a:pPr>
            <a:r>
              <a:rPr lang="pl-PL" sz="1200" dirty="0" smtClean="0"/>
              <a:t>   </a:t>
            </a:r>
            <a:r>
              <a:rPr lang="en-US" sz="1200" dirty="0" smtClean="0"/>
              <a:t>Two eyes that I could marvel at each day,</a:t>
            </a:r>
          </a:p>
          <a:p>
            <a:pPr marL="0" indent="0">
              <a:buNone/>
            </a:pPr>
            <a:r>
              <a:rPr lang="pl-PL" sz="1200" dirty="0" smtClean="0"/>
              <a:t>   </a:t>
            </a:r>
            <a:r>
              <a:rPr lang="en-US" sz="1200" dirty="0" smtClean="0"/>
              <a:t>And see myself a saint among the saints.</a:t>
            </a:r>
          </a:p>
          <a:p>
            <a:pPr marL="0" indent="0">
              <a:buNone/>
            </a:pPr>
            <a:r>
              <a:rPr lang="pl-PL" sz="1200" dirty="0" smtClean="0"/>
              <a:t>   </a:t>
            </a:r>
            <a:r>
              <a:rPr lang="en-US" sz="1200" dirty="0" smtClean="0"/>
              <a:t>One heart I need, two hands both soft and white</a:t>
            </a:r>
          </a:p>
          <a:p>
            <a:pPr marL="0" indent="0">
              <a:buNone/>
            </a:pPr>
            <a:r>
              <a:rPr lang="pl-PL" sz="1200" dirty="0" smtClean="0"/>
              <a:t>   </a:t>
            </a:r>
            <a:r>
              <a:rPr lang="en-US" sz="1200" dirty="0" smtClean="0"/>
              <a:t>To veil my eyes and gently bar the light,</a:t>
            </a:r>
          </a:p>
          <a:p>
            <a:pPr marL="0" indent="0">
              <a:buNone/>
            </a:pPr>
            <a:r>
              <a:rPr lang="pl-PL" sz="1200" dirty="0" smtClean="0"/>
              <a:t>   </a:t>
            </a:r>
            <a:r>
              <a:rPr lang="en-US" sz="1200" dirty="0" smtClean="0"/>
              <a:t>So I may fall asleep and by a touch</a:t>
            </a:r>
          </a:p>
          <a:p>
            <a:pPr marL="0" indent="0">
              <a:buNone/>
            </a:pPr>
            <a:r>
              <a:rPr lang="pl-PL" sz="1200" dirty="0" smtClean="0"/>
              <a:t>   </a:t>
            </a:r>
            <a:r>
              <a:rPr lang="en-US" sz="1200" dirty="0" smtClean="0"/>
              <a:t>Of an angels cheek be carried to the sky.   </a:t>
            </a:r>
          </a:p>
          <a:p>
            <a:pPr marL="0" indent="0">
              <a:buNone/>
            </a:pPr>
            <a:r>
              <a:rPr lang="pl-PL" sz="1200" dirty="0" smtClean="0"/>
              <a:t>   </a:t>
            </a:r>
            <a:r>
              <a:rPr lang="en-US" sz="1200" dirty="0" smtClean="0"/>
              <a:t>One heart, one heart, so little though need I,</a:t>
            </a:r>
          </a:p>
          <a:p>
            <a:pPr marL="0" indent="0">
              <a:buNone/>
            </a:pPr>
            <a:r>
              <a:rPr lang="pl-PL" sz="1200" dirty="0" smtClean="0"/>
              <a:t>   </a:t>
            </a:r>
            <a:r>
              <a:rPr lang="en-US" sz="1200" dirty="0" smtClean="0"/>
              <a:t>I see and know that I demand too much.</a:t>
            </a:r>
            <a:endParaRPr lang="pl-PL" sz="1200" dirty="0"/>
          </a:p>
        </p:txBody>
      </p:sp>
    </p:spTree>
    <p:extLst>
      <p:ext uri="{BB962C8B-B14F-4D97-AF65-F5344CB8AC3E}">
        <p14:creationId xmlns:p14="http://schemas.microsoft.com/office/powerpoint/2010/main" val="2622473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chemeClr val="accent6"/>
                </a:solidFill>
              </a:rPr>
              <a:t>                          Adam Asnyk</a:t>
            </a:r>
            <a:br>
              <a:rPr lang="pl-PL" dirty="0" smtClean="0">
                <a:solidFill>
                  <a:schemeClr val="accent6"/>
                </a:solidFill>
              </a:rPr>
            </a:br>
            <a:r>
              <a:rPr lang="pl-PL" dirty="0" smtClean="0">
                <a:solidFill>
                  <a:schemeClr val="accent6"/>
                </a:solidFill>
              </a:rPr>
              <a:t>                      </a:t>
            </a:r>
            <a:r>
              <a:rPr lang="pl-PL" sz="2000" dirty="0" smtClean="0">
                <a:solidFill>
                  <a:schemeClr val="accent6"/>
                </a:solidFill>
              </a:rPr>
              <a:t>11 </a:t>
            </a:r>
            <a:r>
              <a:rPr lang="pl-PL" sz="2000" dirty="0" err="1" smtClean="0">
                <a:solidFill>
                  <a:schemeClr val="accent6"/>
                </a:solidFill>
              </a:rPr>
              <a:t>September</a:t>
            </a:r>
            <a:r>
              <a:rPr lang="pl-PL" sz="2000" dirty="0" smtClean="0">
                <a:solidFill>
                  <a:schemeClr val="accent6"/>
                </a:solidFill>
              </a:rPr>
              <a:t> 1838 – 2 August 1897</a:t>
            </a:r>
            <a:endParaRPr lang="pl-PL" sz="2000" dirty="0">
              <a:solidFill>
                <a:schemeClr val="accent6"/>
              </a:solidFill>
            </a:endParaRPr>
          </a:p>
        </p:txBody>
      </p:sp>
      <p:sp>
        <p:nvSpPr>
          <p:cNvPr id="5" name="Symbol zastępczy zawartości 4"/>
          <p:cNvSpPr>
            <a:spLocks noGrp="1"/>
          </p:cNvSpPr>
          <p:nvPr>
            <p:ph idx="1"/>
          </p:nvPr>
        </p:nvSpPr>
        <p:spPr/>
        <p:txBody>
          <a:bodyPr>
            <a:noAutofit/>
          </a:bodyPr>
          <a:lstStyle/>
          <a:p>
            <a:pPr marL="0" indent="0">
              <a:buNone/>
            </a:pPr>
            <a:r>
              <a:rPr lang="pl-PL" sz="2400" i="1" dirty="0" smtClean="0"/>
              <a:t>He </a:t>
            </a:r>
            <a:r>
              <a:rPr lang="en-US" sz="2400" i="1" dirty="0" smtClean="0"/>
              <a:t>was a Polish poet and dramatist of the Positivist era</a:t>
            </a:r>
            <a:r>
              <a:rPr lang="pl-PL" sz="2400" i="1" dirty="0" smtClean="0"/>
              <a:t>. Adam was </a:t>
            </a:r>
            <a:r>
              <a:rPr lang="pl-PL" sz="2400" i="1" dirty="0"/>
              <a:t>b</a:t>
            </a:r>
            <a:r>
              <a:rPr lang="en-US" sz="2400" i="1" dirty="0" err="1" smtClean="0"/>
              <a:t>orn</a:t>
            </a:r>
            <a:r>
              <a:rPr lang="en-US" sz="2400" i="1" dirty="0" smtClean="0"/>
              <a:t> in Kalisz to a noble family, he was educated to become an heir of his family's estate. As such he received education at the Institute of Agriculture and Forestry in </a:t>
            </a:r>
            <a:r>
              <a:rPr lang="en-US" sz="2400" i="1" dirty="0" err="1" smtClean="0"/>
              <a:t>Marymont</a:t>
            </a:r>
            <a:r>
              <a:rPr lang="en-US" sz="2400" i="1" dirty="0" smtClean="0"/>
              <a:t> and then the Medical Surgeon School in Warsaw. He continued his studies abroad in Breslau, Paris and Heidelberg. In 1862 he returned to Congress Poland and took part in the January Uprising as a freedom fighter against the country's occupation by Russian troops. Because of that he had to flee the </a:t>
            </a:r>
            <a:r>
              <a:rPr lang="en-US" sz="2400" i="1" dirty="0" err="1" smtClean="0"/>
              <a:t>Tsarstvo</a:t>
            </a:r>
            <a:r>
              <a:rPr lang="en-US" sz="2400" i="1" dirty="0" smtClean="0"/>
              <a:t> and settled in Heidelberg, where in 1866 he received a doctorate of philosophy. Soon afterwards he returned to Poland and settled in the Austrian-held part of the country, initially in </a:t>
            </a:r>
            <a:r>
              <a:rPr lang="en-US" sz="2400" i="1" dirty="0" err="1" smtClean="0"/>
              <a:t>Lwów</a:t>
            </a:r>
            <a:r>
              <a:rPr lang="en-US" sz="2400" i="1" dirty="0" smtClean="0"/>
              <a:t> and then in </a:t>
            </a:r>
            <a:r>
              <a:rPr lang="en-US" sz="2400" i="1" dirty="0" err="1" smtClean="0"/>
              <a:t>Kraków</a:t>
            </a:r>
            <a:r>
              <a:rPr lang="en-US" sz="2400" i="1" dirty="0" smtClean="0"/>
              <a:t>. In 1875 </a:t>
            </a:r>
            <a:r>
              <a:rPr lang="en-US" sz="2400" i="1" dirty="0" err="1" smtClean="0"/>
              <a:t>Asnyk</a:t>
            </a:r>
            <a:r>
              <a:rPr lang="en-US" sz="2400" i="1" dirty="0" smtClean="0"/>
              <a:t> married </a:t>
            </a:r>
            <a:r>
              <a:rPr lang="en-US" sz="2400" i="1" dirty="0" err="1" smtClean="0"/>
              <a:t>Zofia</a:t>
            </a:r>
            <a:r>
              <a:rPr lang="en-US" sz="2400" i="1" dirty="0" smtClean="0"/>
              <a:t> née Kaczorowska, with whom he had a son</a:t>
            </a:r>
            <a:r>
              <a:rPr lang="pl-PL" sz="2400" i="1" dirty="0" smtClean="0"/>
              <a:t>.</a:t>
            </a:r>
            <a:r>
              <a:rPr lang="pl-PL" sz="2400" i="1" dirty="0"/>
              <a:t> </a:t>
            </a:r>
            <a:r>
              <a:rPr lang="en-US" sz="2400" i="1" dirty="0" smtClean="0"/>
              <a:t>He died on 2 August 1897 in </a:t>
            </a:r>
            <a:r>
              <a:rPr lang="en-US" sz="2400" i="1" dirty="0" err="1" smtClean="0"/>
              <a:t>Kraków</a:t>
            </a:r>
            <a:r>
              <a:rPr lang="en-US" sz="2400" i="1" dirty="0" smtClean="0"/>
              <a:t> and was buried at the </a:t>
            </a:r>
            <a:r>
              <a:rPr lang="en-US" sz="2400" i="1" dirty="0" err="1" smtClean="0"/>
              <a:t>Skałka</a:t>
            </a:r>
            <a:r>
              <a:rPr lang="en-US" sz="2400" i="1" dirty="0" smtClean="0"/>
              <a:t> church, a burial place for some of the most distinguished Poles, particularly those who lived in </a:t>
            </a:r>
            <a:r>
              <a:rPr lang="en-US" sz="2400" i="1" dirty="0" err="1" smtClean="0"/>
              <a:t>Kraków</a:t>
            </a:r>
            <a:r>
              <a:rPr lang="en-US" sz="2400" i="1" dirty="0" smtClean="0"/>
              <a:t>.</a:t>
            </a:r>
          </a:p>
        </p:txBody>
      </p:sp>
      <p:pic>
        <p:nvPicPr>
          <p:cNvPr id="6" name="Obraz 5"/>
          <p:cNvPicPr>
            <a:picLocks noChangeAspect="1"/>
          </p:cNvPicPr>
          <p:nvPr/>
        </p:nvPicPr>
        <p:blipFill>
          <a:blip r:embed="rId2"/>
          <a:stretch>
            <a:fillRect/>
          </a:stretch>
        </p:blipFill>
        <p:spPr>
          <a:xfrm>
            <a:off x="7943558" y="111318"/>
            <a:ext cx="1377815" cy="1505843"/>
          </a:xfrm>
          <a:prstGeom prst="rect">
            <a:avLst/>
          </a:prstGeom>
        </p:spPr>
      </p:pic>
    </p:spTree>
    <p:extLst>
      <p:ext uri="{BB962C8B-B14F-4D97-AF65-F5344CB8AC3E}">
        <p14:creationId xmlns:p14="http://schemas.microsoft.com/office/powerpoint/2010/main" val="4251240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rgbClr val="92D050"/>
                </a:solidFill>
              </a:rPr>
              <a:t>                </a:t>
            </a:r>
            <a:r>
              <a:rPr lang="pl-PL" dirty="0" smtClean="0">
                <a:solidFill>
                  <a:srgbClr val="92D050"/>
                </a:solidFill>
              </a:rPr>
              <a:t>    </a:t>
            </a:r>
            <a:r>
              <a:rPr lang="pl-PL" dirty="0" err="1" smtClean="0">
                <a:solidFill>
                  <a:srgbClr val="92D050"/>
                </a:solidFill>
              </a:rPr>
              <a:t>additional</a:t>
            </a:r>
            <a:r>
              <a:rPr lang="pl-PL" dirty="0" smtClean="0">
                <a:solidFill>
                  <a:srgbClr val="92D050"/>
                </a:solidFill>
              </a:rPr>
              <a:t>  </a:t>
            </a:r>
            <a:r>
              <a:rPr lang="pl-PL" dirty="0" err="1" smtClean="0">
                <a:solidFill>
                  <a:srgbClr val="92D050"/>
                </a:solidFill>
              </a:rPr>
              <a:t>information</a:t>
            </a:r>
            <a:endParaRPr lang="pl-PL" dirty="0">
              <a:solidFill>
                <a:srgbClr val="92D050"/>
              </a:solidFill>
            </a:endParaRPr>
          </a:p>
        </p:txBody>
      </p:sp>
      <p:sp>
        <p:nvSpPr>
          <p:cNvPr id="3" name="Symbol zastępczy zawartości 2"/>
          <p:cNvSpPr>
            <a:spLocks noGrp="1"/>
          </p:cNvSpPr>
          <p:nvPr>
            <p:ph idx="1"/>
          </p:nvPr>
        </p:nvSpPr>
        <p:spPr/>
        <p:txBody>
          <a:bodyPr>
            <a:normAutofit/>
          </a:bodyPr>
          <a:lstStyle/>
          <a:p>
            <a:pPr marL="0" indent="0">
              <a:buNone/>
            </a:pPr>
            <a:r>
              <a:rPr lang="en-US" sz="2400" dirty="0"/>
              <a:t>Prompt came in 1869 . His theme is the desire expressed by a man who feels alone - request the statements given unlucky in love . Lyrical subject is not named, but it should be assumed that it is a suffering person wishing proximity neighbor , looking for real feelings</a:t>
            </a:r>
            <a:r>
              <a:rPr lang="en-US" sz="2400" dirty="0" smtClean="0"/>
              <a:t>.</a:t>
            </a:r>
            <a:endParaRPr lang="pl-PL" sz="2400" dirty="0" smtClean="0"/>
          </a:p>
          <a:p>
            <a:pPr marL="0" indent="0">
              <a:buNone/>
            </a:pPr>
            <a:endParaRPr lang="pl-PL" sz="2400" dirty="0"/>
          </a:p>
        </p:txBody>
      </p:sp>
      <p:pic>
        <p:nvPicPr>
          <p:cNvPr id="4" name="Obraz 3"/>
          <p:cNvPicPr>
            <a:picLocks noChangeAspect="1"/>
          </p:cNvPicPr>
          <p:nvPr/>
        </p:nvPicPr>
        <p:blipFill>
          <a:blip r:embed="rId2"/>
          <a:stretch>
            <a:fillRect/>
          </a:stretch>
        </p:blipFill>
        <p:spPr>
          <a:xfrm>
            <a:off x="1359342" y="154394"/>
            <a:ext cx="1641614" cy="1641614"/>
          </a:xfrm>
          <a:prstGeom prst="rect">
            <a:avLst/>
          </a:prstGeom>
        </p:spPr>
      </p:pic>
      <p:pic>
        <p:nvPicPr>
          <p:cNvPr id="5" name="Obraz 4"/>
          <p:cNvPicPr>
            <a:picLocks noChangeAspect="1"/>
          </p:cNvPicPr>
          <p:nvPr/>
        </p:nvPicPr>
        <p:blipFill>
          <a:blip r:embed="rId3"/>
          <a:stretch>
            <a:fillRect/>
          </a:stretch>
        </p:blipFill>
        <p:spPr>
          <a:xfrm>
            <a:off x="9105497" y="170851"/>
            <a:ext cx="1646063" cy="1639966"/>
          </a:xfrm>
          <a:prstGeom prst="rect">
            <a:avLst/>
          </a:prstGeom>
        </p:spPr>
      </p:pic>
      <p:pic>
        <p:nvPicPr>
          <p:cNvPr id="6" name="Obraz 5"/>
          <p:cNvPicPr>
            <a:picLocks noChangeAspect="1"/>
          </p:cNvPicPr>
          <p:nvPr/>
        </p:nvPicPr>
        <p:blipFill>
          <a:blip r:embed="rId4"/>
          <a:stretch>
            <a:fillRect/>
          </a:stretch>
        </p:blipFill>
        <p:spPr>
          <a:xfrm>
            <a:off x="1726924" y="4001294"/>
            <a:ext cx="2743438" cy="323116"/>
          </a:xfrm>
          <a:prstGeom prst="rect">
            <a:avLst/>
          </a:prstGeom>
        </p:spPr>
      </p:pic>
      <p:pic>
        <p:nvPicPr>
          <p:cNvPr id="7" name="Obraz 6"/>
          <p:cNvPicPr>
            <a:picLocks noChangeAspect="1"/>
          </p:cNvPicPr>
          <p:nvPr/>
        </p:nvPicPr>
        <p:blipFill>
          <a:blip r:embed="rId5"/>
          <a:stretch>
            <a:fillRect/>
          </a:stretch>
        </p:blipFill>
        <p:spPr>
          <a:xfrm>
            <a:off x="4038743" y="5089128"/>
            <a:ext cx="2810500" cy="323116"/>
          </a:xfrm>
          <a:prstGeom prst="rect">
            <a:avLst/>
          </a:prstGeom>
        </p:spPr>
      </p:pic>
      <p:pic>
        <p:nvPicPr>
          <p:cNvPr id="8" name="Obraz 7"/>
          <p:cNvPicPr>
            <a:picLocks noChangeAspect="1"/>
          </p:cNvPicPr>
          <p:nvPr/>
        </p:nvPicPr>
        <p:blipFill>
          <a:blip r:embed="rId6"/>
          <a:stretch>
            <a:fillRect/>
          </a:stretch>
        </p:blipFill>
        <p:spPr>
          <a:xfrm>
            <a:off x="6290026" y="4162852"/>
            <a:ext cx="2712955" cy="323116"/>
          </a:xfrm>
          <a:prstGeom prst="rect">
            <a:avLst/>
          </a:prstGeom>
        </p:spPr>
      </p:pic>
      <p:pic>
        <p:nvPicPr>
          <p:cNvPr id="9" name="Obraz 8"/>
          <p:cNvPicPr>
            <a:picLocks noChangeAspect="1"/>
          </p:cNvPicPr>
          <p:nvPr/>
        </p:nvPicPr>
        <p:blipFill>
          <a:blip r:embed="rId7"/>
          <a:stretch>
            <a:fillRect/>
          </a:stretch>
        </p:blipFill>
        <p:spPr>
          <a:xfrm>
            <a:off x="7319180" y="5621028"/>
            <a:ext cx="2944623" cy="323116"/>
          </a:xfrm>
          <a:prstGeom prst="rect">
            <a:avLst/>
          </a:prstGeom>
        </p:spPr>
      </p:pic>
    </p:spTree>
    <p:extLst>
      <p:ext uri="{BB962C8B-B14F-4D97-AF65-F5344CB8AC3E}">
        <p14:creationId xmlns:p14="http://schemas.microsoft.com/office/powerpoint/2010/main" val="3716897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92D050"/>
                </a:solidFill>
              </a:rPr>
              <a:t>                  </a:t>
            </a:r>
            <a:r>
              <a:rPr lang="en-US" dirty="0" smtClean="0">
                <a:solidFill>
                  <a:srgbClr val="92D050"/>
                </a:solidFill>
              </a:rPr>
              <a:t>the </a:t>
            </a:r>
            <a:r>
              <a:rPr lang="en-US" dirty="0">
                <a:solidFill>
                  <a:srgbClr val="92D050"/>
                </a:solidFill>
              </a:rPr>
              <a:t>content of the line</a:t>
            </a:r>
            <a:endParaRPr lang="pl-PL" dirty="0">
              <a:solidFill>
                <a:srgbClr val="92D050"/>
              </a:solidFill>
            </a:endParaRPr>
          </a:p>
        </p:txBody>
      </p:sp>
      <p:sp>
        <p:nvSpPr>
          <p:cNvPr id="3" name="Symbol zastępczy zawartości 2"/>
          <p:cNvSpPr>
            <a:spLocks noGrp="1"/>
          </p:cNvSpPr>
          <p:nvPr>
            <p:ph idx="1"/>
          </p:nvPr>
        </p:nvSpPr>
        <p:spPr/>
        <p:txBody>
          <a:bodyPr/>
          <a:lstStyle/>
          <a:p>
            <a:pPr marL="0" indent="0">
              <a:buNone/>
            </a:pPr>
            <a:r>
              <a:rPr lang="en-US" dirty="0" smtClean="0"/>
              <a:t>Author </a:t>
            </a:r>
            <a:r>
              <a:rPr lang="en-US" dirty="0"/>
              <a:t>in line talks about his dream and feelings that </a:t>
            </a:r>
            <a:r>
              <a:rPr lang="en-US" dirty="0" err="1"/>
              <a:t>wyzwalałaby</a:t>
            </a:r>
            <a:r>
              <a:rPr lang="en-US" dirty="0"/>
              <a:t> there is one </a:t>
            </a:r>
            <a:r>
              <a:rPr lang="en-US" dirty="0" smtClean="0"/>
              <a:t>person</a:t>
            </a:r>
            <a:r>
              <a:rPr lang="pl-PL" dirty="0" smtClean="0"/>
              <a:t>. </a:t>
            </a:r>
            <a:r>
              <a:rPr lang="en-US" dirty="0"/>
              <a:t>Author's dream is to find the world such a person, which could complement , which would be happy , and of which he could join in the " sorrow and </a:t>
            </a:r>
            <a:r>
              <a:rPr lang="en-US" dirty="0" smtClean="0"/>
              <a:t>joy</a:t>
            </a:r>
            <a:r>
              <a:rPr lang="pl-PL" dirty="0" smtClean="0"/>
              <a:t>”. </a:t>
            </a:r>
          </a:p>
          <a:p>
            <a:pPr marL="0" indent="0">
              <a:buNone/>
            </a:pPr>
            <a:endParaRPr lang="pl-PL" dirty="0"/>
          </a:p>
        </p:txBody>
      </p:sp>
      <p:pic>
        <p:nvPicPr>
          <p:cNvPr id="5" name="Obraz 4"/>
          <p:cNvPicPr>
            <a:picLocks noChangeAspect="1"/>
          </p:cNvPicPr>
          <p:nvPr/>
        </p:nvPicPr>
        <p:blipFill>
          <a:blip r:embed="rId2"/>
          <a:stretch>
            <a:fillRect/>
          </a:stretch>
        </p:blipFill>
        <p:spPr>
          <a:xfrm>
            <a:off x="2067077" y="4205696"/>
            <a:ext cx="2969009" cy="323116"/>
          </a:xfrm>
          <a:prstGeom prst="rect">
            <a:avLst/>
          </a:prstGeom>
        </p:spPr>
      </p:pic>
      <p:pic>
        <p:nvPicPr>
          <p:cNvPr id="6" name="Obraz 5"/>
          <p:cNvPicPr>
            <a:picLocks noChangeAspect="1"/>
          </p:cNvPicPr>
          <p:nvPr/>
        </p:nvPicPr>
        <p:blipFill>
          <a:blip r:embed="rId3"/>
          <a:stretch>
            <a:fillRect/>
          </a:stretch>
        </p:blipFill>
        <p:spPr>
          <a:xfrm>
            <a:off x="4932321" y="5271170"/>
            <a:ext cx="3170195" cy="323116"/>
          </a:xfrm>
          <a:prstGeom prst="rect">
            <a:avLst/>
          </a:prstGeom>
        </p:spPr>
      </p:pic>
    </p:spTree>
    <p:extLst>
      <p:ext uri="{BB962C8B-B14F-4D97-AF65-F5344CB8AC3E}">
        <p14:creationId xmlns:p14="http://schemas.microsoft.com/office/powerpoint/2010/main" val="61374826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382</TotalTime>
  <Words>474</Words>
  <Application>Microsoft Office PowerPoint</Application>
  <PresentationFormat>Panoramiczny</PresentationFormat>
  <Paragraphs>23</Paragraphs>
  <Slides>5</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5</vt:i4>
      </vt:variant>
    </vt:vector>
  </HeadingPairs>
  <TitlesOfParts>
    <vt:vector size="9" baseType="lpstr">
      <vt:lpstr>Arial</vt:lpstr>
      <vt:lpstr>Calibri</vt:lpstr>
      <vt:lpstr>Calibri Light</vt:lpstr>
      <vt:lpstr>Motyw pakietu Office</vt:lpstr>
      <vt:lpstr>PREZENTACJA</vt:lpstr>
      <vt:lpstr>A SONNET (ONE HEART) by Adam Asnyk </vt:lpstr>
      <vt:lpstr>                          Adam Asnyk                       11 September 1838 – 2 August 1897</vt:lpstr>
      <vt:lpstr>                    additional  information</vt:lpstr>
      <vt:lpstr>                  the content of the line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dc:title>
  <dc:creator>HPS Helmpolska</dc:creator>
  <cp:lastModifiedBy>Administrator</cp:lastModifiedBy>
  <cp:revision>13</cp:revision>
  <dcterms:created xsi:type="dcterms:W3CDTF">2016-03-04T18:06:08Z</dcterms:created>
  <dcterms:modified xsi:type="dcterms:W3CDTF">2016-03-31T15:42:34Z</dcterms:modified>
</cp:coreProperties>
</file>