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3" autoAdjust="0"/>
    <p:restoredTop sz="94660"/>
  </p:normalViewPr>
  <p:slideViewPr>
    <p:cSldViewPr>
      <p:cViewPr varScale="1">
        <p:scale>
          <a:sx n="87" d="100"/>
          <a:sy n="87" d="100"/>
        </p:scale>
        <p:origin x="151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2" name="Picture 8" descr="http://ekartki.twoj-misio.info/cards/milosne/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Prostokąt 8"/>
          <p:cNvSpPr/>
          <p:nvPr/>
        </p:nvSpPr>
        <p:spPr>
          <a:xfrm>
            <a:off x="2286000" y="1628800"/>
            <a:ext cx="457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7200" dirty="0" err="1" smtClean="0">
                <a:solidFill>
                  <a:schemeClr val="bg1"/>
                </a:solidFill>
              </a:rPr>
              <a:t>True</a:t>
            </a:r>
            <a:r>
              <a:rPr lang="pl-PL" sz="7200" dirty="0" smtClean="0">
                <a:solidFill>
                  <a:schemeClr val="bg1"/>
                </a:solidFill>
              </a:rPr>
              <a:t> </a:t>
            </a:r>
            <a:r>
              <a:rPr lang="pl-PL" sz="7200" dirty="0" err="1" smtClean="0">
                <a:solidFill>
                  <a:schemeClr val="bg1"/>
                </a:solidFill>
              </a:rPr>
              <a:t>Love</a:t>
            </a:r>
            <a:r>
              <a:rPr lang="pl-PL" sz="7200" dirty="0" smtClean="0">
                <a:solidFill>
                  <a:schemeClr val="bg1"/>
                </a:solidFill>
              </a:rPr>
              <a:t> </a:t>
            </a:r>
            <a:r>
              <a:rPr lang="pl-PL" sz="7200" dirty="0" err="1" smtClean="0">
                <a:solidFill>
                  <a:schemeClr val="bg1"/>
                </a:solidFill>
              </a:rPr>
              <a:t>Wislawa</a:t>
            </a:r>
            <a:r>
              <a:rPr lang="pl-PL" sz="7200" dirty="0" smtClean="0">
                <a:solidFill>
                  <a:schemeClr val="bg1"/>
                </a:solidFill>
              </a:rPr>
              <a:t> Szymborska</a:t>
            </a:r>
            <a:endParaRPr lang="pl-PL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2" name="Picture 8" descr="http://ekartki.twoj-misio.info/cards/milosne/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1331640" y="1124744"/>
            <a:ext cx="6696744" cy="4976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„</a:t>
            </a:r>
            <a:r>
              <a:rPr lang="pl-PL" sz="2800" dirty="0" err="1" smtClean="0">
                <a:solidFill>
                  <a:schemeClr val="bg1"/>
                </a:solidFill>
              </a:rPr>
              <a:t>True</a:t>
            </a:r>
            <a:r>
              <a:rPr lang="pl-PL" sz="2800" dirty="0" smtClean="0">
                <a:solidFill>
                  <a:schemeClr val="bg1"/>
                </a:solidFill>
              </a:rPr>
              <a:t> </a:t>
            </a:r>
            <a:r>
              <a:rPr lang="pl-PL" sz="2800" dirty="0" err="1" smtClean="0">
                <a:solidFill>
                  <a:schemeClr val="bg1"/>
                </a:solidFill>
              </a:rPr>
              <a:t>love</a:t>
            </a:r>
            <a:r>
              <a:rPr lang="en-US" sz="2800" dirty="0" smtClean="0">
                <a:solidFill>
                  <a:schemeClr val="bg1"/>
                </a:solidFill>
              </a:rPr>
              <a:t>" in a rather ironic way discredit the phenomenon of unrequited love. However, it seems obvious that the discrediting is not actual - noticeable is the fact that this verse would rather be written by someone who has a love never experienced. Even more, it seems appropriate to establish that the song is written from the perspective of an absolutely objective observer, who can spend a cool judgment about reality.</a:t>
            </a:r>
            <a:endParaRPr lang="pl-P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8" descr="http://ekartki.twoj-misio.info/cards/milosne/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1547664" y="1772816"/>
            <a:ext cx="64807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err="1" smtClean="0">
                <a:solidFill>
                  <a:schemeClr val="bg1"/>
                </a:solidFill>
              </a:rPr>
              <a:t>Presentations</a:t>
            </a:r>
            <a:r>
              <a:rPr lang="pl-PL" sz="2800" dirty="0" smtClean="0">
                <a:solidFill>
                  <a:schemeClr val="bg1"/>
                </a:solidFill>
              </a:rPr>
              <a:t> </a:t>
            </a:r>
            <a:r>
              <a:rPr lang="pl-PL" sz="2800" dirty="0" err="1" smtClean="0">
                <a:solidFill>
                  <a:schemeClr val="bg1"/>
                </a:solidFill>
              </a:rPr>
              <a:t>prepared</a:t>
            </a:r>
            <a:r>
              <a:rPr lang="pl-PL" sz="2800" dirty="0" smtClean="0">
                <a:solidFill>
                  <a:schemeClr val="bg1"/>
                </a:solidFill>
              </a:rPr>
              <a:t>:</a:t>
            </a:r>
            <a:br>
              <a:rPr lang="pl-PL" sz="2800" dirty="0" smtClean="0">
                <a:solidFill>
                  <a:schemeClr val="bg1"/>
                </a:solidFill>
              </a:rPr>
            </a:br>
            <a:r>
              <a:rPr lang="pl-PL" sz="2800" dirty="0" smtClean="0">
                <a:solidFill>
                  <a:schemeClr val="bg1"/>
                </a:solidFill>
              </a:rPr>
              <a:t>Natalia Margol</a:t>
            </a:r>
            <a:br>
              <a:rPr lang="pl-PL" sz="2800" dirty="0" smtClean="0">
                <a:solidFill>
                  <a:schemeClr val="bg1"/>
                </a:solidFill>
              </a:rPr>
            </a:br>
            <a:r>
              <a:rPr lang="pl-PL" sz="2800" dirty="0" smtClean="0">
                <a:solidFill>
                  <a:schemeClr val="bg1"/>
                </a:solidFill>
              </a:rPr>
              <a:t>Magdalena Paździor</a:t>
            </a:r>
            <a:br>
              <a:rPr lang="pl-PL" sz="2800" dirty="0" smtClean="0">
                <a:solidFill>
                  <a:schemeClr val="bg1"/>
                </a:solidFill>
              </a:rPr>
            </a:br>
            <a:r>
              <a:rPr lang="pl-PL" sz="2800" dirty="0" smtClean="0">
                <a:solidFill>
                  <a:schemeClr val="bg1"/>
                </a:solidFill>
              </a:rPr>
              <a:t>Agnieszka Rogala</a:t>
            </a:r>
            <a:br>
              <a:rPr lang="pl-PL" sz="2800" dirty="0" smtClean="0">
                <a:solidFill>
                  <a:schemeClr val="bg1"/>
                </a:solidFill>
              </a:rPr>
            </a:br>
            <a:r>
              <a:rPr lang="pl-PL" sz="2800" dirty="0" err="1" smtClean="0">
                <a:solidFill>
                  <a:schemeClr val="bg1"/>
                </a:solidFill>
              </a:rPr>
              <a:t>With</a:t>
            </a:r>
            <a:r>
              <a:rPr lang="pl-PL" sz="2800" dirty="0" smtClean="0">
                <a:solidFill>
                  <a:schemeClr val="bg1"/>
                </a:solidFill>
              </a:rPr>
              <a:t> 1G-class, high </a:t>
            </a:r>
            <a:r>
              <a:rPr lang="pl-PL" sz="2800" dirty="0" err="1" smtClean="0">
                <a:solidFill>
                  <a:schemeClr val="bg1"/>
                </a:solidFill>
              </a:rPr>
              <a:t>school</a:t>
            </a:r>
            <a:r>
              <a:rPr lang="pl-PL" sz="2800" dirty="0" smtClean="0">
                <a:solidFill>
                  <a:schemeClr val="bg1"/>
                </a:solidFill>
              </a:rPr>
              <a:t> </a:t>
            </a:r>
            <a:r>
              <a:rPr lang="pl-PL" sz="2800" dirty="0" err="1" smtClean="0">
                <a:solidFill>
                  <a:schemeClr val="bg1"/>
                </a:solidFill>
              </a:rPr>
              <a:t>number</a:t>
            </a:r>
            <a:r>
              <a:rPr lang="pl-PL" sz="2800" dirty="0" smtClean="0">
                <a:solidFill>
                  <a:schemeClr val="bg1"/>
                </a:solidFill>
              </a:rPr>
              <a:t> 10 </a:t>
            </a:r>
            <a:r>
              <a:rPr lang="pl-PL" sz="2800" dirty="0" err="1" smtClean="0">
                <a:solidFill>
                  <a:schemeClr val="bg1"/>
                </a:solidFill>
              </a:rPr>
              <a:t>in</a:t>
            </a:r>
            <a:r>
              <a:rPr lang="pl-PL" sz="2800" dirty="0" smtClean="0">
                <a:solidFill>
                  <a:schemeClr val="bg1"/>
                </a:solidFill>
              </a:rPr>
              <a:t> Lublin.</a:t>
            </a:r>
            <a:endParaRPr lang="pl-P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2" name="Picture 8" descr="http://ekartki.twoj-misio.info/cards/milosne/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1763688" y="1988840"/>
            <a:ext cx="590465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True Love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True love. Is it normal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is it serious, is it practical?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What does the world get from two people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who exist in a world of their own?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pl-PL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2" name="Picture 8" descr="http://ekartki.twoj-misio.info/cards/milosne/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1115616" y="1124744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Placed on the same pedestal for no good reason,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drawn randomly from millions but convinced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it had to happen this way - in reward for what?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   For nothing.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The light descends from nowhere.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Why on these two and not on others?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Doesnt</a:t>
            </a:r>
            <a:r>
              <a:rPr lang="en-US" sz="2800" dirty="0" smtClean="0">
                <a:solidFill>
                  <a:schemeClr val="bg1"/>
                </a:solidFill>
              </a:rPr>
              <a:t> this outrage justice? Yes it does.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Doesnt</a:t>
            </a:r>
            <a:r>
              <a:rPr lang="en-US" sz="2800" dirty="0" smtClean="0">
                <a:solidFill>
                  <a:schemeClr val="bg1"/>
                </a:solidFill>
              </a:rPr>
              <a:t> it disrupt our painstakingly erected principles,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and cast the moral from the peak? Yes on both accounts.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pl-PL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2" name="Picture 8" descr="http://ekartki.twoj-misio.info/cards/milosne/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1403648" y="1556793"/>
            <a:ext cx="68407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Look at the happy couple.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Couldnt</a:t>
            </a:r>
            <a:r>
              <a:rPr lang="en-US" sz="2800" dirty="0" smtClean="0">
                <a:solidFill>
                  <a:schemeClr val="bg1"/>
                </a:solidFill>
              </a:rPr>
              <a:t> they at least try to hide it,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fake a little depression for their friends sake?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Listen to them laughing - its an insult.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The language they use - deceptively clear.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And their little celebrations, rituals,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the elaborate mutual routines -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its obviously a plot behind the human races back!</a:t>
            </a:r>
            <a:br>
              <a:rPr lang="en-US" sz="2800" dirty="0" smtClean="0">
                <a:solidFill>
                  <a:schemeClr val="bg1"/>
                </a:solidFill>
              </a:rPr>
            </a:br>
            <a:endParaRPr lang="pl-P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2" name="Picture 8" descr="http://ekartki.twoj-misio.info/cards/milosne/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1475656" y="1844824"/>
            <a:ext cx="64087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Its hard even to guess how far things might go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if people start to follow their example.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What could religion and poetry count on?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What would be remembered? What renounced?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Whod</a:t>
            </a:r>
            <a:r>
              <a:rPr lang="en-US" sz="2800" dirty="0" smtClean="0">
                <a:solidFill>
                  <a:schemeClr val="bg1"/>
                </a:solidFill>
              </a:rPr>
              <a:t> want to stay within bounds?</a:t>
            </a:r>
            <a:endParaRPr lang="pl-P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2" name="Picture 8" descr="http://ekartki.twoj-misio.info/cards/milosne/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1331640" y="1556792"/>
            <a:ext cx="6624736" cy="4042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True love. Is it really necessary?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Tact and common sense tell us to pass over it in silence,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like a scandal in </a:t>
            </a:r>
            <a:r>
              <a:rPr lang="en-US" sz="2800" dirty="0" err="1" smtClean="0">
                <a:solidFill>
                  <a:schemeClr val="bg1"/>
                </a:solidFill>
              </a:rPr>
              <a:t>Lifes</a:t>
            </a:r>
            <a:r>
              <a:rPr lang="en-US" sz="2800" dirty="0" smtClean="0">
                <a:solidFill>
                  <a:schemeClr val="bg1"/>
                </a:solidFill>
              </a:rPr>
              <a:t> highest circles.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Perfectly good children are born without its help.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It </a:t>
            </a:r>
            <a:r>
              <a:rPr lang="en-US" sz="2800" dirty="0" err="1" smtClean="0">
                <a:solidFill>
                  <a:schemeClr val="bg1"/>
                </a:solidFill>
              </a:rPr>
              <a:t>couldnt</a:t>
            </a:r>
            <a:r>
              <a:rPr lang="en-US" sz="2800" dirty="0" smtClean="0">
                <a:solidFill>
                  <a:schemeClr val="bg1"/>
                </a:solidFill>
              </a:rPr>
              <a:t> populate the planet in a million years,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it comes along so rarely.</a:t>
            </a:r>
            <a:endParaRPr lang="pl-P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2" name="Picture 8" descr="http://ekartki.twoj-misio.info/cards/milosne/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1259632" y="1916832"/>
            <a:ext cx="698477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Let the people who never find true love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keep saying that </a:t>
            </a:r>
            <a:r>
              <a:rPr lang="en-US" sz="2800" dirty="0" err="1" smtClean="0">
                <a:solidFill>
                  <a:schemeClr val="bg1"/>
                </a:solidFill>
              </a:rPr>
              <a:t>theres</a:t>
            </a:r>
            <a:r>
              <a:rPr lang="en-US" sz="2800" dirty="0" smtClean="0">
                <a:solidFill>
                  <a:schemeClr val="bg1"/>
                </a:solidFill>
              </a:rPr>
              <a:t> no such thing.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Their faith will make it easier for them to live and die.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Translated from the Polish by Stanislaw </a:t>
            </a:r>
            <a:r>
              <a:rPr lang="en-US" sz="1600" dirty="0" err="1" smtClean="0">
                <a:solidFill>
                  <a:schemeClr val="bg1"/>
                </a:solidFill>
              </a:rPr>
              <a:t>Baranczak</a:t>
            </a:r>
            <a:r>
              <a:rPr lang="en-US" sz="1600" dirty="0" smtClean="0">
                <a:solidFill>
                  <a:schemeClr val="bg1"/>
                </a:solidFill>
              </a:rPr>
              <a:t> and Clare </a:t>
            </a:r>
            <a:r>
              <a:rPr lang="en-US" sz="1600" dirty="0" err="1" smtClean="0">
                <a:solidFill>
                  <a:schemeClr val="bg1"/>
                </a:solidFill>
              </a:rPr>
              <a:t>Cavanagh</a:t>
            </a:r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endParaRPr lang="pl-PL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2" name="Picture 8" descr="http://ekartki.twoj-misio.info/cards/milosne/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1547664" y="2060848"/>
            <a:ext cx="60486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Wislawa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Szymborska</a:t>
            </a:r>
            <a:r>
              <a:rPr lang="en-US" sz="2800" dirty="0" smtClean="0">
                <a:solidFill>
                  <a:schemeClr val="bg1"/>
                </a:solidFill>
              </a:rPr>
              <a:t> was born on</a:t>
            </a:r>
            <a:r>
              <a:rPr lang="pl-PL" sz="2800" dirty="0" smtClean="0">
                <a:solidFill>
                  <a:schemeClr val="bg1"/>
                </a:solidFill>
              </a:rPr>
              <a:t> </a:t>
            </a:r>
            <a:r>
              <a:rPr lang="pl-PL" sz="2800" dirty="0" err="1" smtClean="0">
                <a:solidFill>
                  <a:schemeClr val="bg1"/>
                </a:solidFill>
              </a:rPr>
              <a:t>second</a:t>
            </a:r>
            <a:r>
              <a:rPr lang="en-US" sz="2800" dirty="0" smtClean="0">
                <a:solidFill>
                  <a:schemeClr val="bg1"/>
                </a:solidFill>
              </a:rPr>
              <a:t> July, 1923 in </a:t>
            </a:r>
            <a:r>
              <a:rPr lang="pl-PL" sz="2800" dirty="0" smtClean="0">
                <a:solidFill>
                  <a:schemeClr val="bg1"/>
                </a:solidFill>
              </a:rPr>
              <a:t>P</a:t>
            </a:r>
            <a:r>
              <a:rPr lang="en-US" sz="2800" dirty="0" err="1" smtClean="0">
                <a:solidFill>
                  <a:schemeClr val="bg1"/>
                </a:solidFill>
              </a:rPr>
              <a:t>ro</a:t>
            </a:r>
            <a:r>
              <a:rPr lang="pl-PL" sz="2800" dirty="0" smtClean="0">
                <a:solidFill>
                  <a:schemeClr val="bg1"/>
                </a:solidFill>
              </a:rPr>
              <a:t>w</a:t>
            </a:r>
            <a:r>
              <a:rPr lang="en-US" sz="2800" dirty="0" err="1" smtClean="0">
                <a:solidFill>
                  <a:schemeClr val="bg1"/>
                </a:solidFill>
              </a:rPr>
              <a:t>ent</a:t>
            </a:r>
            <a:r>
              <a:rPr lang="en-US" sz="2800" dirty="0" smtClean="0">
                <a:solidFill>
                  <a:schemeClr val="bg1"/>
                </a:solidFill>
              </a:rPr>
              <a:t>. Polish poet, winner of the Nobel Prize in literature. Its important work is "the cat in an empty apartment." She died on </a:t>
            </a:r>
            <a:r>
              <a:rPr lang="pl-PL" sz="2800" dirty="0" smtClean="0">
                <a:solidFill>
                  <a:schemeClr val="bg1"/>
                </a:solidFill>
              </a:rPr>
              <a:t>first </a:t>
            </a:r>
            <a:r>
              <a:rPr lang="en-US" sz="2800" dirty="0" smtClean="0">
                <a:solidFill>
                  <a:schemeClr val="bg1"/>
                </a:solidFill>
              </a:rPr>
              <a:t>February</a:t>
            </a:r>
            <a:r>
              <a:rPr lang="pl-PL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smtClean="0">
                <a:solidFill>
                  <a:schemeClr val="bg1"/>
                </a:solidFill>
              </a:rPr>
              <a:t>2012 in Krakow.</a:t>
            </a:r>
            <a:endParaRPr lang="pl-P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8" descr="http://ekartki.twoj-misio.info/cards/milosne/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2" name="Picture 2" descr="Szymborska 2011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268760"/>
            <a:ext cx="2088232" cy="3958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https://encrypted-tbn3.gstatic.com/images?q=tbn:ANd9GcSnvHRyQtF6WslEsrxDAW2kT-eB7GiaOj4_PCZV76bhjZ5BobJ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268760"/>
            <a:ext cx="3168352" cy="40105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Prostokąt 5"/>
          <p:cNvSpPr/>
          <p:nvPr/>
        </p:nvSpPr>
        <p:spPr>
          <a:xfrm>
            <a:off x="1763688" y="5157192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Maria </a:t>
            </a:r>
            <a:r>
              <a:rPr lang="pl-PL" sz="2800" dirty="0" err="1" smtClean="0">
                <a:solidFill>
                  <a:schemeClr val="bg1"/>
                </a:solidFill>
              </a:rPr>
              <a:t>Wislawa</a:t>
            </a:r>
            <a:r>
              <a:rPr lang="pl-PL" sz="2800" dirty="0" smtClean="0">
                <a:solidFill>
                  <a:schemeClr val="bg1"/>
                </a:solidFill>
              </a:rPr>
              <a:t> Anna Szymborska</a:t>
            </a:r>
            <a:endParaRPr lang="pl-P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182</Words>
  <Application>Microsoft Office PowerPoint</Application>
  <PresentationFormat>Pokaz na ekranie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Edyta Szawara</dc:creator>
  <cp:lastModifiedBy>Administrator</cp:lastModifiedBy>
  <cp:revision>3</cp:revision>
  <dcterms:created xsi:type="dcterms:W3CDTF">2016-02-09T13:25:45Z</dcterms:created>
  <dcterms:modified xsi:type="dcterms:W3CDTF">2016-02-10T12:15:04Z</dcterms:modified>
</cp:coreProperties>
</file>