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0"/>
  </p:notesMasterIdLst>
  <p:sldIdLst>
    <p:sldId id="256" r:id="rId2"/>
    <p:sldId id="257" r:id="rId3"/>
    <p:sldId id="258" r:id="rId4"/>
    <p:sldId id="264" r:id="rId5"/>
    <p:sldId id="262" r:id="rId6"/>
    <p:sldId id="259" r:id="rId7"/>
    <p:sldId id="263" r:id="rId8"/>
    <p:sldId id="261" r:id="rId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563E6-FA44-4AD6-8729-13C82AA7DEBB}" type="datetimeFigureOut">
              <a:rPr lang="hu-HU" smtClean="0"/>
              <a:pPr/>
              <a:t>2016.02.13.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0AC1E5-6AAC-45C1-B0A4-BE2DAD2EDEAB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AC1E5-6AAC-45C1-B0A4-BE2DAD2EDEAB}" type="slidenum">
              <a:rPr lang="hu-HU" smtClean="0"/>
              <a:pPr/>
              <a:t>1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AC1E5-6AAC-45C1-B0A4-BE2DAD2EDEAB}" type="slidenum">
              <a:rPr lang="hu-HU" smtClean="0"/>
              <a:pPr/>
              <a:t>2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AC1E5-6AAC-45C1-B0A4-BE2DAD2EDEAB}" type="slidenum">
              <a:rPr lang="hu-HU" smtClean="0"/>
              <a:pPr/>
              <a:t>3</a:t>
            </a:fld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AC1E5-6AAC-45C1-B0A4-BE2DAD2EDEAB}" type="slidenum">
              <a:rPr lang="hu-HU" smtClean="0"/>
              <a:pPr/>
              <a:t>4</a:t>
            </a:fld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AC1E5-6AAC-45C1-B0A4-BE2DAD2EDEAB}" type="slidenum">
              <a:rPr lang="hu-HU" smtClean="0"/>
              <a:pPr/>
              <a:t>5</a:t>
            </a:fld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AC1E5-6AAC-45C1-B0A4-BE2DAD2EDEAB}" type="slidenum">
              <a:rPr lang="hu-HU" smtClean="0"/>
              <a:pPr/>
              <a:t>6</a:t>
            </a:fld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AC1E5-6AAC-45C1-B0A4-BE2DAD2EDEAB}" type="slidenum">
              <a:rPr lang="hu-HU" smtClean="0"/>
              <a:pPr/>
              <a:t>7</a:t>
            </a:fld>
            <a:endParaRPr lang="hu-H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AC1E5-6AAC-45C1-B0A4-BE2DAD2EDEAB}" type="slidenum">
              <a:rPr lang="hu-HU" smtClean="0"/>
              <a:pPr/>
              <a:t>8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Lekerekített téglalap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6763F-B9F8-4E50-A952-379677BA1E0E}" type="datetimeFigureOut">
              <a:rPr lang="hu-HU" smtClean="0"/>
              <a:pPr/>
              <a:t>2016.02.13.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8C731E3-A2C6-4081-BE27-ABE6CD9F4B7A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Téglalap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6763F-B9F8-4E50-A952-379677BA1E0E}" type="datetimeFigureOut">
              <a:rPr lang="hu-HU" smtClean="0"/>
              <a:pPr/>
              <a:t>2016.02.13.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31E3-A2C6-4081-BE27-ABE6CD9F4B7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6763F-B9F8-4E50-A952-379677BA1E0E}" type="datetimeFigureOut">
              <a:rPr lang="hu-HU" smtClean="0"/>
              <a:pPr/>
              <a:t>2016.02.13.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31E3-A2C6-4081-BE27-ABE6CD9F4B7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6763F-B9F8-4E50-A952-379677BA1E0E}" type="datetimeFigureOut">
              <a:rPr lang="hu-HU" smtClean="0"/>
              <a:pPr/>
              <a:t>2016.02.13.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31E3-A2C6-4081-BE27-ABE6CD9F4B7A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Lekerekített téglalap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6763F-B9F8-4E50-A952-379677BA1E0E}" type="datetimeFigureOut">
              <a:rPr lang="hu-HU" smtClean="0"/>
              <a:pPr/>
              <a:t>2016.02.13.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hu-HU"/>
          </a:p>
        </p:txBody>
      </p:sp>
      <p:sp>
        <p:nvSpPr>
          <p:cNvPr id="7" name="Téglalap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8C731E3-A2C6-4081-BE27-ABE6CD9F4B7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6763F-B9F8-4E50-A952-379677BA1E0E}" type="datetimeFigureOut">
              <a:rPr lang="hu-HU" smtClean="0"/>
              <a:pPr/>
              <a:t>2016.02.13.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31E3-A2C6-4081-BE27-ABE6CD9F4B7A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6763F-B9F8-4E50-A952-379677BA1E0E}" type="datetimeFigureOut">
              <a:rPr lang="hu-HU" smtClean="0"/>
              <a:pPr/>
              <a:t>2016.02.13.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31E3-A2C6-4081-BE27-ABE6CD9F4B7A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" name="Tartalom helye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6763F-B9F8-4E50-A952-379677BA1E0E}" type="datetimeFigureOut">
              <a:rPr lang="hu-HU" smtClean="0"/>
              <a:pPr/>
              <a:t>2016.02.13.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31E3-A2C6-4081-BE27-ABE6CD9F4B7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6763F-B9F8-4E50-A952-379677BA1E0E}" type="datetimeFigureOut">
              <a:rPr lang="hu-HU" smtClean="0"/>
              <a:pPr/>
              <a:t>2016.02.13.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31E3-A2C6-4081-BE27-ABE6CD9F4B7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Lekerekített téglalap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6763F-B9F8-4E50-A952-379677BA1E0E}" type="datetimeFigureOut">
              <a:rPr lang="hu-HU" smtClean="0"/>
              <a:pPr/>
              <a:t>2016.02.13.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31E3-A2C6-4081-BE27-ABE6CD9F4B7A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" name="Tartalom helye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6763F-B9F8-4E50-A952-379677BA1E0E}" type="datetimeFigureOut">
              <a:rPr lang="hu-HU" smtClean="0"/>
              <a:pPr/>
              <a:t>2016.02.13.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8C731E3-A2C6-4081-BE27-ABE6CD9F4B7A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" name="Téglalap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églalap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églalap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églalap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Lekerekített téglalap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2D6763F-B9F8-4E50-A952-379677BA1E0E}" type="datetimeFigureOut">
              <a:rPr lang="hu-HU" smtClean="0"/>
              <a:pPr/>
              <a:t>2016.02.13.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8C731E3-A2C6-4081-BE27-ABE6CD9F4B7A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0" y="3284984"/>
            <a:ext cx="4536504" cy="2711152"/>
          </a:xfrm>
        </p:spPr>
        <p:txBody>
          <a:bodyPr>
            <a:normAutofit/>
          </a:bodyPr>
          <a:lstStyle/>
          <a:p>
            <a:r>
              <a:rPr lang="hu-HU" dirty="0" smtClean="0"/>
              <a:t>Made </a:t>
            </a:r>
            <a:r>
              <a:rPr lang="hu-HU" dirty="0" err="1" smtClean="0"/>
              <a:t>by</a:t>
            </a:r>
            <a:r>
              <a:rPr lang="hu-HU" dirty="0" smtClean="0"/>
              <a:t>:</a:t>
            </a:r>
          </a:p>
          <a:p>
            <a:r>
              <a:rPr lang="hu-HU" dirty="0" smtClean="0"/>
              <a:t>Alma Arany</a:t>
            </a:r>
          </a:p>
          <a:p>
            <a:r>
              <a:rPr lang="hu-HU" dirty="0" smtClean="0"/>
              <a:t>Emese </a:t>
            </a:r>
            <a:r>
              <a:rPr lang="hu-HU" dirty="0" err="1" smtClean="0"/>
              <a:t>Nedró</a:t>
            </a:r>
            <a:endParaRPr lang="hu-HU" dirty="0" smtClean="0"/>
          </a:p>
          <a:p>
            <a:r>
              <a:rPr lang="hu-HU" dirty="0" smtClean="0"/>
              <a:t>Panka Kiss</a:t>
            </a:r>
          </a:p>
          <a:p>
            <a:r>
              <a:rPr lang="hu-HU" dirty="0" smtClean="0"/>
              <a:t>Bettina Debreceni</a:t>
            </a:r>
          </a:p>
          <a:p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2160239"/>
          </a:xfrm>
        </p:spPr>
        <p:txBody>
          <a:bodyPr/>
          <a:lstStyle/>
          <a:p>
            <a:r>
              <a:rPr lang="hu-HU" dirty="0" err="1" smtClean="0"/>
              <a:t>Valentine’s</a:t>
            </a:r>
            <a:r>
              <a:rPr lang="hu-HU" dirty="0" smtClean="0"/>
              <a:t> Day </a:t>
            </a:r>
            <a:r>
              <a:rPr lang="hu-HU" dirty="0" err="1" smtClean="0"/>
              <a:t>poem</a:t>
            </a:r>
            <a:endParaRPr lang="hu-HU" dirty="0"/>
          </a:p>
        </p:txBody>
      </p:sp>
      <p:pic>
        <p:nvPicPr>
          <p:cNvPr id="4" name="Kép 3" descr="legjobb-valentin-napi-dalok-2011-ben-is-0211065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79912" y="2708920"/>
            <a:ext cx="4429125" cy="2333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hu-HU" dirty="0" err="1" smtClean="0"/>
              <a:t>Why</a:t>
            </a:r>
            <a:r>
              <a:rPr lang="hu-HU" dirty="0" smtClean="0"/>
              <a:t> </a:t>
            </a:r>
            <a:r>
              <a:rPr lang="hu-HU" dirty="0" err="1" smtClean="0"/>
              <a:t>did</a:t>
            </a:r>
            <a:r>
              <a:rPr lang="hu-HU" dirty="0" smtClean="0"/>
              <a:t> </a:t>
            </a:r>
            <a:r>
              <a:rPr lang="hu-HU" dirty="0" err="1" smtClean="0"/>
              <a:t>we</a:t>
            </a:r>
            <a:r>
              <a:rPr lang="hu-HU" dirty="0" smtClean="0"/>
              <a:t> </a:t>
            </a:r>
            <a:r>
              <a:rPr lang="hu-HU" dirty="0" err="1" smtClean="0"/>
              <a:t>choose</a:t>
            </a:r>
            <a:r>
              <a:rPr lang="hu-HU" dirty="0" smtClean="0"/>
              <a:t> </a:t>
            </a:r>
            <a:r>
              <a:rPr lang="hu-HU" dirty="0" err="1" smtClean="0"/>
              <a:t>this</a:t>
            </a:r>
            <a:r>
              <a:rPr lang="hu-HU" dirty="0" smtClean="0"/>
              <a:t> </a:t>
            </a:r>
            <a:r>
              <a:rPr lang="hu-HU" dirty="0" err="1" smtClean="0"/>
              <a:t>poem</a:t>
            </a:r>
            <a:r>
              <a:rPr lang="hu-HU" dirty="0" smtClean="0"/>
              <a:t>?!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251520" y="1556792"/>
            <a:ext cx="8568952" cy="31683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dirty="0"/>
              <a:t> </a:t>
            </a:r>
            <a:r>
              <a:rPr lang="hu-HU" dirty="0" smtClean="0"/>
              <a:t>   </a:t>
            </a:r>
            <a:r>
              <a:rPr lang="hu-HU" dirty="0" err="1" smtClean="0"/>
              <a:t>It’s</a:t>
            </a:r>
            <a:r>
              <a:rPr lang="hu-HU" dirty="0" smtClean="0"/>
              <a:t> a </a:t>
            </a:r>
            <a:r>
              <a:rPr lang="hu-HU" dirty="0" smtClean="0"/>
              <a:t>love </a:t>
            </a:r>
            <a:r>
              <a:rPr lang="hu-HU" dirty="0" err="1" smtClean="0"/>
              <a:t>poem</a:t>
            </a:r>
            <a:r>
              <a:rPr lang="hu-HU" dirty="0" smtClean="0"/>
              <a:t> </a:t>
            </a:r>
            <a:r>
              <a:rPr lang="hu-HU" dirty="0" smtClean="0"/>
              <a:t>of </a:t>
            </a:r>
            <a:r>
              <a:rPr lang="hu-HU" dirty="0" err="1" smtClean="0"/>
              <a:t>Hungarian</a:t>
            </a:r>
            <a:r>
              <a:rPr lang="hu-HU" dirty="0" smtClean="0"/>
              <a:t> </a:t>
            </a:r>
            <a:r>
              <a:rPr lang="hu-HU" dirty="0" err="1" smtClean="0"/>
              <a:t>literature.Thie</a:t>
            </a:r>
            <a:r>
              <a:rPr lang="hu-HU" dirty="0" smtClean="0"/>
              <a:t> </a:t>
            </a:r>
            <a:r>
              <a:rPr lang="hu-HU" dirty="0" err="1" smtClean="0"/>
              <a:t>title</a:t>
            </a:r>
            <a:r>
              <a:rPr lang="hu-HU" dirty="0" smtClean="0"/>
              <a:t> is </a:t>
            </a:r>
            <a:r>
              <a:rPr lang="hu-HU" dirty="0" smtClean="0"/>
              <a:t>‘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Hope</a:t>
            </a:r>
            <a:r>
              <a:rPr lang="hu-HU" dirty="0" smtClean="0"/>
              <a:t>’ </a:t>
            </a:r>
            <a:r>
              <a:rPr lang="hu-HU" dirty="0" err="1" smtClean="0"/>
              <a:t>by</a:t>
            </a:r>
            <a:r>
              <a:rPr lang="hu-HU" dirty="0" smtClean="0"/>
              <a:t> Mihály Csokonai Vitéz</a:t>
            </a:r>
            <a:r>
              <a:rPr lang="hu-HU" dirty="0" smtClean="0"/>
              <a:t>. He </a:t>
            </a:r>
            <a:r>
              <a:rPr lang="hu-HU" dirty="0" err="1" smtClean="0"/>
              <a:t>wrote</a:t>
            </a:r>
            <a:r>
              <a:rPr lang="hu-HU" dirty="0" smtClean="0"/>
              <a:t> </a:t>
            </a:r>
            <a:r>
              <a:rPr lang="hu-HU" dirty="0" err="1" smtClean="0"/>
              <a:t>it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his</a:t>
            </a:r>
            <a:r>
              <a:rPr lang="hu-HU" dirty="0" smtClean="0"/>
              <a:t> </a:t>
            </a:r>
            <a:r>
              <a:rPr lang="hu-HU" dirty="0" smtClean="0"/>
              <a:t>love Lilla, </a:t>
            </a:r>
            <a:r>
              <a:rPr lang="hu-HU" dirty="0" err="1" smtClean="0"/>
              <a:t>in</a:t>
            </a:r>
            <a:r>
              <a:rPr lang="hu-HU" dirty="0" smtClean="0"/>
              <a:t> 1803.We </a:t>
            </a:r>
            <a:r>
              <a:rPr lang="hu-HU" dirty="0" err="1" smtClean="0"/>
              <a:t>chose</a:t>
            </a:r>
            <a:r>
              <a:rPr lang="hu-HU" dirty="0" smtClean="0"/>
              <a:t> </a:t>
            </a:r>
            <a:r>
              <a:rPr lang="hu-HU" dirty="0" err="1" smtClean="0"/>
              <a:t>this</a:t>
            </a:r>
            <a:r>
              <a:rPr lang="hu-HU" dirty="0" smtClean="0"/>
              <a:t> </a:t>
            </a:r>
            <a:r>
              <a:rPr lang="hu-HU" dirty="0" err="1" smtClean="0"/>
              <a:t>poem</a:t>
            </a:r>
            <a:r>
              <a:rPr lang="hu-HU" dirty="0" smtClean="0"/>
              <a:t>, </a:t>
            </a:r>
            <a:r>
              <a:rPr lang="hu-HU" dirty="0" err="1" smtClean="0"/>
              <a:t>because</a:t>
            </a:r>
            <a:r>
              <a:rPr lang="hu-HU" dirty="0" smtClean="0"/>
              <a:t> </a:t>
            </a:r>
            <a:r>
              <a:rPr lang="hu-HU" dirty="0" err="1" smtClean="0"/>
              <a:t>we</a:t>
            </a:r>
            <a:r>
              <a:rPr lang="hu-HU" dirty="0" smtClean="0"/>
              <a:t> </a:t>
            </a:r>
            <a:r>
              <a:rPr lang="hu-HU" dirty="0" err="1" smtClean="0"/>
              <a:t>think</a:t>
            </a:r>
            <a:r>
              <a:rPr lang="hu-HU" dirty="0" smtClean="0"/>
              <a:t> </a:t>
            </a:r>
            <a:r>
              <a:rPr lang="hu-HU" dirty="0" err="1" smtClean="0"/>
              <a:t>it’s</a:t>
            </a:r>
            <a:r>
              <a:rPr lang="hu-HU" dirty="0" smtClean="0"/>
              <a:t> </a:t>
            </a:r>
            <a:r>
              <a:rPr lang="hu-HU" dirty="0" err="1" smtClean="0"/>
              <a:t>very</a:t>
            </a:r>
            <a:r>
              <a:rPr lang="hu-HU" dirty="0" smtClean="0"/>
              <a:t> </a:t>
            </a:r>
            <a:r>
              <a:rPr lang="hu-HU" dirty="0" err="1" smtClean="0"/>
              <a:t>romantic</a:t>
            </a:r>
            <a:r>
              <a:rPr lang="hu-HU" dirty="0" smtClean="0"/>
              <a:t> and </a:t>
            </a:r>
            <a:r>
              <a:rPr lang="hu-HU" dirty="0" err="1" smtClean="0"/>
              <a:t>popular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Hungary.</a:t>
            </a:r>
            <a:endParaRPr lang="hu-HU" dirty="0"/>
          </a:p>
        </p:txBody>
      </p:sp>
      <p:pic>
        <p:nvPicPr>
          <p:cNvPr id="5" name="Kép 4" descr="12721924_906844899430384_731600967_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23928" y="4149080"/>
            <a:ext cx="4536504" cy="2376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 descr="12714345_906841709430703_229084997_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5816" y="1988840"/>
            <a:ext cx="2016224" cy="1338548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r>
              <a:rPr lang="hu-HU" dirty="0" smtClean="0"/>
              <a:t>Mihály Csokonai Vitéz: ‘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Hope</a:t>
            </a:r>
            <a:r>
              <a:rPr lang="hu-HU" dirty="0" smtClean="0"/>
              <a:t>’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251520" y="692696"/>
            <a:ext cx="4244280" cy="5976664"/>
          </a:xfrm>
        </p:spPr>
        <p:txBody>
          <a:bodyPr>
            <a:noAutofit/>
          </a:bodyPr>
          <a:lstStyle/>
          <a:p>
            <a:pPr>
              <a:buNone/>
            </a:pPr>
            <a:endParaRPr lang="hu-HU" sz="2000" dirty="0" smtClean="0"/>
          </a:p>
          <a:p>
            <a:pPr>
              <a:buNone/>
            </a:pPr>
            <a:r>
              <a:rPr lang="en-US" sz="2000" dirty="0" smtClean="0"/>
              <a:t>To </a:t>
            </a:r>
            <a:r>
              <a:rPr lang="en-US" sz="2000" dirty="0"/>
              <a:t>mortal eyes, you, Hope, do seem </a:t>
            </a:r>
            <a:br>
              <a:rPr lang="en-US" sz="2000" dirty="0"/>
            </a:br>
            <a:r>
              <a:rPr lang="en-US" sz="2000" dirty="0"/>
              <a:t>a form divinely sweet;</a:t>
            </a:r>
            <a:br>
              <a:rPr lang="en-US" sz="2000" dirty="0"/>
            </a:br>
            <a:r>
              <a:rPr lang="en-US" sz="2000" dirty="0"/>
              <a:t>but eyes of gods can pierce the dream </a:t>
            </a:r>
            <a:br>
              <a:rPr lang="en-US" sz="2000" dirty="0"/>
            </a:br>
            <a:r>
              <a:rPr lang="en-US" sz="2000" dirty="0"/>
              <a:t>and see your blind deceit.</a:t>
            </a:r>
            <a:br>
              <a:rPr lang="en-US" sz="2000" dirty="0"/>
            </a:br>
            <a:r>
              <a:rPr lang="en-US" sz="2000" dirty="0"/>
              <a:t>Unhappy men in times of ill </a:t>
            </a:r>
            <a:br>
              <a:rPr lang="en-US" sz="2000" dirty="0"/>
            </a:br>
            <a:r>
              <a:rPr lang="en-US" sz="2000" dirty="0"/>
              <a:t>create you for their easing; </a:t>
            </a:r>
            <a:br>
              <a:rPr lang="en-US" sz="2000" dirty="0"/>
            </a:br>
            <a:r>
              <a:rPr lang="en-US" sz="2000" dirty="0"/>
              <a:t>and as their Guardian Angel still </a:t>
            </a:r>
            <a:br>
              <a:rPr lang="en-US" sz="2000" dirty="0"/>
            </a:br>
            <a:r>
              <a:rPr lang="en-US" sz="2000" dirty="0"/>
              <a:t>they worship without ceasing. </a:t>
            </a:r>
            <a:br>
              <a:rPr lang="en-US" sz="2000" dirty="0"/>
            </a:br>
            <a:r>
              <a:rPr lang="en-US" sz="2000" dirty="0"/>
              <a:t>Why do you flatter me with praise? </a:t>
            </a:r>
            <a:br>
              <a:rPr lang="en-US" sz="2000" dirty="0"/>
            </a:br>
            <a:r>
              <a:rPr lang="en-US" sz="2000" dirty="0"/>
              <a:t>Why do you then deride me?</a:t>
            </a:r>
            <a:br>
              <a:rPr lang="en-US" sz="2000" dirty="0"/>
            </a:br>
            <a:r>
              <a:rPr lang="en-US" sz="2000" dirty="0"/>
              <a:t>Why in my bosom do you raise </a:t>
            </a:r>
            <a:br>
              <a:rPr lang="en-US" sz="2000" dirty="0"/>
            </a:br>
            <a:r>
              <a:rPr lang="en-US" sz="2000" dirty="0"/>
              <a:t>a dubious heart to chide me?</a:t>
            </a:r>
            <a:br>
              <a:rPr lang="en-US" sz="2000" dirty="0"/>
            </a:br>
            <a:r>
              <a:rPr lang="en-US" sz="2000" dirty="0"/>
              <a:t>Stay far and fair beyond my reach, </a:t>
            </a:r>
            <a:br>
              <a:rPr lang="en-US" sz="2000" dirty="0"/>
            </a:br>
            <a:r>
              <a:rPr lang="en-US" sz="2000" dirty="0"/>
              <a:t>as first my soul you greeted!</a:t>
            </a:r>
            <a:br>
              <a:rPr lang="en-US" sz="2000" dirty="0"/>
            </a:br>
            <a:r>
              <a:rPr lang="en-US" sz="2000" dirty="0"/>
              <a:t>I had depended on your speech, </a:t>
            </a:r>
            <a:br>
              <a:rPr lang="en-US" sz="2000" dirty="0"/>
            </a:br>
            <a:r>
              <a:rPr lang="en-US" sz="2000" dirty="0"/>
              <a:t>but you have ever cheated.</a:t>
            </a:r>
          </a:p>
          <a:p>
            <a:endParaRPr lang="hu-HU" sz="600" dirty="0"/>
          </a:p>
        </p:txBody>
      </p:sp>
      <p:sp>
        <p:nvSpPr>
          <p:cNvPr id="4" name="Tartalom helye 3"/>
          <p:cNvSpPr>
            <a:spLocks noGrp="1"/>
          </p:cNvSpPr>
          <p:nvPr>
            <p:ph sz="quarter" idx="2"/>
          </p:nvPr>
        </p:nvSpPr>
        <p:spPr>
          <a:xfrm>
            <a:off x="4648200" y="836712"/>
            <a:ext cx="4038600" cy="5688632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 smtClean="0"/>
              <a:t>With jonquil and with daffodil </a:t>
            </a:r>
            <a:br>
              <a:rPr lang="en-US" sz="2800" dirty="0" smtClean="0"/>
            </a:br>
            <a:r>
              <a:rPr lang="en-US" sz="2800" dirty="0" smtClean="0"/>
              <a:t>you planted all my garden, </a:t>
            </a:r>
            <a:br>
              <a:rPr lang="en-US" sz="2800" dirty="0" smtClean="0"/>
            </a:br>
            <a:r>
              <a:rPr lang="en-US" sz="2800" dirty="0" smtClean="0"/>
              <a:t>and introduced a chattering rill </a:t>
            </a:r>
            <a:br>
              <a:rPr lang="en-US" sz="2800" dirty="0" smtClean="0"/>
            </a:br>
            <a:r>
              <a:rPr lang="en-US" sz="2800" dirty="0" smtClean="0"/>
              <a:t>to be my orchard's warden;</a:t>
            </a:r>
            <a:br>
              <a:rPr lang="en-US" sz="2800" dirty="0" smtClean="0"/>
            </a:br>
            <a:r>
              <a:rPr lang="en-US" sz="2800" dirty="0" smtClean="0"/>
              <a:t>you did bestrew my laughing spring </a:t>
            </a:r>
            <a:br>
              <a:rPr lang="en-US" sz="2800" dirty="0" smtClean="0"/>
            </a:br>
            <a:r>
              <a:rPr lang="en-US" sz="2800" dirty="0" smtClean="0"/>
              <a:t>with many a thousand flowers,</a:t>
            </a:r>
            <a:br>
              <a:rPr lang="en-US" sz="2800" dirty="0" smtClean="0"/>
            </a:br>
            <a:r>
              <a:rPr lang="en-US" sz="2800" dirty="0" smtClean="0"/>
              <a:t>the scents of Heaven did you fling </a:t>
            </a:r>
            <a:br>
              <a:rPr lang="en-US" sz="2800" dirty="0" smtClean="0"/>
            </a:br>
            <a:r>
              <a:rPr lang="en-US" sz="2800" dirty="0" smtClean="0"/>
              <a:t>to perfume all its hours;</a:t>
            </a:r>
            <a:br>
              <a:rPr lang="en-US" sz="2800" dirty="0" smtClean="0"/>
            </a:br>
            <a:r>
              <a:rPr lang="en-US" sz="2800" dirty="0" smtClean="0"/>
              <a:t>my thoughts, like bees, found morning sweet </a:t>
            </a:r>
            <a:br>
              <a:rPr lang="en-US" sz="2800" dirty="0" smtClean="0"/>
            </a:br>
            <a:r>
              <a:rPr lang="en-US" sz="2800" dirty="0" smtClean="0"/>
              <a:t>'mid garden plots and closes,</a:t>
            </a:r>
            <a:br>
              <a:rPr lang="en-US" sz="2800" dirty="0" smtClean="0"/>
            </a:br>
            <a:r>
              <a:rPr lang="en-US" sz="2800" dirty="0" smtClean="0"/>
              <a:t>and hovered 'round in fragrant heat </a:t>
            </a:r>
            <a:br>
              <a:rPr lang="en-US" sz="2800" dirty="0" smtClean="0"/>
            </a:br>
            <a:r>
              <a:rPr lang="en-US" sz="2800" dirty="0" smtClean="0"/>
              <a:t>above my heavy roses.</a:t>
            </a:r>
            <a:br>
              <a:rPr lang="en-US" sz="2800" dirty="0" smtClean="0"/>
            </a:br>
            <a:r>
              <a:rPr lang="en-US" sz="2800" dirty="0" smtClean="0"/>
              <a:t>One hope possessed my soul apart, </a:t>
            </a:r>
            <a:br>
              <a:rPr lang="en-US" sz="2800" dirty="0" smtClean="0"/>
            </a:br>
            <a:r>
              <a:rPr lang="en-US" sz="2800" dirty="0" smtClean="0"/>
              <a:t>one radiant prospect </a:t>
            </a:r>
            <a:r>
              <a:rPr lang="en-US" sz="2800" dirty="0" err="1" smtClean="0"/>
              <a:t>joyed</a:t>
            </a:r>
            <a:r>
              <a:rPr lang="en-US" sz="2800" dirty="0" smtClean="0"/>
              <a:t> me, </a:t>
            </a:r>
            <a:br>
              <a:rPr lang="en-US" sz="2800" dirty="0" smtClean="0"/>
            </a:br>
            <a:r>
              <a:rPr lang="en-US" sz="2800" dirty="0" smtClean="0"/>
              <a:t>my garden lay in </a:t>
            </a:r>
            <a:r>
              <a:rPr lang="en-US" sz="2800" dirty="0" err="1" smtClean="0"/>
              <a:t>Lilla's</a:t>
            </a:r>
            <a:r>
              <a:rPr lang="en-US" sz="2800" dirty="0" smtClean="0"/>
              <a:t> heart</a:t>
            </a:r>
            <a:br>
              <a:rPr lang="en-US" sz="2800" dirty="0" smtClean="0"/>
            </a:br>
            <a:r>
              <a:rPr lang="en-US" sz="2800" dirty="0" smtClean="0"/>
              <a:t>its wonders never cloyed me</a:t>
            </a:r>
            <a:r>
              <a:rPr lang="hu-HU" sz="2800" dirty="0" smtClean="0"/>
              <a:t>.</a:t>
            </a:r>
            <a:endParaRPr lang="en-US" sz="2800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 descr="12714345_906841709430703_229084997_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5816" y="1988840"/>
            <a:ext cx="2016224" cy="1338548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r>
              <a:rPr lang="hu-HU" dirty="0" smtClean="0"/>
              <a:t>Mihály Csokonai Vitéz: ‘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Hope</a:t>
            </a:r>
            <a:r>
              <a:rPr lang="hu-HU" dirty="0" smtClean="0"/>
              <a:t>’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251520" y="692696"/>
            <a:ext cx="4244280" cy="5976664"/>
          </a:xfrm>
        </p:spPr>
        <p:txBody>
          <a:bodyPr>
            <a:noAutofit/>
          </a:bodyPr>
          <a:lstStyle/>
          <a:p>
            <a:endParaRPr lang="hu-HU" sz="2000" dirty="0" smtClean="0"/>
          </a:p>
          <a:p>
            <a:r>
              <a:rPr lang="en-US" sz="2000" dirty="0" smtClean="0"/>
              <a:t>But</a:t>
            </a:r>
            <a:r>
              <a:rPr lang="en-US" sz="2000" dirty="0" smtClean="0"/>
              <a:t>, ah, the roses of my ease </a:t>
            </a:r>
            <a:br>
              <a:rPr lang="en-US" sz="2000" dirty="0" smtClean="0"/>
            </a:br>
            <a:r>
              <a:rPr lang="en-US" sz="2000" dirty="0" smtClean="0"/>
              <a:t>Have withered quite away;</a:t>
            </a:r>
            <a:br>
              <a:rPr lang="en-US" sz="2000" dirty="0" smtClean="0"/>
            </a:br>
            <a:r>
              <a:rPr lang="en-US" sz="2000" dirty="0" smtClean="0"/>
              <a:t>my sparkling brook and shady trees</a:t>
            </a:r>
            <a:br>
              <a:rPr lang="en-US" sz="2000" dirty="0" smtClean="0"/>
            </a:br>
            <a:r>
              <a:rPr lang="en-US" sz="2000" dirty="0" smtClean="0"/>
              <a:t>are dead and dry today.</a:t>
            </a:r>
            <a:br>
              <a:rPr lang="en-US" sz="2000" dirty="0" smtClean="0"/>
            </a:br>
            <a:r>
              <a:rPr lang="en-US" sz="2000" dirty="0" smtClean="0"/>
              <a:t>The springtime of my happiness </a:t>
            </a:r>
            <a:br>
              <a:rPr lang="en-US" sz="2000" dirty="0" smtClean="0"/>
            </a:br>
            <a:r>
              <a:rPr lang="en-US" sz="2000" dirty="0" smtClean="0"/>
              <a:t>is winter now instead;</a:t>
            </a:r>
            <a:br>
              <a:rPr lang="en-US" sz="2000" dirty="0" smtClean="0"/>
            </a:br>
            <a:r>
              <a:rPr lang="en-US" sz="2000" dirty="0" smtClean="0"/>
              <a:t>my dreams are gone beyond redress, </a:t>
            </a:r>
            <a:br>
              <a:rPr lang="en-US" sz="2000" dirty="0" smtClean="0"/>
            </a:br>
            <a:r>
              <a:rPr lang="en-US" sz="2000" dirty="0" smtClean="0"/>
              <a:t>my fairy world has fled.</a:t>
            </a:r>
            <a:br>
              <a:rPr lang="en-US" sz="2000" dirty="0" smtClean="0"/>
            </a:br>
            <a:r>
              <a:rPr lang="en-US" sz="2000" dirty="0" smtClean="0"/>
              <a:t>Ah, would you leave me but my lass, </a:t>
            </a:r>
            <a:br>
              <a:rPr lang="en-US" sz="2000" dirty="0" smtClean="0"/>
            </a:br>
            <a:r>
              <a:rPr lang="en-US" sz="2000" dirty="0" smtClean="0"/>
              <a:t>the </a:t>
            </a:r>
            <a:r>
              <a:rPr lang="en-US" sz="2000" dirty="0" err="1" smtClean="0"/>
              <a:t>Lilla</a:t>
            </a:r>
            <a:r>
              <a:rPr lang="en-US" sz="2000" dirty="0" smtClean="0"/>
              <a:t> of my passion,</a:t>
            </a:r>
            <a:br>
              <a:rPr lang="en-US" sz="2000" dirty="0" smtClean="0"/>
            </a:br>
            <a:r>
              <a:rPr lang="en-US" sz="2000" dirty="0" smtClean="0"/>
              <a:t>I'd let all sad complaining pass </a:t>
            </a:r>
            <a:br>
              <a:rPr lang="en-US" sz="2000" dirty="0" smtClean="0"/>
            </a:br>
            <a:r>
              <a:rPr lang="en-US" sz="2000" dirty="0" smtClean="0"/>
              <a:t>nor mourn in any fashion. </a:t>
            </a:r>
            <a:br>
              <a:rPr lang="en-US" sz="2000" dirty="0" smtClean="0"/>
            </a:br>
            <a:r>
              <a:rPr lang="en-US" sz="2000" dirty="0" smtClean="0"/>
              <a:t>Within her arms I could forget </a:t>
            </a:r>
            <a:br>
              <a:rPr lang="en-US" sz="2000" dirty="0" smtClean="0"/>
            </a:br>
            <a:r>
              <a:rPr lang="en-US" sz="2000" dirty="0" smtClean="0"/>
              <a:t>misfortune, grief, and pain;</a:t>
            </a:r>
            <a:br>
              <a:rPr lang="en-US" sz="2000" dirty="0" smtClean="0"/>
            </a:br>
            <a:r>
              <a:rPr lang="en-US" sz="2000" dirty="0" smtClean="0"/>
              <a:t>no wreath of pearl could match my girl </a:t>
            </a:r>
            <a:br>
              <a:rPr lang="en-US" sz="2000" dirty="0" smtClean="0"/>
            </a:br>
            <a:r>
              <a:rPr lang="en-US" sz="2000" dirty="0" smtClean="0"/>
              <a:t>were she with me again!</a:t>
            </a:r>
          </a:p>
          <a:p>
            <a:endParaRPr lang="hu-HU" sz="600" dirty="0"/>
          </a:p>
        </p:txBody>
      </p:sp>
      <p:sp>
        <p:nvSpPr>
          <p:cNvPr id="4" name="Tartalom helye 3"/>
          <p:cNvSpPr>
            <a:spLocks noGrp="1"/>
          </p:cNvSpPr>
          <p:nvPr>
            <p:ph sz="quarter" idx="2"/>
          </p:nvPr>
        </p:nvSpPr>
        <p:spPr>
          <a:xfrm>
            <a:off x="4648200" y="836712"/>
            <a:ext cx="4038600" cy="5688632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endParaRPr lang="hu-HU" sz="5600" dirty="0" smtClean="0"/>
          </a:p>
          <a:p>
            <a:pPr>
              <a:buNone/>
            </a:pPr>
            <a:r>
              <a:rPr lang="en-US" sz="5600" dirty="0" smtClean="0"/>
              <a:t>Depart </a:t>
            </a:r>
            <a:r>
              <a:rPr lang="en-US" sz="5600" dirty="0"/>
              <a:t>from me, O cruel Hope! </a:t>
            </a:r>
            <a:br>
              <a:rPr lang="en-US" sz="5600" dirty="0"/>
            </a:br>
            <a:r>
              <a:rPr lang="en-US" sz="5600" dirty="0"/>
              <a:t>Depart and come no more;</a:t>
            </a:r>
            <a:br>
              <a:rPr lang="en-US" sz="5600" dirty="0"/>
            </a:br>
            <a:r>
              <a:rPr lang="en-US" sz="5600" dirty="0"/>
              <a:t>for blinded by your power I grope </a:t>
            </a:r>
            <a:br>
              <a:rPr lang="en-US" sz="5600" dirty="0"/>
            </a:br>
            <a:r>
              <a:rPr lang="en-US" sz="5600" dirty="0"/>
              <a:t>along a bitter shore.</a:t>
            </a:r>
            <a:br>
              <a:rPr lang="en-US" sz="5600" dirty="0"/>
            </a:br>
            <a:r>
              <a:rPr lang="en-US" sz="5600" dirty="0"/>
              <a:t>My strength has failed, for I am </a:t>
            </a:r>
            <a:r>
              <a:rPr lang="en-US" sz="5600" dirty="0" err="1"/>
              <a:t>riven</a:t>
            </a:r>
            <a:r>
              <a:rPr lang="en-US" sz="5600" dirty="0"/>
              <a:t> </a:t>
            </a:r>
            <a:br>
              <a:rPr lang="en-US" sz="5600" dirty="0"/>
            </a:br>
            <a:r>
              <a:rPr lang="en-US" sz="5600" dirty="0"/>
              <a:t>by all my doubt and dearth;</a:t>
            </a:r>
            <a:br>
              <a:rPr lang="en-US" sz="5600" dirty="0"/>
            </a:br>
            <a:r>
              <a:rPr lang="en-US" sz="5600" dirty="0"/>
              <a:t>my tired spirit longs for Heaven </a:t>
            </a:r>
            <a:br>
              <a:rPr lang="en-US" sz="5600" dirty="0"/>
            </a:br>
            <a:r>
              <a:rPr lang="en-US" sz="5600" dirty="0"/>
              <a:t>my body yearns for earth.</a:t>
            </a:r>
            <a:br>
              <a:rPr lang="en-US" sz="5600" dirty="0"/>
            </a:br>
            <a:r>
              <a:rPr lang="en-US" sz="5600" dirty="0"/>
              <a:t>I see the meadows overcome </a:t>
            </a:r>
            <a:br>
              <a:rPr lang="en-US" sz="5600" dirty="0"/>
            </a:br>
            <a:r>
              <a:rPr lang="en-US" sz="5600" dirty="0"/>
              <a:t>with dark consuming blight; </a:t>
            </a:r>
            <a:br>
              <a:rPr lang="en-US" sz="5600" dirty="0"/>
            </a:br>
            <a:r>
              <a:rPr lang="en-US" sz="5600" dirty="0"/>
              <a:t>the vocal grove today is dumb; </a:t>
            </a:r>
            <a:br>
              <a:rPr lang="en-US" sz="5600" dirty="0"/>
            </a:br>
            <a:r>
              <a:rPr lang="en-US" sz="5600" dirty="0"/>
              <a:t>the sun gives place to night.</a:t>
            </a:r>
            <a:br>
              <a:rPr lang="en-US" sz="5600" dirty="0"/>
            </a:br>
            <a:r>
              <a:rPr lang="en-US" sz="5600" dirty="0"/>
              <a:t>I cannot tune this trill of mine! </a:t>
            </a:r>
            <a:br>
              <a:rPr lang="en-US" sz="5600" dirty="0"/>
            </a:br>
            <a:r>
              <a:rPr lang="en-US" sz="5600" dirty="0"/>
              <a:t>My thoughts are all askew!</a:t>
            </a:r>
            <a:br>
              <a:rPr lang="en-US" sz="5600" dirty="0"/>
            </a:br>
            <a:r>
              <a:rPr lang="en-US" sz="5600" dirty="0"/>
              <a:t>Ah, heart! Ah, hope! Ah, </a:t>
            </a:r>
            <a:r>
              <a:rPr lang="en-US" sz="5600" dirty="0" err="1"/>
              <a:t>Lilla</a:t>
            </a:r>
            <a:r>
              <a:rPr lang="en-US" sz="5600" dirty="0"/>
              <a:t> mine! </a:t>
            </a:r>
            <a:br>
              <a:rPr lang="en-US" sz="5600" dirty="0"/>
            </a:br>
            <a:r>
              <a:rPr lang="en-US" sz="5600" dirty="0"/>
              <a:t>May God remember you!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805064" y="2276872"/>
            <a:ext cx="5338936" cy="1143000"/>
          </a:xfrm>
        </p:spPr>
        <p:txBody>
          <a:bodyPr>
            <a:normAutofit/>
          </a:bodyPr>
          <a:lstStyle/>
          <a:p>
            <a:r>
              <a:rPr lang="hu-HU" dirty="0" smtClean="0"/>
              <a:t>Mihály Csokonai Vitéz</a:t>
            </a:r>
            <a:endParaRPr lang="hu-HU" dirty="0"/>
          </a:p>
        </p:txBody>
      </p:sp>
      <p:pic>
        <p:nvPicPr>
          <p:cNvPr id="4" name="Tartalom helye 3" descr="Csokonai_portre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323528" y="1484784"/>
            <a:ext cx="3423432" cy="367240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Mihály Csokonai Vitéz </a:t>
            </a:r>
            <a:r>
              <a:rPr lang="hu-HU" dirty="0" err="1" smtClean="0"/>
              <a:t>biography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8229600" cy="583264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u-HU" dirty="0" smtClean="0"/>
              <a:t>       </a:t>
            </a:r>
            <a:r>
              <a:rPr lang="en-US" b="1" dirty="0" smtClean="0"/>
              <a:t>1773</a:t>
            </a:r>
            <a:r>
              <a:rPr lang="en-US" dirty="0" smtClean="0"/>
              <a:t> </a:t>
            </a:r>
            <a:r>
              <a:rPr lang="en-US" dirty="0"/>
              <a:t>(17th November) </a:t>
            </a:r>
            <a:r>
              <a:rPr lang="hu-HU" dirty="0" smtClean="0"/>
              <a:t>he </a:t>
            </a:r>
            <a:r>
              <a:rPr lang="hu-HU" dirty="0" err="1" smtClean="0"/>
              <a:t>was</a:t>
            </a:r>
            <a:r>
              <a:rPr lang="hu-HU" dirty="0" smtClean="0"/>
              <a:t> </a:t>
            </a:r>
            <a:r>
              <a:rPr lang="en-US" dirty="0" smtClean="0"/>
              <a:t>born </a:t>
            </a:r>
            <a:r>
              <a:rPr lang="en-US" dirty="0"/>
              <a:t>in </a:t>
            </a:r>
            <a:r>
              <a:rPr lang="en-US" dirty="0" smtClean="0"/>
              <a:t>Debrecen</a:t>
            </a:r>
            <a:r>
              <a:rPr lang="hu-HU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/>
              <a:t>1780-1795 </a:t>
            </a:r>
            <a:r>
              <a:rPr lang="en-US" dirty="0"/>
              <a:t>studies at the </a:t>
            </a:r>
            <a:r>
              <a:rPr lang="hu-HU" dirty="0" err="1" smtClean="0"/>
              <a:t>Reformed</a:t>
            </a:r>
            <a:r>
              <a:rPr lang="en-US" dirty="0" smtClean="0"/>
              <a:t> </a:t>
            </a:r>
            <a:r>
              <a:rPr lang="en-US" dirty="0"/>
              <a:t>College, </a:t>
            </a:r>
            <a:r>
              <a:rPr lang="en-US" dirty="0" smtClean="0"/>
              <a:t>Debrecen</a:t>
            </a:r>
            <a:r>
              <a:rPr lang="hu-HU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/>
              <a:t>1785</a:t>
            </a:r>
            <a:r>
              <a:rPr lang="en-US" dirty="0"/>
              <a:t> discovered as a child prodigy; first poems on public life </a:t>
            </a:r>
            <a:r>
              <a:rPr lang="hu-HU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/>
              <a:t>1792 </a:t>
            </a:r>
            <a:r>
              <a:rPr lang="en-US" dirty="0"/>
              <a:t>encouraged by </a:t>
            </a:r>
            <a:r>
              <a:rPr lang="en-US" dirty="0" err="1"/>
              <a:t>Kazinczy</a:t>
            </a:r>
            <a:r>
              <a:rPr lang="en-US" dirty="0"/>
              <a:t>; reads Rousseau, Voltaire, </a:t>
            </a:r>
            <a:r>
              <a:rPr lang="en-US" dirty="0" err="1"/>
              <a:t>Gessnert</a:t>
            </a:r>
            <a:r>
              <a:rPr lang="en-US" dirty="0"/>
              <a:t> and Pope; establishes a workshop at college for reading Western authors; translates Italian </a:t>
            </a:r>
            <a:r>
              <a:rPr lang="en-US" dirty="0" smtClean="0"/>
              <a:t>poets</a:t>
            </a:r>
            <a:r>
              <a:rPr lang="hu-HU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/>
              <a:t>1793 </a:t>
            </a:r>
            <a:r>
              <a:rPr lang="en-US" dirty="0"/>
              <a:t>offers his play for the theatre in Pest; translates Mozart’s „free mason’s” Magic Flute as „The Whistle of the Witch”; poems appear anonymously in Magyar </a:t>
            </a:r>
            <a:r>
              <a:rPr lang="en-US" dirty="0" err="1"/>
              <a:t>Múzsa</a:t>
            </a:r>
            <a:r>
              <a:rPr lang="en-US" dirty="0"/>
              <a:t> (Hungarian Muse</a:t>
            </a:r>
            <a:r>
              <a:rPr lang="en-US" dirty="0" smtClean="0"/>
              <a:t>)</a:t>
            </a:r>
            <a:r>
              <a:rPr lang="hu-HU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/>
              <a:t>1794 </a:t>
            </a:r>
            <a:r>
              <a:rPr lang="en-US" dirty="0"/>
              <a:t>writes philosophical poems, translates </a:t>
            </a:r>
            <a:r>
              <a:rPr lang="en-US" dirty="0" err="1"/>
              <a:t>Holbach</a:t>
            </a:r>
            <a:r>
              <a:rPr lang="en-US" dirty="0"/>
              <a:t>; teaches a poetry class, his free spirit results in conflicts with the leaders of the </a:t>
            </a:r>
            <a:r>
              <a:rPr lang="en-US" dirty="0" smtClean="0"/>
              <a:t>college</a:t>
            </a:r>
            <a:r>
              <a:rPr lang="hu-HU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/>
              <a:t>1795 </a:t>
            </a:r>
            <a:r>
              <a:rPr lang="en-US" dirty="0"/>
              <a:t>dismissed without a certificate; probably witnesses the execution of the </a:t>
            </a:r>
            <a:r>
              <a:rPr lang="en-US" dirty="0" err="1"/>
              <a:t>Jacobinite</a:t>
            </a:r>
            <a:r>
              <a:rPr lang="en-US" dirty="0"/>
              <a:t> </a:t>
            </a:r>
            <a:r>
              <a:rPr lang="en-US" dirty="0" err="1"/>
              <a:t>Martinovics</a:t>
            </a:r>
            <a:r>
              <a:rPr lang="en-US" dirty="0"/>
              <a:t> and his friends; starts to study Law at </a:t>
            </a:r>
            <a:r>
              <a:rPr lang="en-US" dirty="0" err="1" smtClean="0"/>
              <a:t>Sárospatak</a:t>
            </a:r>
            <a:r>
              <a:rPr lang="hu-HU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endParaRPr lang="hu-HU" dirty="0" smtClean="0"/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Mihály Csokonai Vitéz </a:t>
            </a:r>
            <a:r>
              <a:rPr lang="hu-HU" dirty="0" err="1" smtClean="0"/>
              <a:t>biography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8229600" cy="583264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/>
              <a:t>1796</a:t>
            </a:r>
            <a:r>
              <a:rPr lang="en-US" dirty="0"/>
              <a:t> seeks patrons in vain in Parliament in </a:t>
            </a:r>
            <a:r>
              <a:rPr lang="en-US" dirty="0" err="1"/>
              <a:t>Pozsony</a:t>
            </a:r>
            <a:r>
              <a:rPr lang="en-US" dirty="0"/>
              <a:t>; can publish poetry only </a:t>
            </a:r>
            <a:r>
              <a:rPr lang="hu-HU" dirty="0" smtClean="0"/>
              <a:t>i</a:t>
            </a:r>
            <a:r>
              <a:rPr lang="en-US" dirty="0" smtClean="0"/>
              <a:t>n </a:t>
            </a:r>
            <a:r>
              <a:rPr lang="en-US" dirty="0"/>
              <a:t>his own “poetry journal”, </a:t>
            </a:r>
            <a:r>
              <a:rPr lang="en-US" dirty="0" err="1"/>
              <a:t>Diétai</a:t>
            </a:r>
            <a:r>
              <a:rPr lang="en-US" dirty="0"/>
              <a:t> Magyar </a:t>
            </a:r>
            <a:r>
              <a:rPr lang="en-US" dirty="0" err="1"/>
              <a:t>Múzsa</a:t>
            </a:r>
            <a:r>
              <a:rPr lang="en-US" dirty="0"/>
              <a:t> (Hungarian Muse at the Parliament</a:t>
            </a:r>
            <a:r>
              <a:rPr lang="en-US" dirty="0" smtClean="0"/>
              <a:t>)</a:t>
            </a:r>
            <a:r>
              <a:rPr lang="hu-HU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/>
              <a:t>1797</a:t>
            </a:r>
            <a:r>
              <a:rPr lang="en-US" dirty="0"/>
              <a:t> meets </a:t>
            </a:r>
            <a:r>
              <a:rPr lang="en-US" dirty="0" err="1"/>
              <a:t>Julianna</a:t>
            </a:r>
            <a:r>
              <a:rPr lang="en-US" dirty="0"/>
              <a:t> </a:t>
            </a:r>
            <a:r>
              <a:rPr lang="en-US" dirty="0" err="1"/>
              <a:t>Vajda</a:t>
            </a:r>
            <a:r>
              <a:rPr lang="en-US" dirty="0"/>
              <a:t>, his “</a:t>
            </a:r>
            <a:r>
              <a:rPr lang="en-US" dirty="0" err="1"/>
              <a:t>Lilla</a:t>
            </a:r>
            <a:r>
              <a:rPr lang="en-US" dirty="0"/>
              <a:t>”, but the rich girl gets married (1798</a:t>
            </a:r>
            <a:r>
              <a:rPr lang="en-US" dirty="0" smtClean="0"/>
              <a:t>)</a:t>
            </a:r>
            <a:r>
              <a:rPr lang="hu-HU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/>
              <a:t>1799</a:t>
            </a:r>
            <a:r>
              <a:rPr lang="en-US" dirty="0"/>
              <a:t> deputy teacher in the Protestant School at </a:t>
            </a:r>
            <a:r>
              <a:rPr lang="en-US" dirty="0" err="1"/>
              <a:t>Csurgó</a:t>
            </a:r>
            <a:r>
              <a:rPr lang="en-US" dirty="0"/>
              <a:t>; his plays are </a:t>
            </a:r>
            <a:r>
              <a:rPr lang="en-US" dirty="0" smtClean="0"/>
              <a:t>performed</a:t>
            </a:r>
            <a:r>
              <a:rPr lang="hu-HU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/>
              <a:t>1800 </a:t>
            </a:r>
            <a:r>
              <a:rPr lang="en-US" dirty="0"/>
              <a:t>his contract as a teacher comes to an end; returns to Debrecen; collects subscribers for his </a:t>
            </a:r>
            <a:r>
              <a:rPr lang="en-US" dirty="0" smtClean="0"/>
              <a:t>book</a:t>
            </a:r>
            <a:r>
              <a:rPr lang="hu-HU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1801</a:t>
            </a:r>
            <a:r>
              <a:rPr lang="hu-HU" b="1" dirty="0" smtClean="0"/>
              <a:t> </a:t>
            </a:r>
            <a:r>
              <a:rPr lang="hu-HU" dirty="0" smtClean="0"/>
              <a:t>He </a:t>
            </a:r>
            <a:r>
              <a:rPr lang="en-US" dirty="0" smtClean="0"/>
              <a:t>meets </a:t>
            </a:r>
            <a:r>
              <a:rPr lang="en-US" dirty="0" err="1"/>
              <a:t>Kazinczy</a:t>
            </a:r>
            <a:r>
              <a:rPr lang="en-US" dirty="0"/>
              <a:t>, then released from prison; travels to Pest to study </a:t>
            </a:r>
            <a:r>
              <a:rPr lang="en-US" dirty="0" smtClean="0"/>
              <a:t>Hydro-Engineering</a:t>
            </a:r>
            <a:r>
              <a:rPr lang="hu-HU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/>
              <a:t>1802 </a:t>
            </a:r>
            <a:r>
              <a:rPr lang="hu-HU" dirty="0" smtClean="0"/>
              <a:t>H</a:t>
            </a:r>
            <a:r>
              <a:rPr lang="en-US" dirty="0" smtClean="0"/>
              <a:t>is </a:t>
            </a:r>
            <a:r>
              <a:rPr lang="en-US" dirty="0"/>
              <a:t>flat in Debrecen is consumed by fire; has another attack of </a:t>
            </a:r>
            <a:r>
              <a:rPr lang="en-US" dirty="0" smtClean="0"/>
              <a:t>tuberculosis</a:t>
            </a:r>
            <a:r>
              <a:rPr lang="hu-HU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/>
              <a:t>1804 </a:t>
            </a:r>
            <a:r>
              <a:rPr lang="hu-HU" dirty="0" smtClean="0"/>
              <a:t>He </a:t>
            </a:r>
            <a:r>
              <a:rPr lang="en-US" dirty="0" smtClean="0"/>
              <a:t>called </a:t>
            </a:r>
            <a:r>
              <a:rPr lang="en-US" dirty="0"/>
              <a:t>to </a:t>
            </a:r>
            <a:r>
              <a:rPr lang="en-US" dirty="0" err="1"/>
              <a:t>Nagyvárad</a:t>
            </a:r>
            <a:r>
              <a:rPr lang="en-US" dirty="0"/>
              <a:t> to write farewell poems for Mrs. </a:t>
            </a:r>
            <a:r>
              <a:rPr lang="en-US" dirty="0" err="1"/>
              <a:t>Rhédey</a:t>
            </a:r>
            <a:r>
              <a:rPr lang="en-US" dirty="0"/>
              <a:t> </a:t>
            </a:r>
            <a:r>
              <a:rPr lang="en-US" dirty="0" err="1"/>
              <a:t>Lajos</a:t>
            </a:r>
            <a:r>
              <a:rPr lang="en-US" dirty="0"/>
              <a:t>; contracts a lung inflammation at the </a:t>
            </a:r>
            <a:r>
              <a:rPr lang="en-US" dirty="0" smtClean="0"/>
              <a:t>funeral</a:t>
            </a:r>
            <a:r>
              <a:rPr lang="hu-HU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1805</a:t>
            </a:r>
            <a:r>
              <a:rPr lang="hu-HU" b="1" dirty="0"/>
              <a:t> </a:t>
            </a:r>
            <a:r>
              <a:rPr lang="hu-HU" dirty="0" smtClean="0"/>
              <a:t>He </a:t>
            </a:r>
            <a:r>
              <a:rPr lang="en-US" dirty="0" smtClean="0"/>
              <a:t>dies </a:t>
            </a:r>
            <a:r>
              <a:rPr lang="en-US" dirty="0"/>
              <a:t>in Debrecen (28th January</a:t>
            </a:r>
            <a:r>
              <a:rPr lang="en-US" dirty="0" smtClean="0"/>
              <a:t>)</a:t>
            </a:r>
            <a:r>
              <a:rPr lang="hu-HU" dirty="0" smtClean="0"/>
              <a:t>.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Tartalom helye 3" descr="kutyaaaaavalentinize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670294" y="2204864"/>
            <a:ext cx="7814983" cy="288031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észvény">
  <a:themeElements>
    <a:clrScheme name="Részvén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észvén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Részvén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99</TotalTime>
  <Words>136</Words>
  <Application>Microsoft Office PowerPoint</Application>
  <PresentationFormat>Diavetítés a képernyőre (4:3 oldalarány)</PresentationFormat>
  <Paragraphs>30</Paragraphs>
  <Slides>8</Slides>
  <Notes>8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Részvény</vt:lpstr>
      <vt:lpstr>Valentine’s Day poem</vt:lpstr>
      <vt:lpstr>Why did we choose this poem?!</vt:lpstr>
      <vt:lpstr>Mihály Csokonai Vitéz: ‘To Hope’</vt:lpstr>
      <vt:lpstr>Mihály Csokonai Vitéz: ‘To Hope’</vt:lpstr>
      <vt:lpstr>Mihály Csokonai Vitéz</vt:lpstr>
      <vt:lpstr> Mihály Csokonai Vitéz biography  </vt:lpstr>
      <vt:lpstr> Mihály Csokonai Vitéz biography  </vt:lpstr>
      <vt:lpstr>8.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Valentine’s Day</dc:title>
  <dc:creator>Panka</dc:creator>
  <cp:lastModifiedBy>Tanar</cp:lastModifiedBy>
  <cp:revision>17</cp:revision>
  <dcterms:created xsi:type="dcterms:W3CDTF">2016-02-10T15:08:01Z</dcterms:created>
  <dcterms:modified xsi:type="dcterms:W3CDTF">2016-02-13T18:41:14Z</dcterms:modified>
</cp:coreProperties>
</file>