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tandardabschnitt" id="{CB9CCE51-8B1E-4DF2-B121-4E0FDDB809E2}">
          <p14:sldIdLst>
            <p14:sldId id="256"/>
            <p14:sldId id="260"/>
            <p14:sldId id="257"/>
            <p14:sldId id="258"/>
            <p14:sldId id="259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="" xmlns:p14="http://schemas.microsoft.com/office/powerpoint/2010/main" val="24894943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107" name="think-cell Folie" r:id="rId15" imgW="360" imgH="360" progId="">
              <p:embed/>
            </p:oleObj>
          </a:graphicData>
        </a:graphic>
      </p:graphicFrame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98BB93-ABBD-40B5-9056-C53A21712652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D37E17-A5DE-47C1-B13E-255C20081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="" xmlns:p14="http://schemas.microsoft.com/office/powerpoint/2010/main" val="15077736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084" name="think-cell Folie" r:id="rId4" imgW="360" imgH="360" progId="">
              <p:embed/>
            </p:oleObj>
          </a:graphicData>
        </a:graphic>
      </p:graphicFrame>
      <p:pic>
        <p:nvPicPr>
          <p:cNvPr id="3074" name="Picture 2" descr="http://hatterportal.hu/wp-content/uploads/2015/02/Szerelmes-Valentin-Napi-H%C3%A1tt%C3%A9rk%C3%A9p-16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Love </a:t>
            </a:r>
            <a:r>
              <a:rPr lang="hu-HU" dirty="0" err="1" smtClean="0">
                <a:solidFill>
                  <a:schemeClr val="bg1"/>
                </a:solidFill>
              </a:rPr>
              <a:t>poetry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200" y="4941168"/>
            <a:ext cx="6400800" cy="1752600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Made </a:t>
            </a:r>
            <a:r>
              <a:rPr lang="hu-HU" sz="2400" dirty="0" err="1" smtClean="0">
                <a:solidFill>
                  <a:schemeClr val="bg1"/>
                </a:solidFill>
              </a:rPr>
              <a:t>by</a:t>
            </a:r>
            <a:r>
              <a:rPr lang="hu-HU" sz="2400" dirty="0" smtClean="0">
                <a:solidFill>
                  <a:schemeClr val="bg1"/>
                </a:solidFill>
              </a:rPr>
              <a:t>: Szabina </a:t>
            </a:r>
            <a:r>
              <a:rPr lang="hu-HU" sz="2400" dirty="0" err="1" smtClean="0">
                <a:solidFill>
                  <a:schemeClr val="bg1"/>
                </a:solidFill>
              </a:rPr>
              <a:t>Vig</a:t>
            </a:r>
            <a:r>
              <a:rPr lang="hu-HU" sz="2400" dirty="0" smtClean="0">
                <a:solidFill>
                  <a:schemeClr val="bg1"/>
                </a:solidFill>
              </a:rPr>
              <a:t>, Petra </a:t>
            </a:r>
            <a:r>
              <a:rPr lang="hu-HU" sz="2400" dirty="0" err="1" smtClean="0">
                <a:solidFill>
                  <a:schemeClr val="bg1"/>
                </a:solidFill>
              </a:rPr>
              <a:t>Szima</a:t>
            </a:r>
            <a:r>
              <a:rPr lang="hu-HU" sz="2400" dirty="0" smtClean="0">
                <a:solidFill>
                  <a:schemeClr val="bg1"/>
                </a:solidFill>
              </a:rPr>
              <a:t>, Bori Varga, Zsófi Beke, Lilla Lakatos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2016.02.12</a:t>
            </a:r>
          </a:p>
        </p:txBody>
      </p:sp>
    </p:spTree>
    <p:extLst>
      <p:ext uri="{BB962C8B-B14F-4D97-AF65-F5344CB8AC3E}">
        <p14:creationId xmlns="" xmlns:p14="http://schemas.microsoft.com/office/powerpoint/2010/main" val="368964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bg1"/>
                </a:solidFill>
              </a:rPr>
              <a:t>The </a:t>
            </a:r>
            <a:r>
              <a:rPr lang="hu-HU" dirty="0" err="1" smtClean="0">
                <a:solidFill>
                  <a:schemeClr val="bg1"/>
                </a:solidFill>
              </a:rPr>
              <a:t>poem</a:t>
            </a:r>
            <a:endParaRPr lang="hu-HU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err="1" smtClean="0">
                <a:solidFill>
                  <a:schemeClr val="bg1"/>
                </a:solidFill>
              </a:rPr>
              <a:t>About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the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writer</a:t>
            </a:r>
            <a:endParaRPr lang="hu-HU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err="1" smtClean="0">
                <a:solidFill>
                  <a:schemeClr val="bg1"/>
                </a:solidFill>
              </a:rPr>
              <a:t>About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the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poem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066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Endre Ady: </a:t>
            </a:r>
            <a:r>
              <a:rPr lang="en-US" b="1" dirty="0" smtClean="0">
                <a:solidFill>
                  <a:schemeClr val="bg1"/>
                </a:solidFill>
              </a:rPr>
              <a:t>I </a:t>
            </a:r>
            <a:r>
              <a:rPr lang="en-US" b="1" dirty="0">
                <a:solidFill>
                  <a:schemeClr val="bg1"/>
                </a:solidFill>
              </a:rPr>
              <a:t>guard your eyes 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</a:rPr>
              <a:t>With </a:t>
            </a:r>
            <a:r>
              <a:rPr lang="en-US" sz="3800" dirty="0">
                <a:solidFill>
                  <a:schemeClr val="bg1"/>
                </a:solidFill>
              </a:rPr>
              <a:t>my old man's wrinkled hand,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with my old man's squinting eyes,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let me hold your lovely hand,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let me guard your lovely eyes.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Worlds have tumbled, through their fall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like a wild beast chased by fright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I came, and I on you did call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scared, I wait with you inside.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 </a:t>
            </a:r>
            <a:endParaRPr lang="hu-HU" sz="3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</a:rPr>
              <a:t>With </a:t>
            </a:r>
            <a:r>
              <a:rPr lang="en-US" sz="3800" dirty="0">
                <a:solidFill>
                  <a:schemeClr val="bg1"/>
                </a:solidFill>
              </a:rPr>
              <a:t>my old man's wrinkled hand,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with my old man's squinting eyes,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let me hold your lovely hand,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let me guard your lovely eyes.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I do not know why, how long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can I thus remain for you -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but I hold your lovely hand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and I guard your lovely eyes.</a:t>
            </a:r>
          </a:p>
          <a:p>
            <a:endParaRPr lang="en-US" dirty="0"/>
          </a:p>
        </p:txBody>
      </p:sp>
      <p:pic>
        <p:nvPicPr>
          <p:cNvPr id="1026" name="Picture 2" descr="http://2.bp.blogspot.com/-66DsxlBLq9g/U2a7oexzepI/AAAAAAAACTo/NbHxiddJIOQ/s1600/IMG_13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5051547" cy="33655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807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About</a:t>
            </a:r>
            <a:r>
              <a:rPr lang="hu-HU" dirty="0" smtClean="0">
                <a:solidFill>
                  <a:schemeClr val="bg1"/>
                </a:solidFill>
              </a:rPr>
              <a:t> Endre Ady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err="1" smtClean="0">
                <a:solidFill>
                  <a:schemeClr val="bg1"/>
                </a:solidFill>
              </a:rPr>
              <a:t>Endre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Ady</a:t>
            </a:r>
            <a:r>
              <a:rPr lang="en-US" sz="2200" dirty="0" smtClean="0">
                <a:solidFill>
                  <a:schemeClr val="bg1"/>
                </a:solidFill>
              </a:rPr>
              <a:t> , 1877-1919, Hungarian poet. He abandoned his studies in law for a career in journalism and literature. His first volume of poetry, </a:t>
            </a:r>
            <a:r>
              <a:rPr lang="en-US" sz="2200" dirty="0" err="1" smtClean="0">
                <a:solidFill>
                  <a:schemeClr val="bg1"/>
                </a:solidFill>
              </a:rPr>
              <a:t>Versek</a:t>
            </a:r>
            <a:r>
              <a:rPr lang="en-US" sz="2200" dirty="0" smtClean="0">
                <a:solidFill>
                  <a:schemeClr val="bg1"/>
                </a:solidFill>
              </a:rPr>
              <a:t>, appeared in 1899. After 1903 he spent most of his time in Paris, where he fell in love with a woman who became the subject of many poems. A lyric poet noted for an original and creative use of language, </a:t>
            </a:r>
            <a:r>
              <a:rPr lang="en-US" sz="2200" dirty="0" err="1" smtClean="0">
                <a:solidFill>
                  <a:schemeClr val="bg1"/>
                </a:solidFill>
              </a:rPr>
              <a:t>Ady</a:t>
            </a:r>
            <a:r>
              <a:rPr lang="en-US" sz="2200" dirty="0" smtClean="0">
                <a:solidFill>
                  <a:schemeClr val="bg1"/>
                </a:solidFill>
              </a:rPr>
              <a:t> was </a:t>
            </a:r>
            <a:r>
              <a:rPr lang="en-US" sz="2200" dirty="0" err="1" smtClean="0">
                <a:solidFill>
                  <a:schemeClr val="bg1"/>
                </a:solidFill>
              </a:rPr>
              <a:t>inf</a:t>
            </a:r>
            <a:r>
              <a:rPr lang="hu-HU" sz="2200" dirty="0" smtClean="0">
                <a:solidFill>
                  <a:schemeClr val="bg1"/>
                </a:solidFill>
              </a:rPr>
              <a:t>l</a:t>
            </a:r>
            <a:r>
              <a:rPr lang="en-US" sz="2200" dirty="0" err="1" smtClean="0">
                <a:solidFill>
                  <a:schemeClr val="bg1"/>
                </a:solidFill>
              </a:rPr>
              <a:t>uenced</a:t>
            </a:r>
            <a:r>
              <a:rPr lang="en-US" sz="2200" dirty="0" smtClean="0">
                <a:solidFill>
                  <a:schemeClr val="bg1"/>
                </a:solidFill>
              </a:rPr>
              <a:t> by the French symbolists. He became a leader of the politically and artistically radical Hungarian writers who attacked the complacent materialism of Hungary’s upper classes and founded the literary magazine, </a:t>
            </a:r>
            <a:r>
              <a:rPr lang="en-US" sz="2200" dirty="0" err="1" smtClean="0">
                <a:solidFill>
                  <a:schemeClr val="bg1"/>
                </a:solidFill>
              </a:rPr>
              <a:t>Nyugat</a:t>
            </a:r>
            <a:r>
              <a:rPr lang="en-US" sz="2200" dirty="0" smtClean="0">
                <a:solidFill>
                  <a:schemeClr val="bg1"/>
                </a:solidFill>
              </a:rPr>
              <a:t> at the New York Café.</a:t>
            </a:r>
            <a:r>
              <a:rPr lang="hu-HU" sz="2200" dirty="0" smtClean="0">
                <a:solidFill>
                  <a:schemeClr val="bg1"/>
                </a:solidFill>
              </a:rPr>
              <a:t> H</a:t>
            </a:r>
            <a:r>
              <a:rPr lang="en-US" sz="2200" dirty="0" smtClean="0">
                <a:solidFill>
                  <a:schemeClr val="bg1"/>
                </a:solidFill>
              </a:rPr>
              <a:t>e </a:t>
            </a:r>
            <a:r>
              <a:rPr lang="en-US" sz="2200" dirty="0">
                <a:solidFill>
                  <a:schemeClr val="bg1"/>
                </a:solidFill>
              </a:rPr>
              <a:t>died in Budapest on 27 January 1919.</a:t>
            </a:r>
          </a:p>
        </p:txBody>
      </p:sp>
      <p:pic>
        <p:nvPicPr>
          <p:cNvPr id="2050" name="Picture 2" descr="http://www.biksady.com/auctions/7/2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284984"/>
            <a:ext cx="2806962" cy="3240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3110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About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the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poem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000" dirty="0" err="1" smtClean="0">
                <a:solidFill>
                  <a:schemeClr val="bg1"/>
                </a:solidFill>
              </a:rPr>
              <a:t>Date</a:t>
            </a:r>
            <a:r>
              <a:rPr lang="hu-HU" sz="2000" dirty="0" smtClean="0">
                <a:solidFill>
                  <a:schemeClr val="bg1"/>
                </a:solidFill>
              </a:rPr>
              <a:t> of </a:t>
            </a:r>
            <a:r>
              <a:rPr lang="hu-HU" sz="2000" dirty="0" err="1" smtClean="0">
                <a:solidFill>
                  <a:schemeClr val="bg1"/>
                </a:solidFill>
              </a:rPr>
              <a:t>publishing</a:t>
            </a:r>
            <a:r>
              <a:rPr lang="hu-HU" sz="2000" dirty="0" smtClean="0">
                <a:solidFill>
                  <a:schemeClr val="bg1"/>
                </a:solidFill>
              </a:rPr>
              <a:t>: </a:t>
            </a:r>
            <a:r>
              <a:rPr lang="hu-HU" sz="2000" dirty="0" err="1" smtClean="0">
                <a:solidFill>
                  <a:schemeClr val="bg1"/>
                </a:solidFill>
              </a:rPr>
              <a:t>January</a:t>
            </a:r>
            <a:r>
              <a:rPr lang="hu-HU" sz="2000" dirty="0" smtClean="0">
                <a:solidFill>
                  <a:schemeClr val="bg1"/>
                </a:solidFill>
              </a:rPr>
              <a:t> 1916.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Title</a:t>
            </a:r>
            <a:r>
              <a:rPr lang="hu-HU" sz="2000" dirty="0" smtClean="0">
                <a:solidFill>
                  <a:schemeClr val="bg1"/>
                </a:solidFill>
              </a:rPr>
              <a:t> of </a:t>
            </a:r>
            <a:r>
              <a:rPr lang="hu-HU" sz="2000" dirty="0" err="1" smtClean="0">
                <a:solidFill>
                  <a:schemeClr val="bg1"/>
                </a:solidFill>
              </a:rPr>
              <a:t>the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volume</a:t>
            </a:r>
            <a:r>
              <a:rPr lang="hu-HU" sz="2000" dirty="0" smtClean="0">
                <a:solidFill>
                  <a:schemeClr val="bg1"/>
                </a:solidFill>
              </a:rPr>
              <a:t> Halottak élén (</a:t>
            </a:r>
            <a:r>
              <a:rPr lang="en-US" sz="2000" dirty="0" smtClean="0">
                <a:solidFill>
                  <a:schemeClr val="bg1"/>
                </a:solidFill>
              </a:rPr>
              <a:t>Leading </a:t>
            </a:r>
            <a:r>
              <a:rPr lang="en-US" sz="2000" dirty="0">
                <a:solidFill>
                  <a:schemeClr val="bg1"/>
                </a:solidFill>
              </a:rPr>
              <a:t>the Dead</a:t>
            </a:r>
            <a:r>
              <a:rPr lang="hu-HU" sz="2000" dirty="0" smtClean="0">
                <a:solidFill>
                  <a:schemeClr val="bg1"/>
                </a:solidFill>
              </a:rPr>
              <a:t> 1918).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err="1" smtClean="0">
                <a:solidFill>
                  <a:schemeClr val="bg1"/>
                </a:solidFill>
              </a:rPr>
              <a:t>Genre</a:t>
            </a:r>
            <a:r>
              <a:rPr lang="hu-HU" sz="2000" dirty="0" smtClean="0">
                <a:solidFill>
                  <a:schemeClr val="bg1"/>
                </a:solidFill>
              </a:rPr>
              <a:t> of </a:t>
            </a:r>
            <a:r>
              <a:rPr lang="hu-HU" sz="2000" dirty="0" err="1" smtClean="0">
                <a:solidFill>
                  <a:schemeClr val="bg1"/>
                </a:solidFill>
              </a:rPr>
              <a:t>the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poem</a:t>
            </a:r>
            <a:r>
              <a:rPr lang="hu-HU" sz="2000" dirty="0" smtClean="0">
                <a:solidFill>
                  <a:schemeClr val="bg1"/>
                </a:solidFill>
              </a:rPr>
              <a:t> is </a:t>
            </a:r>
            <a:r>
              <a:rPr lang="hu-HU" sz="2000" dirty="0" err="1" smtClean="0">
                <a:solidFill>
                  <a:schemeClr val="bg1"/>
                </a:solidFill>
              </a:rPr>
              <a:t>elegiac</a:t>
            </a:r>
            <a:r>
              <a:rPr lang="hu-HU" sz="2000" dirty="0" smtClean="0">
                <a:solidFill>
                  <a:schemeClr val="bg1"/>
                </a:solidFill>
              </a:rPr>
              <a:t> chanson.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bg1"/>
                </a:solidFill>
              </a:rPr>
              <a:t>The elegy </a:t>
            </a:r>
            <a:r>
              <a:rPr lang="hu-HU" sz="2000" dirty="0" err="1" smtClean="0">
                <a:solidFill>
                  <a:schemeClr val="bg1"/>
                </a:solidFill>
              </a:rPr>
              <a:t>means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disappointment</a:t>
            </a:r>
            <a:r>
              <a:rPr lang="hu-HU" sz="2000" dirty="0" smtClean="0">
                <a:solidFill>
                  <a:schemeClr val="bg1"/>
                </a:solidFill>
              </a:rPr>
              <a:t>, </a:t>
            </a:r>
            <a:r>
              <a:rPr lang="hu-HU" sz="2000" dirty="0" err="1" smtClean="0">
                <a:solidFill>
                  <a:schemeClr val="bg1"/>
                </a:solidFill>
              </a:rPr>
              <a:t>mourning</a:t>
            </a:r>
            <a:r>
              <a:rPr lang="hu-H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err="1" smtClean="0">
                <a:solidFill>
                  <a:schemeClr val="bg1"/>
                </a:solidFill>
              </a:rPr>
              <a:t>In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this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poem</a:t>
            </a:r>
            <a:r>
              <a:rPr lang="hu-HU" sz="2000" dirty="0" smtClean="0">
                <a:solidFill>
                  <a:schemeClr val="bg1"/>
                </a:solidFill>
              </a:rPr>
              <a:t> Endre Ady </a:t>
            </a:r>
            <a:r>
              <a:rPr lang="hu-HU" sz="2000" dirty="0" err="1" smtClean="0">
                <a:solidFill>
                  <a:schemeClr val="bg1"/>
                </a:solidFill>
              </a:rPr>
              <a:t>expresses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his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own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pain</a:t>
            </a:r>
            <a:r>
              <a:rPr lang="hu-HU" sz="2000" dirty="0" smtClean="0">
                <a:solidFill>
                  <a:schemeClr val="bg1"/>
                </a:solidFill>
              </a:rPr>
              <a:t>, </a:t>
            </a:r>
            <a:r>
              <a:rPr lang="hu-HU" sz="2000" dirty="0" err="1" smtClean="0">
                <a:solidFill>
                  <a:schemeClr val="bg1"/>
                </a:solidFill>
              </a:rPr>
              <a:t>mourning</a:t>
            </a:r>
            <a:endParaRPr lang="hu-HU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err="1" smtClean="0">
                <a:solidFill>
                  <a:schemeClr val="bg1"/>
                </a:solidFill>
              </a:rPr>
              <a:t>Historical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background</a:t>
            </a:r>
            <a:r>
              <a:rPr lang="hu-HU" sz="2000" dirty="0" smtClean="0">
                <a:solidFill>
                  <a:schemeClr val="bg1"/>
                </a:solidFill>
              </a:rPr>
              <a:t>:  </a:t>
            </a:r>
            <a:r>
              <a:rPr lang="en-US" sz="2000" dirty="0" smtClean="0">
                <a:solidFill>
                  <a:schemeClr val="bg1"/>
                </a:solidFill>
              </a:rPr>
              <a:t>Transylvania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where</a:t>
            </a:r>
            <a:r>
              <a:rPr lang="hu-HU" sz="2000" dirty="0" smtClean="0">
                <a:solidFill>
                  <a:schemeClr val="bg1"/>
                </a:solidFill>
              </a:rPr>
              <a:t> he and </a:t>
            </a:r>
            <a:r>
              <a:rPr lang="hu-HU" sz="2000" dirty="0" err="1" smtClean="0">
                <a:solidFill>
                  <a:schemeClr val="bg1"/>
                </a:solidFill>
              </a:rPr>
              <a:t>his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lover</a:t>
            </a:r>
            <a:r>
              <a:rPr lang="hu-HU" sz="2000" dirty="0" smtClean="0">
                <a:solidFill>
                  <a:schemeClr val="bg1"/>
                </a:solidFill>
              </a:rPr>
              <a:t>, Csinszka </a:t>
            </a:r>
            <a:r>
              <a:rPr lang="hu-HU" sz="2000" dirty="0" err="1" smtClean="0">
                <a:solidFill>
                  <a:schemeClr val="bg1"/>
                </a:solidFill>
              </a:rPr>
              <a:t>live</a:t>
            </a:r>
            <a:r>
              <a:rPr lang="hu-HU" sz="2000" dirty="0" smtClean="0">
                <a:solidFill>
                  <a:schemeClr val="bg1"/>
                </a:solidFill>
              </a:rPr>
              <a:t> is </a:t>
            </a:r>
            <a:r>
              <a:rPr lang="hu-HU" sz="2000" dirty="0" err="1" smtClean="0">
                <a:solidFill>
                  <a:schemeClr val="bg1"/>
                </a:solidFill>
              </a:rPr>
              <a:t>attecked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by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the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Roumanian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troop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in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the</a:t>
            </a:r>
            <a:r>
              <a:rPr lang="hu-HU" sz="2000" dirty="0" smtClean="0">
                <a:solidFill>
                  <a:schemeClr val="bg1"/>
                </a:solidFill>
              </a:rPr>
              <a:t> 1st World </a:t>
            </a:r>
            <a:r>
              <a:rPr lang="hu-HU" sz="2000" dirty="0" err="1" smtClean="0">
                <a:solidFill>
                  <a:schemeClr val="bg1"/>
                </a:solidFill>
              </a:rPr>
              <a:t>War</a:t>
            </a:r>
            <a:r>
              <a:rPr lang="hu-H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bg1"/>
                </a:solidFill>
              </a:rPr>
              <a:t>Ady </a:t>
            </a:r>
            <a:r>
              <a:rPr lang="hu-HU" sz="2000" dirty="0" err="1" smtClean="0">
                <a:solidFill>
                  <a:schemeClr val="bg1"/>
                </a:solidFill>
              </a:rPr>
              <a:t>fears</a:t>
            </a:r>
            <a:r>
              <a:rPr lang="hu-HU" sz="2000" dirty="0" smtClean="0">
                <a:solidFill>
                  <a:schemeClr val="bg1"/>
                </a:solidFill>
              </a:rPr>
              <a:t> of </a:t>
            </a:r>
            <a:r>
              <a:rPr lang="hu-HU" sz="2000" dirty="0" err="1" smtClean="0">
                <a:solidFill>
                  <a:schemeClr val="bg1"/>
                </a:solidFill>
              </a:rPr>
              <a:t>the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war</a:t>
            </a:r>
            <a:r>
              <a:rPr lang="hu-HU" sz="2000" dirty="0" smtClean="0">
                <a:solidFill>
                  <a:schemeClr val="bg1"/>
                </a:solidFill>
              </a:rPr>
              <a:t>, </a:t>
            </a:r>
            <a:r>
              <a:rPr lang="hu-HU" sz="2000" dirty="0" err="1" smtClean="0">
                <a:solidFill>
                  <a:schemeClr val="bg1"/>
                </a:solidFill>
              </a:rPr>
              <a:t>the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disaster</a:t>
            </a:r>
            <a:r>
              <a:rPr lang="hu-HU" sz="2000" dirty="0" smtClean="0">
                <a:solidFill>
                  <a:schemeClr val="bg1"/>
                </a:solidFill>
              </a:rPr>
              <a:t>, </a:t>
            </a:r>
            <a:r>
              <a:rPr lang="hu-HU" sz="2000" dirty="0" err="1" smtClean="0">
                <a:solidFill>
                  <a:schemeClr val="bg1"/>
                </a:solidFill>
              </a:rPr>
              <a:t>his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health</a:t>
            </a:r>
            <a:r>
              <a:rPr lang="hu-HU" sz="2000" dirty="0" smtClean="0">
                <a:solidFill>
                  <a:schemeClr val="bg1"/>
                </a:solidFill>
              </a:rPr>
              <a:t> and </a:t>
            </a:r>
            <a:r>
              <a:rPr lang="hu-HU" sz="2000" dirty="0" err="1" smtClean="0">
                <a:solidFill>
                  <a:schemeClr val="bg1"/>
                </a:solidFill>
              </a:rPr>
              <a:t>the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death</a:t>
            </a:r>
            <a:r>
              <a:rPr lang="hu-H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bg1"/>
                </a:solidFill>
              </a:rPr>
              <a:t>Csinszka is </a:t>
            </a:r>
            <a:r>
              <a:rPr lang="hu-HU" sz="2000" dirty="0" err="1" smtClean="0">
                <a:solidFill>
                  <a:schemeClr val="bg1"/>
                </a:solidFill>
              </a:rPr>
              <a:t>his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only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supporter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in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his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fears</a:t>
            </a:r>
            <a:r>
              <a:rPr lang="hu-HU" sz="2000" dirty="0" smtClean="0">
                <a:solidFill>
                  <a:schemeClr val="bg1"/>
                </a:solidFill>
              </a:rPr>
              <a:t>. The </a:t>
            </a:r>
            <a:r>
              <a:rPr lang="hu-HU" sz="2000" dirty="0" err="1" smtClean="0">
                <a:solidFill>
                  <a:schemeClr val="bg1"/>
                </a:solidFill>
              </a:rPr>
              <a:t>poet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considers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himself</a:t>
            </a:r>
            <a:r>
              <a:rPr lang="hu-HU" sz="2000" dirty="0" smtClean="0">
                <a:solidFill>
                  <a:schemeClr val="bg1"/>
                </a:solidFill>
              </a:rPr>
              <a:t> old and </a:t>
            </a:r>
            <a:r>
              <a:rPr lang="hu-HU" sz="2000" dirty="0" err="1" smtClean="0">
                <a:solidFill>
                  <a:schemeClr val="bg1"/>
                </a:solidFill>
              </a:rPr>
              <a:t>turns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to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the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young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and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strong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woman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 smtClean="0">
                <a:solidFill>
                  <a:schemeClr val="bg1"/>
                </a:solidFill>
              </a:rPr>
              <a:t>for</a:t>
            </a:r>
            <a:r>
              <a:rPr lang="hu-HU" sz="2000" dirty="0" smtClean="0">
                <a:solidFill>
                  <a:schemeClr val="bg1"/>
                </a:solidFill>
              </a:rPr>
              <a:t> love and </a:t>
            </a:r>
            <a:r>
              <a:rPr lang="hu-HU" sz="2000" dirty="0" err="1" smtClean="0">
                <a:solidFill>
                  <a:schemeClr val="bg1"/>
                </a:solidFill>
              </a:rPr>
              <a:t>affection</a:t>
            </a:r>
            <a:r>
              <a:rPr lang="hu-HU" sz="2000" dirty="0" smtClean="0">
                <a:solidFill>
                  <a:schemeClr val="bg1"/>
                </a:solidFill>
              </a:rPr>
              <a:t>.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11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="" xmlns:p14="http://schemas.microsoft.com/office/powerpoint/2010/main" val="41736967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131" name="think-cell Folie" r:id="rId4" imgW="360" imgH="360" progId="">
              <p:embed/>
            </p:oleObj>
          </a:graphicData>
        </a:graphic>
      </p:graphicFrame>
      <p:pic>
        <p:nvPicPr>
          <p:cNvPr id="5122" name="Picture 2" descr="http://hatterportal.hu/wp-content/uploads/2015/02/Szerelmes-Valentin-Napi-H%C3%A1tt%C3%A9rk%C3%A9p-16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16"/>
            <a:ext cx="9144000" cy="68882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>
            <a:noAutofit/>
          </a:bodyPr>
          <a:lstStyle/>
          <a:p>
            <a:r>
              <a:rPr lang="hu-HU" sz="6000" dirty="0" err="1" smtClean="0">
                <a:solidFill>
                  <a:schemeClr val="bg1"/>
                </a:solidFill>
              </a:rPr>
              <a:t>Thank</a:t>
            </a:r>
            <a:r>
              <a:rPr lang="hu-HU" sz="6000" dirty="0" smtClean="0">
                <a:solidFill>
                  <a:schemeClr val="bg1"/>
                </a:solidFill>
              </a:rPr>
              <a:t> </a:t>
            </a:r>
            <a:r>
              <a:rPr lang="hu-HU" sz="6000" dirty="0" err="1" smtClean="0">
                <a:solidFill>
                  <a:schemeClr val="bg1"/>
                </a:solidFill>
              </a:rPr>
              <a:t>you</a:t>
            </a:r>
            <a:r>
              <a:rPr lang="hu-HU" sz="6000" dirty="0" smtClean="0">
                <a:solidFill>
                  <a:schemeClr val="bg1"/>
                </a:solidFill>
              </a:rPr>
              <a:t> </a:t>
            </a:r>
            <a:r>
              <a:rPr lang="hu-HU" sz="6000" dirty="0" err="1" smtClean="0">
                <a:solidFill>
                  <a:schemeClr val="bg1"/>
                </a:solidFill>
              </a:rPr>
              <a:t>for</a:t>
            </a:r>
            <a:r>
              <a:rPr lang="hu-HU" sz="6000" dirty="0" smtClean="0">
                <a:solidFill>
                  <a:schemeClr val="bg1"/>
                </a:solidFill>
              </a:rPr>
              <a:t> </a:t>
            </a:r>
            <a:r>
              <a:rPr lang="hu-HU" sz="6000" dirty="0" err="1" smtClean="0">
                <a:solidFill>
                  <a:schemeClr val="bg1"/>
                </a:solidFill>
              </a:rPr>
              <a:t>your</a:t>
            </a:r>
            <a:r>
              <a:rPr lang="hu-HU" sz="6000" dirty="0" smtClean="0">
                <a:solidFill>
                  <a:schemeClr val="bg1"/>
                </a:solidFill>
              </a:rPr>
              <a:t> </a:t>
            </a:r>
            <a:r>
              <a:rPr lang="hu-HU" sz="6000" dirty="0" err="1" smtClean="0">
                <a:solidFill>
                  <a:schemeClr val="bg1"/>
                </a:solidFill>
              </a:rPr>
              <a:t>kind</a:t>
            </a:r>
            <a:r>
              <a:rPr lang="hu-HU" sz="6000" dirty="0" smtClean="0">
                <a:solidFill>
                  <a:schemeClr val="bg1"/>
                </a:solidFill>
              </a:rPr>
              <a:t> </a:t>
            </a:r>
            <a:br>
              <a:rPr lang="hu-HU" sz="6000" dirty="0" smtClean="0">
                <a:solidFill>
                  <a:schemeClr val="bg1"/>
                </a:solidFill>
              </a:rPr>
            </a:br>
            <a:r>
              <a:rPr lang="hu-HU" sz="6000" dirty="0" err="1" smtClean="0">
                <a:solidFill>
                  <a:schemeClr val="bg1"/>
                </a:solidFill>
              </a:rPr>
              <a:t>attention</a:t>
            </a:r>
            <a:r>
              <a:rPr lang="hu-HU" sz="6000" dirty="0" smtClean="0">
                <a:solidFill>
                  <a:schemeClr val="bg1"/>
                </a:solidFill>
              </a:rPr>
              <a:t>!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57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314</Words>
  <Application>Microsoft Office PowerPoint</Application>
  <PresentationFormat>Diavetítés a képernyőre (4:3 oldalarány)</PresentationFormat>
  <Paragraphs>38</Paragraphs>
  <Slides>6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Ananke</vt:lpstr>
      <vt:lpstr>think-cell Folie</vt:lpstr>
      <vt:lpstr>Love poetry</vt:lpstr>
      <vt:lpstr>Title</vt:lpstr>
      <vt:lpstr>Endre Ady: I guard your eyes  </vt:lpstr>
      <vt:lpstr>About Endre Ady</vt:lpstr>
      <vt:lpstr>About the poem</vt:lpstr>
      <vt:lpstr>Thank you for your kind  attention!</vt:lpstr>
    </vt:vector>
  </TitlesOfParts>
  <Company>IT Services Hungary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poetry</dc:title>
  <dc:creator>Hugli, Andrea</dc:creator>
  <cp:lastModifiedBy>Tanar</cp:lastModifiedBy>
  <cp:revision>14</cp:revision>
  <dcterms:created xsi:type="dcterms:W3CDTF">2016-02-11T17:30:03Z</dcterms:created>
  <dcterms:modified xsi:type="dcterms:W3CDTF">2016-02-13T18:27:06Z</dcterms:modified>
</cp:coreProperties>
</file>