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6" r:id="rId8"/>
    <p:sldId id="261" r:id="rId9"/>
    <p:sldId id="262" r:id="rId10"/>
    <p:sldId id="263" r:id="rId11"/>
    <p:sldId id="267" r:id="rId12"/>
    <p:sldId id="268" r:id="rId13"/>
    <p:sldId id="269" r:id="rId14"/>
    <p:sldId id="270" r:id="rId15"/>
    <p:sldId id="271" r:id="rId16"/>
    <p:sldId id="273" r:id="rId17"/>
    <p:sldId id="272" r:id="rId18"/>
    <p:sldId id="274"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7" autoAdjust="0"/>
    <p:restoredTop sz="94660"/>
  </p:normalViewPr>
  <p:slideViewPr>
    <p:cSldViewPr>
      <p:cViewPr>
        <p:scale>
          <a:sx n="66" d="100"/>
          <a:sy n="66" d="100"/>
        </p:scale>
        <p:origin x="-1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835223F-1570-492E-A7EB-9C9781BFB94F}" type="datetimeFigureOut">
              <a:rPr lang="tr-TR" smtClean="0"/>
              <a:t>15.04.2019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C303FD-1567-47C5-9102-458A752DFFBB}" type="slidenum">
              <a:rPr lang="tr-TR" smtClean="0"/>
              <a:t>‹#›</a:t>
            </a:fld>
            <a:endParaRPr lang="tr-TR"/>
          </a:p>
        </p:txBody>
      </p:sp>
    </p:spTree>
    <p:extLst>
      <p:ext uri="{BB962C8B-B14F-4D97-AF65-F5344CB8AC3E}">
        <p14:creationId xmlns:p14="http://schemas.microsoft.com/office/powerpoint/2010/main" val="172857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835223F-1570-492E-A7EB-9C9781BFB94F}" type="datetimeFigureOut">
              <a:rPr lang="tr-TR" smtClean="0"/>
              <a:t>15.04.2019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C303FD-1567-47C5-9102-458A752DFFBB}" type="slidenum">
              <a:rPr lang="tr-TR" smtClean="0"/>
              <a:t>‹#›</a:t>
            </a:fld>
            <a:endParaRPr lang="tr-TR"/>
          </a:p>
        </p:txBody>
      </p:sp>
    </p:spTree>
    <p:extLst>
      <p:ext uri="{BB962C8B-B14F-4D97-AF65-F5344CB8AC3E}">
        <p14:creationId xmlns:p14="http://schemas.microsoft.com/office/powerpoint/2010/main" val="255819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835223F-1570-492E-A7EB-9C9781BFB94F}" type="datetimeFigureOut">
              <a:rPr lang="tr-TR" smtClean="0"/>
              <a:t>15.04.2019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C303FD-1567-47C5-9102-458A752DFFBB}" type="slidenum">
              <a:rPr lang="tr-TR" smtClean="0"/>
              <a:t>‹#›</a:t>
            </a:fld>
            <a:endParaRPr lang="tr-TR"/>
          </a:p>
        </p:txBody>
      </p:sp>
    </p:spTree>
    <p:extLst>
      <p:ext uri="{BB962C8B-B14F-4D97-AF65-F5344CB8AC3E}">
        <p14:creationId xmlns:p14="http://schemas.microsoft.com/office/powerpoint/2010/main" val="3071035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835223F-1570-492E-A7EB-9C9781BFB94F}" type="datetimeFigureOut">
              <a:rPr lang="tr-TR" smtClean="0"/>
              <a:t>15.04.2019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C303FD-1567-47C5-9102-458A752DFFBB}" type="slidenum">
              <a:rPr lang="tr-TR" smtClean="0"/>
              <a:t>‹#›</a:t>
            </a:fld>
            <a:endParaRPr lang="tr-TR"/>
          </a:p>
        </p:txBody>
      </p:sp>
    </p:spTree>
    <p:extLst>
      <p:ext uri="{BB962C8B-B14F-4D97-AF65-F5344CB8AC3E}">
        <p14:creationId xmlns:p14="http://schemas.microsoft.com/office/powerpoint/2010/main" val="12670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835223F-1570-492E-A7EB-9C9781BFB94F}" type="datetimeFigureOut">
              <a:rPr lang="tr-TR" smtClean="0"/>
              <a:t>15.04.2019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C303FD-1567-47C5-9102-458A752DFFBB}" type="slidenum">
              <a:rPr lang="tr-TR" smtClean="0"/>
              <a:t>‹#›</a:t>
            </a:fld>
            <a:endParaRPr lang="tr-TR"/>
          </a:p>
        </p:txBody>
      </p:sp>
    </p:spTree>
    <p:extLst>
      <p:ext uri="{BB962C8B-B14F-4D97-AF65-F5344CB8AC3E}">
        <p14:creationId xmlns:p14="http://schemas.microsoft.com/office/powerpoint/2010/main" val="138067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835223F-1570-492E-A7EB-9C9781BFB94F}" type="datetimeFigureOut">
              <a:rPr lang="tr-TR" smtClean="0"/>
              <a:t>15.04.2019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7C303FD-1567-47C5-9102-458A752DFFBB}" type="slidenum">
              <a:rPr lang="tr-TR" smtClean="0"/>
              <a:t>‹#›</a:t>
            </a:fld>
            <a:endParaRPr lang="tr-TR"/>
          </a:p>
        </p:txBody>
      </p:sp>
    </p:spTree>
    <p:extLst>
      <p:ext uri="{BB962C8B-B14F-4D97-AF65-F5344CB8AC3E}">
        <p14:creationId xmlns:p14="http://schemas.microsoft.com/office/powerpoint/2010/main" val="263906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835223F-1570-492E-A7EB-9C9781BFB94F}" type="datetimeFigureOut">
              <a:rPr lang="tr-TR" smtClean="0"/>
              <a:t>15.04.2019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7C303FD-1567-47C5-9102-458A752DFFBB}" type="slidenum">
              <a:rPr lang="tr-TR" smtClean="0"/>
              <a:t>‹#›</a:t>
            </a:fld>
            <a:endParaRPr lang="tr-TR"/>
          </a:p>
        </p:txBody>
      </p:sp>
    </p:spTree>
    <p:extLst>
      <p:ext uri="{BB962C8B-B14F-4D97-AF65-F5344CB8AC3E}">
        <p14:creationId xmlns:p14="http://schemas.microsoft.com/office/powerpoint/2010/main" val="316935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835223F-1570-492E-A7EB-9C9781BFB94F}" type="datetimeFigureOut">
              <a:rPr lang="tr-TR" smtClean="0"/>
              <a:t>15.04.2019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7C303FD-1567-47C5-9102-458A752DFFBB}" type="slidenum">
              <a:rPr lang="tr-TR" smtClean="0"/>
              <a:t>‹#›</a:t>
            </a:fld>
            <a:endParaRPr lang="tr-TR"/>
          </a:p>
        </p:txBody>
      </p:sp>
    </p:spTree>
    <p:extLst>
      <p:ext uri="{BB962C8B-B14F-4D97-AF65-F5344CB8AC3E}">
        <p14:creationId xmlns:p14="http://schemas.microsoft.com/office/powerpoint/2010/main" val="19689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835223F-1570-492E-A7EB-9C9781BFB94F}" type="datetimeFigureOut">
              <a:rPr lang="tr-TR" smtClean="0"/>
              <a:t>15.04.2019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7C303FD-1567-47C5-9102-458A752DFFBB}" type="slidenum">
              <a:rPr lang="tr-TR" smtClean="0"/>
              <a:t>‹#›</a:t>
            </a:fld>
            <a:endParaRPr lang="tr-TR"/>
          </a:p>
        </p:txBody>
      </p:sp>
    </p:spTree>
    <p:extLst>
      <p:ext uri="{BB962C8B-B14F-4D97-AF65-F5344CB8AC3E}">
        <p14:creationId xmlns:p14="http://schemas.microsoft.com/office/powerpoint/2010/main" val="1882648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835223F-1570-492E-A7EB-9C9781BFB94F}" type="datetimeFigureOut">
              <a:rPr lang="tr-TR" smtClean="0"/>
              <a:t>15.04.2019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7C303FD-1567-47C5-9102-458A752DFFBB}" type="slidenum">
              <a:rPr lang="tr-TR" smtClean="0"/>
              <a:t>‹#›</a:t>
            </a:fld>
            <a:endParaRPr lang="tr-TR"/>
          </a:p>
        </p:txBody>
      </p:sp>
    </p:spTree>
    <p:extLst>
      <p:ext uri="{BB962C8B-B14F-4D97-AF65-F5344CB8AC3E}">
        <p14:creationId xmlns:p14="http://schemas.microsoft.com/office/powerpoint/2010/main" val="25432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835223F-1570-492E-A7EB-9C9781BFB94F}" type="datetimeFigureOut">
              <a:rPr lang="tr-TR" smtClean="0"/>
              <a:t>15.04.2019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7C303FD-1567-47C5-9102-458A752DFFBB}" type="slidenum">
              <a:rPr lang="tr-TR" smtClean="0"/>
              <a:t>‹#›</a:t>
            </a:fld>
            <a:endParaRPr lang="tr-TR"/>
          </a:p>
        </p:txBody>
      </p:sp>
    </p:spTree>
    <p:extLst>
      <p:ext uri="{BB962C8B-B14F-4D97-AF65-F5344CB8AC3E}">
        <p14:creationId xmlns:p14="http://schemas.microsoft.com/office/powerpoint/2010/main" val="292479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5223F-1570-492E-A7EB-9C9781BFB94F}" type="datetimeFigureOut">
              <a:rPr lang="tr-TR" smtClean="0"/>
              <a:t>15.04.2019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303FD-1567-47C5-9102-458A752DFFBB}" type="slidenum">
              <a:rPr lang="tr-TR" smtClean="0"/>
              <a:t>‹#›</a:t>
            </a:fld>
            <a:endParaRPr lang="tr-TR"/>
          </a:p>
        </p:txBody>
      </p:sp>
    </p:spTree>
    <p:extLst>
      <p:ext uri="{BB962C8B-B14F-4D97-AF65-F5344CB8AC3E}">
        <p14:creationId xmlns:p14="http://schemas.microsoft.com/office/powerpoint/2010/main" val="28090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907473" y="370898"/>
            <a:ext cx="7772400" cy="1470025"/>
          </a:xfrm>
        </p:spPr>
        <p:txBody>
          <a:bodyPr>
            <a:normAutofit/>
          </a:bodyPr>
          <a:lstStyle/>
          <a:p>
            <a:pPr fontAlgn="t"/>
            <a:r>
              <a:rPr lang="tr-TR" dirty="0" err="1" smtClean="0">
                <a:solidFill>
                  <a:srgbClr val="FF0000"/>
                </a:solidFill>
              </a:rPr>
              <a:t>Turkey</a:t>
            </a:r>
            <a:r>
              <a:rPr lang="tr-TR" dirty="0" smtClean="0">
                <a:solidFill>
                  <a:srgbClr val="FF0000"/>
                </a:solidFill>
              </a:rPr>
              <a:t> Meal</a:t>
            </a:r>
            <a:endParaRPr lang="tr-TR" dirty="0">
              <a:solidFill>
                <a:srgbClr val="FF0000"/>
              </a:solidFill>
            </a:endParaRPr>
          </a:p>
        </p:txBody>
      </p:sp>
      <p:sp>
        <p:nvSpPr>
          <p:cNvPr id="3" name="Alt Başlık 2"/>
          <p:cNvSpPr>
            <a:spLocks noGrp="1"/>
          </p:cNvSpPr>
          <p:nvPr>
            <p:ph type="subTitle" idx="1"/>
          </p:nvPr>
        </p:nvSpPr>
        <p:spPr>
          <a:xfrm>
            <a:off x="1835696" y="2204864"/>
            <a:ext cx="6400800" cy="1752600"/>
          </a:xfrm>
        </p:spPr>
        <p:txBody>
          <a:bodyPr>
            <a:normAutofit fontScale="47500" lnSpcReduction="20000"/>
          </a:bodyPr>
          <a:lstStyle/>
          <a:p>
            <a:pPr marL="457200" indent="-457200">
              <a:buFont typeface="Wingdings" pitchFamily="2" charset="2"/>
              <a:buChar char="Ø"/>
            </a:pPr>
            <a:r>
              <a:rPr lang="tr-TR" dirty="0" smtClean="0">
                <a:solidFill>
                  <a:srgbClr val="FF0000"/>
                </a:solidFill>
              </a:rPr>
              <a:t>Çiğköfte</a:t>
            </a:r>
          </a:p>
          <a:p>
            <a:pPr marL="457200" indent="-457200">
              <a:buFont typeface="Wingdings" pitchFamily="2" charset="2"/>
              <a:buChar char="Ø"/>
            </a:pPr>
            <a:r>
              <a:rPr lang="tr-TR" dirty="0" smtClean="0">
                <a:solidFill>
                  <a:srgbClr val="FF0000"/>
                </a:solidFill>
              </a:rPr>
              <a:t>Baklava</a:t>
            </a:r>
          </a:p>
          <a:p>
            <a:pPr marL="457200" indent="-457200">
              <a:buFont typeface="Wingdings" pitchFamily="2" charset="2"/>
              <a:buChar char="Ø"/>
            </a:pPr>
            <a:r>
              <a:rPr lang="tr-TR" dirty="0" err="1" smtClean="0">
                <a:solidFill>
                  <a:srgbClr val="FF0000"/>
                </a:solidFill>
              </a:rPr>
              <a:t>Kebab</a:t>
            </a:r>
            <a:endParaRPr lang="tr-TR" dirty="0" smtClean="0">
              <a:solidFill>
                <a:srgbClr val="FF0000"/>
              </a:solidFill>
            </a:endParaRPr>
          </a:p>
          <a:p>
            <a:pPr marL="457200" indent="-457200">
              <a:buFont typeface="Wingdings" pitchFamily="2" charset="2"/>
              <a:buChar char="Ø"/>
            </a:pPr>
            <a:r>
              <a:rPr lang="tr-TR" dirty="0" err="1" smtClean="0">
                <a:solidFill>
                  <a:srgbClr val="FF0000"/>
                </a:solidFill>
              </a:rPr>
              <a:t>Iskender</a:t>
            </a:r>
            <a:endParaRPr lang="tr-TR" dirty="0" smtClean="0">
              <a:solidFill>
                <a:srgbClr val="FF0000"/>
              </a:solidFill>
            </a:endParaRPr>
          </a:p>
          <a:p>
            <a:pPr marL="457200" indent="-457200">
              <a:buFont typeface="Wingdings" pitchFamily="2" charset="2"/>
              <a:buChar char="Ø"/>
            </a:pPr>
            <a:r>
              <a:rPr lang="tr-TR" dirty="0" err="1" smtClean="0">
                <a:solidFill>
                  <a:srgbClr val="FF0000"/>
                </a:solidFill>
              </a:rPr>
              <a:t>Winding</a:t>
            </a:r>
            <a:endParaRPr lang="tr-TR" dirty="0" smtClean="0">
              <a:solidFill>
                <a:srgbClr val="FF0000"/>
              </a:solidFill>
            </a:endParaRPr>
          </a:p>
          <a:p>
            <a:pPr marL="457200" indent="-457200">
              <a:buFont typeface="Wingdings" pitchFamily="2" charset="2"/>
              <a:buChar char="Ø"/>
            </a:pPr>
            <a:r>
              <a:rPr lang="tr-TR" dirty="0" err="1" smtClean="0">
                <a:solidFill>
                  <a:srgbClr val="FF0000"/>
                </a:solidFill>
              </a:rPr>
              <a:t>Şırdan</a:t>
            </a:r>
            <a:endParaRPr lang="tr-TR" dirty="0" smtClean="0">
              <a:solidFill>
                <a:srgbClr val="FF0000"/>
              </a:solidFill>
            </a:endParaRPr>
          </a:p>
          <a:p>
            <a:pPr marL="457200" indent="-457200">
              <a:buFont typeface="Wingdings" pitchFamily="2" charset="2"/>
              <a:buChar char="Ø"/>
            </a:pPr>
            <a:r>
              <a:rPr lang="tr-TR" dirty="0" smtClean="0">
                <a:solidFill>
                  <a:srgbClr val="FF0000"/>
                </a:solidFill>
              </a:rPr>
              <a:t>Tantuni</a:t>
            </a:r>
            <a:endParaRPr lang="tr-TR" dirty="0">
              <a:solidFill>
                <a:srgbClr val="FF0000"/>
              </a:solidFill>
            </a:endParaRPr>
          </a:p>
          <a:p>
            <a:pPr marL="457200" indent="-457200">
              <a:buFont typeface="Wingdings" pitchFamily="2" charset="2"/>
              <a:buChar char="Ø"/>
            </a:pPr>
            <a:endParaRPr lang="tr-TR" dirty="0" smtClean="0">
              <a:solidFill>
                <a:srgbClr val="FF0000"/>
              </a:solidFill>
            </a:endParaRPr>
          </a:p>
          <a:p>
            <a:pPr marL="457200" indent="-457200">
              <a:buFont typeface="Wingdings" pitchFamily="2" charset="2"/>
              <a:buChar char="Ø"/>
            </a:pPr>
            <a:endParaRPr lang="tr-TR" dirty="0">
              <a:solidFill>
                <a:srgbClr val="FF0000"/>
              </a:solidFill>
            </a:endParaRPr>
          </a:p>
        </p:txBody>
      </p:sp>
    </p:spTree>
    <p:extLst>
      <p:ext uri="{BB962C8B-B14F-4D97-AF65-F5344CB8AC3E}">
        <p14:creationId xmlns:p14="http://schemas.microsoft.com/office/powerpoint/2010/main" val="4096964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solidFill>
                  <a:srgbClr val="FF0000"/>
                </a:solidFill>
              </a:rPr>
              <a:t>Fairy</a:t>
            </a:r>
            <a:r>
              <a:rPr lang="tr-TR" dirty="0" smtClean="0">
                <a:solidFill>
                  <a:srgbClr val="FF0000"/>
                </a:solidFill>
              </a:rPr>
              <a:t> </a:t>
            </a:r>
            <a:r>
              <a:rPr lang="tr-TR" dirty="0" err="1" smtClean="0">
                <a:solidFill>
                  <a:srgbClr val="FF0000"/>
                </a:solidFill>
              </a:rPr>
              <a:t>chimneys</a:t>
            </a:r>
            <a:r>
              <a:rPr lang="tr-TR" dirty="0" smtClean="0">
                <a:solidFill>
                  <a:srgbClr val="FF0000"/>
                </a:solidFill>
              </a:rPr>
              <a:t/>
            </a:r>
            <a:br>
              <a:rPr lang="tr-TR" dirty="0" smtClean="0">
                <a:solidFill>
                  <a:srgbClr val="FF0000"/>
                </a:solidFill>
              </a:rPr>
            </a:br>
            <a:endParaRPr lang="tr-TR" dirty="0"/>
          </a:p>
        </p:txBody>
      </p:sp>
      <p:sp>
        <p:nvSpPr>
          <p:cNvPr id="3" name="İçerik Yer Tutucusu 2"/>
          <p:cNvSpPr>
            <a:spLocks noGrp="1"/>
          </p:cNvSpPr>
          <p:nvPr>
            <p:ph idx="1"/>
          </p:nvPr>
        </p:nvSpPr>
        <p:spPr/>
        <p:txBody>
          <a:bodyPr/>
          <a:lstStyle/>
          <a:p>
            <a:r>
              <a:rPr lang="en-US" dirty="0" smtClean="0">
                <a:solidFill>
                  <a:srgbClr val="FFFF00"/>
                </a:solidFill>
              </a:rPr>
              <a:t>Cappadocia's famous touristic place of Cappadocia, the natural value of the Fairy Chimneys were found here. Cappadocia, a region that has existed millions of years ago, erupted by </a:t>
            </a:r>
            <a:r>
              <a:rPr lang="en-US" dirty="0" err="1" smtClean="0">
                <a:solidFill>
                  <a:srgbClr val="FFFF00"/>
                </a:solidFill>
              </a:rPr>
              <a:t>Erciyes</a:t>
            </a:r>
            <a:r>
              <a:rPr lang="en-US" dirty="0" smtClean="0">
                <a:solidFill>
                  <a:srgbClr val="FFFF00"/>
                </a:solidFill>
              </a:rPr>
              <a:t>, </a:t>
            </a:r>
            <a:r>
              <a:rPr lang="en-US" dirty="0" err="1" smtClean="0">
                <a:solidFill>
                  <a:srgbClr val="FFFF00"/>
                </a:solidFill>
              </a:rPr>
              <a:t>Hasandağı</a:t>
            </a:r>
            <a:r>
              <a:rPr lang="en-US" dirty="0" smtClean="0">
                <a:solidFill>
                  <a:srgbClr val="FFFF00"/>
                </a:solidFill>
              </a:rPr>
              <a:t> and </a:t>
            </a:r>
            <a:r>
              <a:rPr lang="en-US" dirty="0" err="1" smtClean="0">
                <a:solidFill>
                  <a:srgbClr val="FFFF00"/>
                </a:solidFill>
              </a:rPr>
              <a:t>Güllüdağı</a:t>
            </a:r>
            <a:r>
              <a:rPr lang="en-US" dirty="0" smtClean="0">
                <a:solidFill>
                  <a:srgbClr val="FFFF00"/>
                </a:solidFill>
              </a:rPr>
              <a:t> and eroded by rain and wind in places made of lava and ashes.</a:t>
            </a:r>
            <a:endParaRPr lang="tr-TR" dirty="0">
              <a:solidFill>
                <a:srgbClr val="FFFF00"/>
              </a:solidFill>
            </a:endParaRPr>
          </a:p>
        </p:txBody>
      </p:sp>
    </p:spTree>
    <p:extLst>
      <p:ext uri="{BB962C8B-B14F-4D97-AF65-F5344CB8AC3E}">
        <p14:creationId xmlns:p14="http://schemas.microsoft.com/office/powerpoint/2010/main" val="1214907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Ancient City of </a:t>
            </a:r>
            <a:r>
              <a:rPr lang="tr-TR" dirty="0" err="1" smtClean="0">
                <a:solidFill>
                  <a:srgbClr val="FF0000"/>
                </a:solidFill>
              </a:rPr>
              <a:t>Ephesus</a:t>
            </a:r>
            <a:r>
              <a:rPr lang="tr-TR" dirty="0" smtClean="0">
                <a:solidFill>
                  <a:srgbClr val="FF0000"/>
                </a:solidFill>
              </a:rPr>
              <a:t/>
            </a:r>
            <a:br>
              <a:rPr lang="tr-TR" dirty="0" smtClean="0">
                <a:solidFill>
                  <a:srgbClr val="FF0000"/>
                </a:solidFill>
              </a:rPr>
            </a:br>
            <a:endParaRPr lang="tr-TR" dirty="0"/>
          </a:p>
        </p:txBody>
      </p:sp>
      <p:sp>
        <p:nvSpPr>
          <p:cNvPr id="3" name="İçerik Yer Tutucusu 2"/>
          <p:cNvSpPr>
            <a:spLocks noGrp="1"/>
          </p:cNvSpPr>
          <p:nvPr>
            <p:ph idx="1"/>
          </p:nvPr>
        </p:nvSpPr>
        <p:spPr/>
        <p:txBody>
          <a:bodyPr/>
          <a:lstStyle/>
          <a:p>
            <a:r>
              <a:rPr lang="en-US" dirty="0" smtClean="0">
                <a:solidFill>
                  <a:srgbClr val="FF0000"/>
                </a:solidFill>
              </a:rPr>
              <a:t>The ancient city of Ephesus is located in the </a:t>
            </a:r>
            <a:r>
              <a:rPr lang="en-US" dirty="0" err="1" smtClean="0">
                <a:solidFill>
                  <a:srgbClr val="FF0000"/>
                </a:solidFill>
              </a:rPr>
              <a:t>Selçuk</a:t>
            </a:r>
            <a:r>
              <a:rPr lang="en-US" dirty="0" smtClean="0">
                <a:solidFill>
                  <a:srgbClr val="FF0000"/>
                </a:solidFill>
              </a:rPr>
              <a:t> district of İzmir. Excavations of the ancient city of Ephesus have been continuing for 100 years. The </a:t>
            </a:r>
            <a:r>
              <a:rPr lang="en-US" dirty="0" err="1" smtClean="0">
                <a:solidFill>
                  <a:srgbClr val="FF0000"/>
                </a:solidFill>
              </a:rPr>
              <a:t>magnif</a:t>
            </a:r>
            <a:r>
              <a:rPr lang="en-US" dirty="0" err="1" smtClean="0">
                <a:solidFill>
                  <a:srgbClr val="FF0000"/>
                </a:solidFill>
              </a:rPr>
              <a:t>ce</a:t>
            </a:r>
            <a:r>
              <a:rPr lang="en-US" dirty="0" err="1" smtClean="0">
                <a:solidFill>
                  <a:srgbClr val="FF0000"/>
                </a:solidFill>
              </a:rPr>
              <a:t>int</a:t>
            </a:r>
            <a:r>
              <a:rPr lang="en-US" dirty="0" smtClean="0">
                <a:solidFill>
                  <a:srgbClr val="FF0000"/>
                </a:solidFill>
              </a:rPr>
              <a:t> architectural masterpiece, the </a:t>
            </a:r>
            <a:r>
              <a:rPr lang="en-US" dirty="0" err="1" smtClean="0">
                <a:solidFill>
                  <a:srgbClr val="FF0000"/>
                </a:solidFill>
              </a:rPr>
              <a:t>Celcus</a:t>
            </a:r>
            <a:r>
              <a:rPr lang="en-US" dirty="0" smtClean="0">
                <a:solidFill>
                  <a:srgbClr val="FF0000"/>
                </a:solidFill>
              </a:rPr>
              <a:t> Library, the Hillside Houses, the Antique Theater, the King's Road and the many archaeological sites of the city, are the most attractive structures of Ephesus.</a:t>
            </a:r>
            <a:endParaRPr lang="tr-TR" dirty="0">
              <a:solidFill>
                <a:srgbClr val="FF0000"/>
              </a:solidFill>
            </a:endParaRPr>
          </a:p>
        </p:txBody>
      </p:sp>
    </p:spTree>
    <p:extLst>
      <p:ext uri="{BB962C8B-B14F-4D97-AF65-F5344CB8AC3E}">
        <p14:creationId xmlns:p14="http://schemas.microsoft.com/office/powerpoint/2010/main" val="3882723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Kız Kulesi(</a:t>
            </a:r>
            <a:r>
              <a:rPr lang="tr-TR" dirty="0" err="1" smtClean="0">
                <a:solidFill>
                  <a:srgbClr val="FF0000"/>
                </a:solidFill>
              </a:rPr>
              <a:t>Maiden's</a:t>
            </a:r>
            <a:r>
              <a:rPr lang="tr-TR" dirty="0" smtClean="0">
                <a:solidFill>
                  <a:srgbClr val="FF0000"/>
                </a:solidFill>
              </a:rPr>
              <a:t> </a:t>
            </a:r>
            <a:r>
              <a:rPr lang="tr-TR" dirty="0" err="1" smtClean="0">
                <a:solidFill>
                  <a:srgbClr val="FF0000"/>
                </a:solidFill>
              </a:rPr>
              <a:t>Tower</a:t>
            </a:r>
            <a:r>
              <a:rPr lang="tr-TR" dirty="0" smtClean="0">
                <a:solidFill>
                  <a:srgbClr val="FF0000"/>
                </a:solidFill>
              </a:rPr>
              <a:t>)</a:t>
            </a:r>
            <a:endParaRPr lang="tr-TR" dirty="0">
              <a:solidFill>
                <a:srgbClr val="FF0000"/>
              </a:solidFill>
            </a:endParaRPr>
          </a:p>
        </p:txBody>
      </p:sp>
      <p:sp>
        <p:nvSpPr>
          <p:cNvPr id="3" name="İçerik Yer Tutucusu 2"/>
          <p:cNvSpPr>
            <a:spLocks noGrp="1"/>
          </p:cNvSpPr>
          <p:nvPr>
            <p:ph idx="1"/>
          </p:nvPr>
        </p:nvSpPr>
        <p:spPr/>
        <p:txBody>
          <a:bodyPr/>
          <a:lstStyle/>
          <a:p>
            <a:r>
              <a:rPr lang="en-US" dirty="0" smtClean="0">
                <a:solidFill>
                  <a:srgbClr val="FFFF00"/>
                </a:solidFill>
              </a:rPr>
              <a:t>This unique structure, which dates back to 2500 years ago, had a history which is equal to the history of Istanbul and witnessed the experiences of this city. From ancient Greece to Byzantine Empire, from Byzantine to Ottoman Empire, it has existed in all historical periods until today.</a:t>
            </a:r>
            <a:endParaRPr lang="tr-TR" dirty="0">
              <a:solidFill>
                <a:srgbClr val="FFFF00"/>
              </a:solidFill>
            </a:endParaRPr>
          </a:p>
        </p:txBody>
      </p:sp>
    </p:spTree>
    <p:extLst>
      <p:ext uri="{BB962C8B-B14F-4D97-AF65-F5344CB8AC3E}">
        <p14:creationId xmlns:p14="http://schemas.microsoft.com/office/powerpoint/2010/main" val="3471470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Sümela </a:t>
            </a:r>
            <a:r>
              <a:rPr lang="tr-TR" dirty="0" err="1" smtClean="0">
                <a:solidFill>
                  <a:srgbClr val="FF0000"/>
                </a:solidFill>
              </a:rPr>
              <a:t>Monastery</a:t>
            </a:r>
            <a:r>
              <a:rPr lang="tr-TR" dirty="0" smtClean="0">
                <a:solidFill>
                  <a:srgbClr val="FF0000"/>
                </a:solidFill>
              </a:rPr>
              <a:t/>
            </a:r>
            <a:br>
              <a:rPr lang="tr-TR" dirty="0" smtClean="0">
                <a:solidFill>
                  <a:srgbClr val="FF0000"/>
                </a:solidFill>
              </a:rPr>
            </a:br>
            <a:endParaRPr lang="tr-TR" dirty="0"/>
          </a:p>
        </p:txBody>
      </p:sp>
      <p:sp>
        <p:nvSpPr>
          <p:cNvPr id="3" name="İçerik Yer Tutucusu 2"/>
          <p:cNvSpPr>
            <a:spLocks noGrp="1"/>
          </p:cNvSpPr>
          <p:nvPr>
            <p:ph idx="1"/>
          </p:nvPr>
        </p:nvSpPr>
        <p:spPr/>
        <p:txBody>
          <a:bodyPr/>
          <a:lstStyle/>
          <a:p>
            <a:r>
              <a:rPr lang="en-US" dirty="0" smtClean="0">
                <a:solidFill>
                  <a:srgbClr val="FFFF00"/>
                </a:solidFill>
              </a:rPr>
              <a:t>The </a:t>
            </a:r>
            <a:r>
              <a:rPr lang="en-US" dirty="0" err="1" smtClean="0">
                <a:solidFill>
                  <a:srgbClr val="FFFF00"/>
                </a:solidFill>
              </a:rPr>
              <a:t>Sumela</a:t>
            </a:r>
            <a:r>
              <a:rPr lang="en-US" dirty="0" smtClean="0">
                <a:solidFill>
                  <a:srgbClr val="FFFF00"/>
                </a:solidFill>
              </a:rPr>
              <a:t> Monastery is thought to have been founded by two priests named Barnabas and </a:t>
            </a:r>
            <a:r>
              <a:rPr lang="en-US" dirty="0" err="1" smtClean="0">
                <a:solidFill>
                  <a:srgbClr val="FFFF00"/>
                </a:solidFill>
              </a:rPr>
              <a:t>Sophronios</a:t>
            </a:r>
            <a:r>
              <a:rPr lang="en-US" dirty="0" smtClean="0">
                <a:solidFill>
                  <a:srgbClr val="FFFF00"/>
                </a:solidFill>
              </a:rPr>
              <a:t> from Athens during the time of the Byzantine Emperor Theodosius I (375dan395). The monastery continued until 1923.</a:t>
            </a:r>
            <a:endParaRPr lang="tr-TR" dirty="0">
              <a:solidFill>
                <a:srgbClr val="FFFF00"/>
              </a:solidFill>
            </a:endParaRPr>
          </a:p>
        </p:txBody>
      </p:sp>
    </p:spTree>
    <p:extLst>
      <p:ext uri="{BB962C8B-B14F-4D97-AF65-F5344CB8AC3E}">
        <p14:creationId xmlns:p14="http://schemas.microsoft.com/office/powerpoint/2010/main" val="3240580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Pamuk Kale</a:t>
            </a:r>
            <a:br>
              <a:rPr lang="tr-TR" dirty="0" smtClean="0">
                <a:solidFill>
                  <a:srgbClr val="FF0000"/>
                </a:solidFill>
              </a:rPr>
            </a:br>
            <a:endParaRPr lang="tr-TR" dirty="0"/>
          </a:p>
        </p:txBody>
      </p:sp>
      <p:sp>
        <p:nvSpPr>
          <p:cNvPr id="3" name="İçerik Yer Tutucusu 2"/>
          <p:cNvSpPr>
            <a:spLocks noGrp="1"/>
          </p:cNvSpPr>
          <p:nvPr>
            <p:ph idx="1"/>
          </p:nvPr>
        </p:nvSpPr>
        <p:spPr/>
        <p:txBody>
          <a:bodyPr/>
          <a:lstStyle/>
          <a:p>
            <a:r>
              <a:rPr lang="en-US" dirty="0" err="1" smtClean="0">
                <a:solidFill>
                  <a:srgbClr val="FF0000"/>
                </a:solidFill>
              </a:rPr>
              <a:t>Pamukkale</a:t>
            </a:r>
            <a:r>
              <a:rPr lang="en-US" dirty="0" smtClean="0">
                <a:solidFill>
                  <a:srgbClr val="FF0000"/>
                </a:solidFill>
              </a:rPr>
              <a:t>, Turkey's most popular tourist centers. The place where the most local and foreign visitors take place in our country. The Menderes River Valley, </a:t>
            </a:r>
            <a:r>
              <a:rPr lang="en-US" dirty="0" err="1" smtClean="0">
                <a:solidFill>
                  <a:srgbClr val="FF0000"/>
                </a:solidFill>
              </a:rPr>
              <a:t>Pamukkale</a:t>
            </a:r>
            <a:r>
              <a:rPr lang="en-US" dirty="0" smtClean="0">
                <a:solidFill>
                  <a:srgbClr val="FF0000"/>
                </a:solidFill>
              </a:rPr>
              <a:t>, a natural archaeological site, with its white </a:t>
            </a:r>
            <a:r>
              <a:rPr lang="en-US" dirty="0" err="1" smtClean="0">
                <a:solidFill>
                  <a:srgbClr val="FF0000"/>
                </a:solidFill>
              </a:rPr>
              <a:t>travertines</a:t>
            </a:r>
            <a:r>
              <a:rPr lang="en-US" dirty="0" smtClean="0">
                <a:solidFill>
                  <a:srgbClr val="FF0000"/>
                </a:solidFill>
              </a:rPr>
              <a:t>, welcomes visitors as a bride. </a:t>
            </a:r>
            <a:r>
              <a:rPr lang="en-US" dirty="0" err="1" smtClean="0">
                <a:solidFill>
                  <a:srgbClr val="FF0000"/>
                </a:solidFill>
              </a:rPr>
              <a:t>Pamukkale</a:t>
            </a:r>
            <a:r>
              <a:rPr lang="en-US" dirty="0" smtClean="0">
                <a:solidFill>
                  <a:srgbClr val="FF0000"/>
                </a:solidFill>
              </a:rPr>
              <a:t>, which is a rare masterpiece, is located in the province of </a:t>
            </a:r>
            <a:r>
              <a:rPr lang="en-US" dirty="0" err="1" smtClean="0">
                <a:solidFill>
                  <a:srgbClr val="FF0000"/>
                </a:solidFill>
              </a:rPr>
              <a:t>Denizli</a:t>
            </a:r>
            <a:r>
              <a:rPr lang="en-US" dirty="0" smtClean="0">
                <a:solidFill>
                  <a:srgbClr val="FF0000"/>
                </a:solidFill>
              </a:rPr>
              <a:t> and takes place over 20 kilometers of the city.</a:t>
            </a:r>
            <a:endParaRPr lang="tr-TR" dirty="0">
              <a:solidFill>
                <a:srgbClr val="FF0000"/>
              </a:solidFill>
            </a:endParaRPr>
          </a:p>
        </p:txBody>
      </p:sp>
    </p:spTree>
    <p:extLst>
      <p:ext uri="{BB962C8B-B14F-4D97-AF65-F5344CB8AC3E}">
        <p14:creationId xmlns:p14="http://schemas.microsoft.com/office/powerpoint/2010/main" val="3927722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9000" r="-49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Taş Köprü</a:t>
            </a:r>
            <a:br>
              <a:rPr lang="tr-TR" dirty="0" smtClean="0">
                <a:solidFill>
                  <a:srgbClr val="FF0000"/>
                </a:solidFill>
              </a:rPr>
            </a:br>
            <a:endParaRPr lang="tr-TR" dirty="0"/>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3261788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Ihlara </a:t>
            </a:r>
            <a:r>
              <a:rPr lang="tr-TR" dirty="0" err="1" smtClean="0">
                <a:solidFill>
                  <a:srgbClr val="FF0000"/>
                </a:solidFill>
              </a:rPr>
              <a:t>Valley</a:t>
            </a:r>
            <a:r>
              <a:rPr lang="tr-TR" dirty="0" smtClean="0">
                <a:solidFill>
                  <a:srgbClr val="FF0000"/>
                </a:solidFill>
              </a:rPr>
              <a:t/>
            </a:r>
            <a:br>
              <a:rPr lang="tr-TR" dirty="0" smtClean="0">
                <a:solidFill>
                  <a:srgbClr val="FF0000"/>
                </a:solidFill>
              </a:rPr>
            </a:br>
            <a:endParaRPr lang="tr-TR" dirty="0"/>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604237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Cennet-Cehennem</a:t>
            </a:r>
            <a:endParaRPr lang="tr-TR" dirty="0" smtClean="0">
              <a:solidFill>
                <a:srgbClr val="FF0000"/>
              </a:solidFill>
            </a:endParaRPr>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3436260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Anadolu Hisarı</a:t>
            </a:r>
            <a:br>
              <a:rPr lang="tr-TR" dirty="0" smtClean="0">
                <a:solidFill>
                  <a:srgbClr val="FF0000"/>
                </a:solidFill>
              </a:rPr>
            </a:br>
            <a:endParaRPr lang="tr-TR" dirty="0"/>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3360568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r="-24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Çiğköfte</a:t>
            </a:r>
            <a:endParaRPr lang="tr-TR" dirty="0">
              <a:solidFill>
                <a:srgbClr val="FF0000"/>
              </a:solidFill>
            </a:endParaRPr>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633098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Baklava</a:t>
            </a:r>
            <a:endParaRPr lang="tr-TR" dirty="0">
              <a:solidFill>
                <a:srgbClr val="FF0000"/>
              </a:solidFill>
            </a:endParaRPr>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2039634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solidFill>
                  <a:srgbClr val="FF0000"/>
                </a:solidFill>
              </a:rPr>
              <a:t>Kebab</a:t>
            </a:r>
            <a:endParaRPr lang="tr-TR" dirty="0">
              <a:solidFill>
                <a:srgbClr val="FF0000"/>
              </a:solidFill>
            </a:endParaRPr>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683308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solidFill>
                  <a:srgbClr val="FF0000"/>
                </a:solidFill>
              </a:rPr>
              <a:t>Iskender</a:t>
            </a:r>
            <a:endParaRPr lang="tr-TR" dirty="0">
              <a:solidFill>
                <a:srgbClr val="FF0000"/>
              </a:solidFill>
            </a:endParaRPr>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4201678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solidFill>
                  <a:srgbClr val="FF0000"/>
                </a:solidFill>
              </a:rPr>
              <a:t>Winding</a:t>
            </a:r>
            <a:r>
              <a:rPr lang="tr-TR" dirty="0" smtClean="0">
                <a:solidFill>
                  <a:srgbClr val="FF0000"/>
                </a:solidFill>
              </a:rPr>
              <a:t/>
            </a:r>
            <a:br>
              <a:rPr lang="tr-TR" dirty="0" smtClean="0">
                <a:solidFill>
                  <a:srgbClr val="FF0000"/>
                </a:solidFill>
              </a:rPr>
            </a:br>
            <a:endParaRPr lang="tr-TR" dirty="0"/>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3905647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solidFill>
                  <a:srgbClr val="FF0000"/>
                </a:solidFill>
              </a:rPr>
              <a:t>Şırdan</a:t>
            </a:r>
            <a:r>
              <a:rPr lang="tr-TR" dirty="0" smtClean="0">
                <a:solidFill>
                  <a:srgbClr val="FF0000"/>
                </a:solidFill>
              </a:rPr>
              <a:t/>
            </a:r>
            <a:br>
              <a:rPr lang="tr-TR" dirty="0" smtClean="0">
                <a:solidFill>
                  <a:srgbClr val="FF0000"/>
                </a:solidFill>
              </a:rPr>
            </a:br>
            <a:endParaRPr lang="tr-TR" dirty="0"/>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2060329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Tantuni</a:t>
            </a:r>
            <a:endParaRPr lang="tr-TR" dirty="0">
              <a:solidFill>
                <a:srgbClr val="FF0000"/>
              </a:solidFill>
            </a:endParaRPr>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3339262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Natural </a:t>
            </a:r>
            <a:r>
              <a:rPr lang="tr-TR" dirty="0" err="1" smtClean="0">
                <a:solidFill>
                  <a:srgbClr val="FF0000"/>
                </a:solidFill>
              </a:rPr>
              <a:t>beauties</a:t>
            </a:r>
            <a:endParaRPr lang="tr-TR" dirty="0">
              <a:solidFill>
                <a:srgbClr val="FF0000"/>
              </a:solidFill>
            </a:endParaRPr>
          </a:p>
        </p:txBody>
      </p:sp>
      <p:sp>
        <p:nvSpPr>
          <p:cNvPr id="3" name="İçerik Yer Tutucusu 2"/>
          <p:cNvSpPr>
            <a:spLocks noGrp="1"/>
          </p:cNvSpPr>
          <p:nvPr>
            <p:ph idx="1"/>
          </p:nvPr>
        </p:nvSpPr>
        <p:spPr/>
        <p:txBody>
          <a:bodyPr>
            <a:normAutofit fontScale="92500" lnSpcReduction="20000"/>
          </a:bodyPr>
          <a:lstStyle/>
          <a:p>
            <a:pPr>
              <a:buFont typeface="Wingdings" pitchFamily="2" charset="2"/>
              <a:buChar char="Ø"/>
            </a:pPr>
            <a:r>
              <a:rPr lang="tr-TR" dirty="0" err="1" smtClean="0">
                <a:solidFill>
                  <a:srgbClr val="FF0000"/>
                </a:solidFill>
              </a:rPr>
              <a:t>Fairy</a:t>
            </a:r>
            <a:r>
              <a:rPr lang="tr-TR" dirty="0" smtClean="0">
                <a:solidFill>
                  <a:srgbClr val="FF0000"/>
                </a:solidFill>
              </a:rPr>
              <a:t> </a:t>
            </a:r>
            <a:r>
              <a:rPr lang="tr-TR" dirty="0" err="1" smtClean="0">
                <a:solidFill>
                  <a:srgbClr val="FF0000"/>
                </a:solidFill>
              </a:rPr>
              <a:t>chimneys</a:t>
            </a:r>
            <a:endParaRPr lang="tr-TR" dirty="0" smtClean="0">
              <a:solidFill>
                <a:srgbClr val="FF0000"/>
              </a:solidFill>
            </a:endParaRPr>
          </a:p>
          <a:p>
            <a:pPr>
              <a:buFont typeface="Wingdings" pitchFamily="2" charset="2"/>
              <a:buChar char="Ø"/>
            </a:pPr>
            <a:r>
              <a:rPr lang="tr-TR" dirty="0" smtClean="0">
                <a:solidFill>
                  <a:srgbClr val="FF0000"/>
                </a:solidFill>
              </a:rPr>
              <a:t>Ancient City of </a:t>
            </a:r>
            <a:r>
              <a:rPr lang="tr-TR" dirty="0" err="1" smtClean="0">
                <a:solidFill>
                  <a:srgbClr val="FF0000"/>
                </a:solidFill>
              </a:rPr>
              <a:t>Ephesus</a:t>
            </a:r>
            <a:endParaRPr lang="tr-TR" dirty="0" smtClean="0">
              <a:solidFill>
                <a:srgbClr val="FF0000"/>
              </a:solidFill>
            </a:endParaRPr>
          </a:p>
          <a:p>
            <a:pPr>
              <a:buFont typeface="Wingdings" pitchFamily="2" charset="2"/>
              <a:buChar char="Ø"/>
            </a:pPr>
            <a:r>
              <a:rPr lang="tr-TR" dirty="0" smtClean="0">
                <a:solidFill>
                  <a:srgbClr val="FF0000"/>
                </a:solidFill>
              </a:rPr>
              <a:t>Kız Kulesi</a:t>
            </a:r>
          </a:p>
          <a:p>
            <a:pPr>
              <a:buFont typeface="Wingdings" pitchFamily="2" charset="2"/>
              <a:buChar char="Ø"/>
            </a:pPr>
            <a:r>
              <a:rPr lang="tr-TR" dirty="0" smtClean="0">
                <a:solidFill>
                  <a:srgbClr val="FF0000"/>
                </a:solidFill>
              </a:rPr>
              <a:t>Sümela </a:t>
            </a:r>
            <a:r>
              <a:rPr lang="tr-TR" dirty="0" err="1" smtClean="0">
                <a:solidFill>
                  <a:srgbClr val="FF0000"/>
                </a:solidFill>
              </a:rPr>
              <a:t>Monastery</a:t>
            </a:r>
            <a:endParaRPr lang="tr-TR" dirty="0" smtClean="0">
              <a:solidFill>
                <a:srgbClr val="FF0000"/>
              </a:solidFill>
            </a:endParaRPr>
          </a:p>
          <a:p>
            <a:pPr>
              <a:buFont typeface="Wingdings" pitchFamily="2" charset="2"/>
              <a:buChar char="Ø"/>
            </a:pPr>
            <a:r>
              <a:rPr lang="tr-TR" dirty="0" smtClean="0">
                <a:solidFill>
                  <a:srgbClr val="FF0000"/>
                </a:solidFill>
              </a:rPr>
              <a:t>Pamuk Kale</a:t>
            </a:r>
          </a:p>
          <a:p>
            <a:pPr>
              <a:buFont typeface="Wingdings" pitchFamily="2" charset="2"/>
              <a:buChar char="Ø"/>
            </a:pPr>
            <a:r>
              <a:rPr lang="tr-TR" dirty="0" smtClean="0">
                <a:solidFill>
                  <a:srgbClr val="FF0000"/>
                </a:solidFill>
              </a:rPr>
              <a:t>Taş Köprü</a:t>
            </a:r>
          </a:p>
          <a:p>
            <a:pPr>
              <a:buFont typeface="Wingdings" pitchFamily="2" charset="2"/>
              <a:buChar char="Ø"/>
            </a:pPr>
            <a:r>
              <a:rPr lang="tr-TR" dirty="0" smtClean="0">
                <a:solidFill>
                  <a:srgbClr val="FF0000"/>
                </a:solidFill>
              </a:rPr>
              <a:t>Ihlara </a:t>
            </a:r>
            <a:r>
              <a:rPr lang="tr-TR" dirty="0" err="1" smtClean="0">
                <a:solidFill>
                  <a:srgbClr val="FF0000"/>
                </a:solidFill>
              </a:rPr>
              <a:t>Valley</a:t>
            </a:r>
            <a:endParaRPr lang="tr-TR" dirty="0" smtClean="0">
              <a:solidFill>
                <a:srgbClr val="FF0000"/>
              </a:solidFill>
            </a:endParaRPr>
          </a:p>
          <a:p>
            <a:pPr>
              <a:buFont typeface="Wingdings" pitchFamily="2" charset="2"/>
              <a:buChar char="Ø"/>
            </a:pPr>
            <a:r>
              <a:rPr lang="tr-TR" dirty="0" smtClean="0">
                <a:solidFill>
                  <a:srgbClr val="FF0000"/>
                </a:solidFill>
              </a:rPr>
              <a:t>Cennet-Cehennem</a:t>
            </a:r>
          </a:p>
          <a:p>
            <a:pPr>
              <a:buFont typeface="Wingdings" pitchFamily="2" charset="2"/>
              <a:buChar char="Ø"/>
            </a:pPr>
            <a:r>
              <a:rPr lang="tr-TR" dirty="0" smtClean="0">
                <a:solidFill>
                  <a:srgbClr val="FF0000"/>
                </a:solidFill>
              </a:rPr>
              <a:t>Anadolu Hisarı</a:t>
            </a:r>
          </a:p>
          <a:p>
            <a:pPr>
              <a:buFont typeface="Wingdings" pitchFamily="2" charset="2"/>
              <a:buChar char="Ø"/>
            </a:pPr>
            <a:endParaRPr lang="tr-TR" dirty="0" smtClean="0">
              <a:solidFill>
                <a:srgbClr val="FF0000"/>
              </a:solidFill>
            </a:endParaRPr>
          </a:p>
        </p:txBody>
      </p:sp>
    </p:spTree>
    <p:extLst>
      <p:ext uri="{BB962C8B-B14F-4D97-AF65-F5344CB8AC3E}">
        <p14:creationId xmlns:p14="http://schemas.microsoft.com/office/powerpoint/2010/main" val="315719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335</Words>
  <Application>Microsoft Office PowerPoint</Application>
  <PresentationFormat>Ekran Gösterisi (4:3)</PresentationFormat>
  <Paragraphs>39</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Ofis Teması</vt:lpstr>
      <vt:lpstr>Turkey Meal</vt:lpstr>
      <vt:lpstr>Çiğköfte</vt:lpstr>
      <vt:lpstr>Baklava</vt:lpstr>
      <vt:lpstr>Kebab</vt:lpstr>
      <vt:lpstr>Iskender</vt:lpstr>
      <vt:lpstr>Winding </vt:lpstr>
      <vt:lpstr>Şırdan </vt:lpstr>
      <vt:lpstr>Tantuni</vt:lpstr>
      <vt:lpstr>Natural beauties</vt:lpstr>
      <vt:lpstr>Fairy chimneys </vt:lpstr>
      <vt:lpstr>Ancient City of Ephesus </vt:lpstr>
      <vt:lpstr>Kız Kulesi(Maiden's Tower)</vt:lpstr>
      <vt:lpstr>Sümela Monastery </vt:lpstr>
      <vt:lpstr>Pamuk Kale </vt:lpstr>
      <vt:lpstr>Taş Köprü </vt:lpstr>
      <vt:lpstr>Ihlara Valley </vt:lpstr>
      <vt:lpstr>Cennet-Cehennem</vt:lpstr>
      <vt:lpstr>Anadolu Hisarı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Turkey Meal</dc:title>
  <dc:creator>user</dc:creator>
  <cp:lastModifiedBy>user</cp:lastModifiedBy>
  <cp:revision>7</cp:revision>
  <dcterms:created xsi:type="dcterms:W3CDTF">2019-04-15T10:59:27Z</dcterms:created>
  <dcterms:modified xsi:type="dcterms:W3CDTF">2019-04-15T11:56:37Z</dcterms:modified>
</cp:coreProperties>
</file>