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6" r:id="rId3"/>
    <p:sldId id="277" r:id="rId4"/>
    <p:sldId id="278" r:id="rId5"/>
    <p:sldId id="306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</p:sldIdLst>
  <p:sldSz cx="9144000" cy="6858000" type="screen4x3"/>
  <p:notesSz cx="6858000" cy="9144000"/>
  <p:custDataLst>
    <p:tags r:id="rId18"/>
  </p:custDataLst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87850" autoAdjust="0"/>
  </p:normalViewPr>
  <p:slideViewPr>
    <p:cSldViewPr>
      <p:cViewPr varScale="1">
        <p:scale>
          <a:sx n="65" d="100"/>
          <a:sy n="65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6AD337-070F-45D4-8309-9BED9C920A8F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97A20B-B134-459D-B0EA-7DAD32A1E44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477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0FD1C-AAAF-44DC-A9B7-11B59DD43973}" type="slidenum">
              <a:rPr lang="bg-BG" smtClean="0"/>
              <a:pPr/>
              <a:t>1</a:t>
            </a:fld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388051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ED0DBE-E300-40F6-A72B-5908601BF97B}" type="slidenum">
              <a:rPr lang="bg-BG" smtClean="0"/>
              <a:pPr/>
              <a:t>2</a:t>
            </a:fld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148899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E7775C-1562-4441-84BF-F2D909A1F5A1}" type="slidenum">
              <a:rPr lang="bg-BG" smtClean="0"/>
              <a:pPr/>
              <a:t>3</a:t>
            </a:fld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292740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02D-332C-4005-9760-04738F6A3E12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D77F-B41C-494C-8D9A-35470F90CB5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FCE75-93EB-4B26-8330-3FDD81B1BD44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E88EA-1AA5-456E-A438-59BC0CBEAFC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7DC8D-FDDD-47B7-BCEC-02FC32FF66B3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D3DA-139A-429C-B477-F63A684D420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latin typeface="+mn-lt"/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211D-5561-45E8-918C-061BF1A98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7B9E-96AC-4F62-8AE0-0156C9D11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E5C6-BC4E-4628-970F-F6AC78573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AF58-593F-4D62-87A4-0DA20463D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E0399-8AA2-4887-8E7A-482464DE6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459BD-16A9-4E49-8823-84CBEF6F0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DADF9-EEE5-4B77-8975-ACD104E28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E347-369A-4E32-8BBA-61D40CC0F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3098-2E5A-4410-9DAA-B9336AF80A0C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C2C5-ACA2-4B54-8754-11B0C821599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BE257-191E-4641-8EBB-1320FD21B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DCFE-35E1-4B43-9C59-6A76FF852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2907-D1DB-472D-B7FA-557A85B2A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49EC-BDD5-45B7-AC61-5219656E4B43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62E2-2212-4328-8628-3CBE2B006D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D7A0-C7F6-4C46-A187-BF8899C7EE4D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1C1F7-3338-42C6-8F2A-80D64BE50F6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B622E-6FF0-49B6-BC2D-B6AEBEF54789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C899E-BAE0-4C66-BFF8-53B0F4D7FA6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E8F57-34BB-48EB-93FC-3A9A9CA68E89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01CA-D007-42BF-BCD1-C307F05CD6E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B75BE-CFEC-40E6-99A5-4F881FB18341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BD9BF-BA48-43B0-82C4-4883FA76778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68BB0-5C19-4198-B7BD-B464BF3B4AF2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31A8-020A-461E-A4AD-5AD2A8A7230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520B-C897-4B06-B7DF-A97F9CC0A977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51B9-15D7-4F4A-B3E3-88775241A00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2B0DD90-2D9F-4DAF-BAEF-905A1E7F4D11}" type="datetimeFigureOut">
              <a:rPr lang="bg-BG"/>
              <a:pPr>
                <a:defRPr/>
              </a:pPr>
              <a:t>18.2.2015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3EB48D1-39C9-43E0-8B73-9171E4F1674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latin typeface="+mn-lt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06BAF62-1DF9-4A15-9A4C-AD87F7C41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1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C:\Users\User\Documents\BG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685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C:\Users\User\Documents\BG\8a1520df0834ad0fb937b3a5570bdb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9138"/>
            <a:ext cx="226853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C:\Users\User\Documents\BG\natur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825"/>
            <a:ext cx="22685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9" descr="C:\Users\User\Documents\BG\spor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73688"/>
            <a:ext cx="22685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2" descr="C:\Users\User\Documents\BG\bulgariaflag7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88913"/>
            <a:ext cx="910907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C:\Users\User\Downloads\images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2276475"/>
            <a:ext cx="13414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5" descr="C:\Users\User\Downloads\19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4492625"/>
            <a:ext cx="165576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3" descr="C:\Users\User\Downloads\160px-Kristalina_Georgieva_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37450" y="2997200"/>
            <a:ext cx="16065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8" descr="C:\Users\User\Downloads\P1350919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7D89A3"/>
              </a:clrFrom>
              <a:clrTo>
                <a:srgbClr val="7D89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1989138"/>
            <a:ext cx="18716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49" descr="C:\Users\User\Downloads\images (4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513" y="2492375"/>
            <a:ext cx="20891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50" descr="C:\Users\User\Downloads\495-muskalnaturalbulgarianroseoil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21200"/>
            <a:ext cx="15081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51" descr="C:\Users\User\Downloads\Големи-Национални-битови-кукли-с-българска-роза(сувенир)-Голямо-Момче(26-см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4438" y="4652963"/>
            <a:ext cx="15827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2" descr="C:\Users\User\Downloads\bulgarska-roza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844675"/>
            <a:ext cx="15843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3" descr="C:\Users\User\Downloads\7599_41174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7CDDB"/>
              </a:clrFrom>
              <a:clrTo>
                <a:srgbClr val="F7C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429000"/>
            <a:ext cx="21272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4" descr="C:\Users\User\Downloads\p1020228_c7189_14393996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78ACE6"/>
              </a:clrFrom>
              <a:clrTo>
                <a:srgbClr val="78AC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88913"/>
            <a:ext cx="25892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5" descr="C:\Users\User\Downloads\mart02b.g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0"/>
            <a:ext cx="22145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57" descr="C:\Users\User\Downloads\BIG_kiril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34050" y="0"/>
            <a:ext cx="34099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Rectangle 58"/>
          <p:cNvSpPr>
            <a:spLocks noChangeArrowheads="1"/>
          </p:cNvSpPr>
          <p:nvPr/>
        </p:nvSpPr>
        <p:spPr bwMode="auto">
          <a:xfrm>
            <a:off x="-86826" y="2363372"/>
            <a:ext cx="59266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9600" i="1" dirty="0" smtClean="0">
                <a:solidFill>
                  <a:srgbClr val="FFFFFF"/>
                </a:solidFill>
                <a:latin typeface="Monotype Corsiva" pitchFamily="66" charset="0"/>
                <a:cs typeface="Times New Roman" pitchFamily="18" charset="0"/>
              </a:rPr>
              <a:t>Б</a:t>
            </a:r>
            <a:r>
              <a:rPr lang="bg-BG" sz="9600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Ъ</a:t>
            </a:r>
            <a:r>
              <a:rPr lang="bg-BG" sz="96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</a:t>
            </a:r>
            <a:r>
              <a:rPr lang="bg-BG" sz="9600" i="1" dirty="0" smtClean="0">
                <a:solidFill>
                  <a:srgbClr val="FFFFFF"/>
                </a:solidFill>
                <a:latin typeface="Monotype Corsiva" pitchFamily="66" charset="0"/>
                <a:cs typeface="Times New Roman" pitchFamily="18" charset="0"/>
              </a:rPr>
              <a:t>Г</a:t>
            </a:r>
            <a:r>
              <a:rPr lang="bg-BG" sz="9600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А</a:t>
            </a:r>
            <a:r>
              <a:rPr lang="bg-BG" sz="96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</a:t>
            </a:r>
            <a:r>
              <a:rPr lang="bg-BG" sz="9600" i="1" dirty="0" smtClean="0">
                <a:solidFill>
                  <a:srgbClr val="FFFFFF"/>
                </a:solidFill>
                <a:latin typeface="Monotype Corsiva" pitchFamily="66" charset="0"/>
                <a:cs typeface="Times New Roman" pitchFamily="18" charset="0"/>
              </a:rPr>
              <a:t>И</a:t>
            </a:r>
            <a:r>
              <a:rPr lang="bg-BG" sz="9600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Я</a:t>
            </a:r>
            <a:endParaRPr lang="bg-BG" sz="9600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164" name="Picture 62" descr="C:\Users\User\AppData\Local\Microsoft\Windows\Temporary Internet Files\Content.Word\images (5)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80288" y="5130800"/>
            <a:ext cx="12255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47" y="188640"/>
            <a:ext cx="6316662" cy="1143000"/>
          </a:xfrm>
        </p:spPr>
        <p:txBody>
          <a:bodyPr/>
          <a:lstStyle/>
          <a:p>
            <a:r>
              <a:rPr lang="bg-BG" dirty="0" smtClean="0"/>
              <a:t>Кампания „Капачки в действие“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509347"/>
            <a:ext cx="6048672" cy="5216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158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970721" cy="522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436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76" y="116632"/>
            <a:ext cx="8863120" cy="1152128"/>
          </a:xfrm>
        </p:spPr>
        <p:txBody>
          <a:bodyPr/>
          <a:lstStyle/>
          <a:p>
            <a:pPr algn="ctr"/>
            <a:r>
              <a:rPr lang="ru-RU" sz="2000" dirty="0"/>
              <a:t>След проведения урок по Безопасен Интернет и изпратен формуляр за обратна </a:t>
            </a:r>
            <a:r>
              <a:rPr lang="ru-RU" sz="2000" dirty="0" smtClean="0"/>
              <a:t>връзка </a:t>
            </a:r>
            <a:r>
              <a:rPr lang="ru-RU" sz="2000" dirty="0"/>
              <a:t>- сертификат, кубчета, стикери и игра "Флашко в страната на спамчетата" от Българската линия за онлайн </a:t>
            </a:r>
            <a:r>
              <a:rPr lang="ru-RU" sz="2000" dirty="0" smtClean="0"/>
              <a:t>безопасност.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268760"/>
            <a:ext cx="7028192" cy="5271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025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96647" cy="1325562"/>
          </a:xfrm>
        </p:spPr>
        <p:txBody>
          <a:bodyPr/>
          <a:lstStyle/>
          <a:p>
            <a:pPr algn="ctr"/>
            <a:r>
              <a:rPr lang="ru-RU" dirty="0"/>
              <a:t>Читателска щафета </a:t>
            </a:r>
            <a:r>
              <a:rPr lang="ru-RU" dirty="0" smtClean="0"/>
              <a:t> «Ловци </a:t>
            </a:r>
            <a:r>
              <a:rPr lang="ru-RU" dirty="0"/>
              <a:t>на </a:t>
            </a:r>
            <a:r>
              <a:rPr lang="ru-RU" dirty="0" smtClean="0"/>
              <a:t>приключения» - </a:t>
            </a:r>
            <a:r>
              <a:rPr lang="en-US" dirty="0" smtClean="0"/>
              <a:t>V </a:t>
            </a:r>
            <a:r>
              <a:rPr lang="bg-BG" dirty="0" smtClean="0"/>
              <a:t>място в страната за училището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6681531" cy="5011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119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714500"/>
            <a:ext cx="8120583" cy="3428702"/>
          </a:xfrm>
        </p:spPr>
        <p:txBody>
          <a:bodyPr/>
          <a:lstStyle/>
          <a:p>
            <a:pPr algn="ctr"/>
            <a:r>
              <a:rPr lang="bg-BG" dirty="0"/>
              <a:t>Това е само малка </a:t>
            </a:r>
            <a:r>
              <a:rPr lang="bg-BG" sz="4400" dirty="0"/>
              <a:t>част</a:t>
            </a:r>
            <a:r>
              <a:rPr lang="bg-BG" dirty="0"/>
              <a:t> от нашия училищен живот.</a:t>
            </a:r>
            <a:br>
              <a:rPr lang="bg-BG" dirty="0"/>
            </a:br>
            <a:r>
              <a:rPr lang="bg-BG" dirty="0"/>
              <a:t>За нас това е едно приключение в света на </a:t>
            </a:r>
            <a:r>
              <a:rPr lang="bg-BG" dirty="0" smtClean="0"/>
              <a:t>познанието!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3" descr="1070-007-08-10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46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689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Users\User\Downloads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89242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C:\Users\User\Downloads\img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43125"/>
            <a:ext cx="26717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48038" y="188913"/>
            <a:ext cx="362471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6000" i="1" dirty="0" smtClean="0">
                <a:latin typeface="+mn-lt"/>
                <a:cs typeface="Times New Roman" pitchFamily="18" charset="0"/>
              </a:rPr>
              <a:t>СВИЩОВ</a:t>
            </a:r>
            <a:endParaRPr lang="bg-BG" sz="6000" i="1" dirty="0">
              <a:latin typeface="+mn-lt"/>
              <a:cs typeface="Times New Roman" pitchFamily="18" charset="0"/>
            </a:endParaRPr>
          </a:p>
        </p:txBody>
      </p:sp>
      <p:pic>
        <p:nvPicPr>
          <p:cNvPr id="7173" name="Picture 12" descr="C:\Users\User\AppData\Local\Microsoft\Windows\Temporary Internet Files\Content.Word\images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188913"/>
            <a:ext cx="12255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0" descr="C:\Users\User\Downloads\59634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2786063"/>
            <a:ext cx="1073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Картина 14" descr="C:\Documents and Settings\home\My Documents\Downloads\Svishtov\safe_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4714875"/>
            <a:ext cx="25003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8" descr="C:\Users\User\Downloads\изтеглен файл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25" y="4357688"/>
            <a:ext cx="34480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5" descr="C:\Users\User\Downloads\78563_resiz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4221163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Картина 17" descr="C:\Documents and Settings\home\My Documents\Downloads\Svishtov\934606_553096358047114_1355249760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8" y="1285875"/>
            <a:ext cx="3914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6" descr="C:\Users\User\Downloads\aleko-i-bylgarskiq-narod_html_5c0b4a1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25" y="2286000"/>
            <a:ext cx="127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2" descr="C:\Users\User\Downloads\287px-Svishtov-coat-of-arms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75" y="1214438"/>
            <a:ext cx="9350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2" descr="001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50" y="1000125"/>
            <a:ext cx="1695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9" descr="C:\Users\User\Downloads\bgn20100_1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9063" y="3857625"/>
            <a:ext cx="15144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" descr="C:\Users\User\Documents\BG\bulgaria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0278">
            <a:off x="6024563" y="3581400"/>
            <a:ext cx="120173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User\AppData\Local\Microsoft\Windows\Temporary Internet Files\Content.Word\45363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06525" y="0"/>
            <a:ext cx="93570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36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СРЕДНО ОБЩООБРАЗОВАТЕЛНО УЧИЛИЩЕ</a:t>
            </a:r>
          </a:p>
          <a:p>
            <a:pPr algn="ctr">
              <a:defRPr/>
            </a:pPr>
            <a:r>
              <a:rPr lang="bg-BG" sz="36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„НИКОЛАЙ КАТРАНОВ“</a:t>
            </a:r>
            <a:endParaRPr lang="bg-BG" sz="36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6" name="Picture 2" descr="Grupata pred Evropeiskia parlament v Strasbu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324475"/>
            <a:ext cx="2232025" cy="1533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4" descr="DSC047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319713"/>
            <a:ext cx="2051050" cy="1538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8" name="Picture 8" descr="D:\My Documents\REKLAMNI\Reklamni plakati za I klas 2012\Ph za plakati\164145_152173294831569_100001166983964_261041_679527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00663"/>
            <a:ext cx="252095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C:\Users\User\Pictures\1208659_553465541369007_1082924887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5300663"/>
            <a:ext cx="244792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 descr="C:\Users\User\Documents\BG\bulgari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0278">
            <a:off x="7753350" y="563563"/>
            <a:ext cx="13001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64704"/>
            <a:ext cx="2233956" cy="565190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937620" cy="3937620"/>
          </a:xfrm>
        </p:spPr>
      </p:pic>
    </p:spTree>
    <p:extLst>
      <p:ext uri="{BB962C8B-B14F-4D97-AF65-F5344CB8AC3E}">
        <p14:creationId xmlns:p14="http://schemas.microsoft.com/office/powerpoint/2010/main" val="420158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48680"/>
            <a:ext cx="8192591" cy="4525963"/>
          </a:xfrm>
        </p:spPr>
        <p:txBody>
          <a:bodyPr/>
          <a:lstStyle/>
          <a:p>
            <a:r>
              <a:rPr lang="bg-BG" sz="2800" dirty="0" smtClean="0"/>
              <a:t>СОУ „Николай Катранов“ е едно от най-големите училища в община Свищов. Тук се обучават около 730 ученици от </a:t>
            </a:r>
            <a:r>
              <a:rPr lang="en-US" sz="2800" dirty="0" smtClean="0"/>
              <a:t>I </a:t>
            </a:r>
            <a:r>
              <a:rPr lang="bg-BG" sz="2800" dirty="0" smtClean="0"/>
              <a:t>до </a:t>
            </a:r>
            <a:r>
              <a:rPr lang="en-US" sz="2800" dirty="0" smtClean="0"/>
              <a:t>XII </a:t>
            </a:r>
            <a:r>
              <a:rPr lang="bg-BG" sz="2800" dirty="0" smtClean="0"/>
              <a:t> клас.</a:t>
            </a:r>
          </a:p>
          <a:p>
            <a:r>
              <a:rPr lang="bg-BG" sz="2800" dirty="0" smtClean="0"/>
              <a:t> </a:t>
            </a:r>
            <a:r>
              <a:rPr lang="bg-BG" sz="2800" dirty="0"/>
              <a:t>През месец ноември 2014 г. училището празнува своя </a:t>
            </a:r>
            <a:r>
              <a:rPr lang="bg-BG" sz="2800" dirty="0" smtClean="0"/>
              <a:t>50</a:t>
            </a:r>
            <a:r>
              <a:rPr lang="en-US" sz="2800" smtClean="0"/>
              <a:t>-</a:t>
            </a:r>
            <a:r>
              <a:rPr lang="bg-BG" sz="2800" smtClean="0"/>
              <a:t>годишен </a:t>
            </a:r>
            <a:r>
              <a:rPr lang="bg-BG" sz="2800" dirty="0"/>
              <a:t>юбилей.</a:t>
            </a:r>
            <a:endParaRPr lang="en-US" sz="2800" dirty="0"/>
          </a:p>
          <a:p>
            <a:r>
              <a:rPr lang="bg-BG" sz="2800" dirty="0" smtClean="0"/>
              <a:t> </a:t>
            </a:r>
            <a:r>
              <a:rPr lang="bg-BG" sz="2800" dirty="0"/>
              <a:t>СОУ „Николай Катранов</a:t>
            </a:r>
            <a:r>
              <a:rPr lang="bg-BG" sz="2800" dirty="0" smtClean="0"/>
              <a:t>“ има вече утвърдени традиции в чуждоезиковото обучение по английски и немски език. Работата по европейски проекти е вече нещо обичайно за учениците и учителите в училището.</a:t>
            </a:r>
          </a:p>
        </p:txBody>
      </p:sp>
      <p:pic>
        <p:nvPicPr>
          <p:cNvPr id="4" name="Picture 3" descr="C:\Users\User\Documents\BG\bulgari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0278">
            <a:off x="7593581" y="5367373"/>
            <a:ext cx="98742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47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408615" cy="490066"/>
          </a:xfrm>
        </p:spPr>
        <p:txBody>
          <a:bodyPr/>
          <a:lstStyle/>
          <a:p>
            <a:pPr algn="ctr"/>
            <a:r>
              <a:rPr lang="en-US" dirty="0" smtClean="0"/>
              <a:t>II</a:t>
            </a:r>
            <a:r>
              <a:rPr lang="bg-BG" dirty="0" smtClean="0"/>
              <a:t> </a:t>
            </a:r>
            <a:r>
              <a:rPr lang="bg-BG" sz="3600" baseline="30000" dirty="0" smtClean="0"/>
              <a:t>В</a:t>
            </a:r>
            <a:r>
              <a:rPr lang="bg-BG" dirty="0" smtClean="0"/>
              <a:t> клас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72" y="764704"/>
            <a:ext cx="8408615" cy="1612776"/>
          </a:xfrm>
        </p:spPr>
        <p:txBody>
          <a:bodyPr/>
          <a:lstStyle/>
          <a:p>
            <a:r>
              <a:rPr lang="bg-BG" dirty="0" smtClean="0"/>
              <a:t>А това сме ние - </a:t>
            </a:r>
            <a:r>
              <a:rPr lang="en-US" dirty="0"/>
              <a:t>II</a:t>
            </a:r>
            <a:r>
              <a:rPr lang="bg-BG" dirty="0"/>
              <a:t> </a:t>
            </a:r>
            <a:r>
              <a:rPr lang="bg-BG" sz="2800" baseline="30000" dirty="0"/>
              <a:t>В</a:t>
            </a:r>
            <a:r>
              <a:rPr lang="bg-BG" dirty="0"/>
              <a:t> </a:t>
            </a:r>
            <a:r>
              <a:rPr lang="bg-BG" dirty="0" smtClean="0"/>
              <a:t>клас с класен ръководител г-жа Стефка Николаева.</a:t>
            </a:r>
          </a:p>
          <a:p>
            <a:r>
              <a:rPr lang="bg-BG" dirty="0" smtClean="0"/>
              <a:t>Учим се, работим задружно и се включваме в различни инициативи на училището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77480"/>
            <a:ext cx="5832648" cy="4374486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33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336607" cy="1143000"/>
          </a:xfrm>
        </p:spPr>
        <p:txBody>
          <a:bodyPr/>
          <a:lstStyle/>
          <a:p>
            <a:pPr algn="ctr"/>
            <a:r>
              <a:rPr lang="bg-BG" dirty="0" smtClean="0"/>
              <a:t>„Училището търси таланти“ – концерт за </a:t>
            </a:r>
            <a:br>
              <a:rPr lang="bg-BG" dirty="0" smtClean="0"/>
            </a:br>
            <a:r>
              <a:rPr lang="bg-BG" dirty="0" smtClean="0"/>
              <a:t>50-годишния юбилей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738294" cy="5053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100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316662" cy="1143000"/>
          </a:xfrm>
        </p:spPr>
        <p:txBody>
          <a:bodyPr/>
          <a:lstStyle/>
          <a:p>
            <a:pPr algn="ctr"/>
            <a:r>
              <a:rPr lang="ru-RU" dirty="0"/>
              <a:t>В детска градина "Васил Левски" - Ден на добротата.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41247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548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680853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81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136987d9440cf4479682b23a311858a2165e3f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4155_slide">
  <a:themeElements>
    <a:clrScheme name="Office тема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ind_4155_slide</Template>
  <TotalTime>1644</TotalTime>
  <Words>202</Words>
  <Application>Microsoft Office PowerPoint</Application>
  <PresentationFormat>On-screen Show (4:3)</PresentationFormat>
  <Paragraphs>19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ind_4155_slide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 В клас</vt:lpstr>
      <vt:lpstr>„Училището търси таланти“ – концерт за  50-годишния юбилей</vt:lpstr>
      <vt:lpstr>В детска градина "Васил Левски" - Ден на добротата.</vt:lpstr>
      <vt:lpstr>PowerPoint Presentation</vt:lpstr>
      <vt:lpstr>Кампания „Капачки в действие“</vt:lpstr>
      <vt:lpstr>PowerPoint Presentation</vt:lpstr>
      <vt:lpstr>След проведения урок по Безопасен Интернет и изпратен формуляр за обратна връзка - сертификат, кубчета, стикери и игра "Флашко в страната на спамчетата" от Българската линия за онлайн безопасност. </vt:lpstr>
      <vt:lpstr>Читателска щафета  «Ловци на приключения» - V място в страната за училището</vt:lpstr>
      <vt:lpstr>Това е само малка част от нашия училищен живот. За нас това е едно приключение в света на познанието!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Simeon</dc:creator>
  <cp:lastModifiedBy>Administrator</cp:lastModifiedBy>
  <cp:revision>215</cp:revision>
  <dcterms:created xsi:type="dcterms:W3CDTF">2012-04-22T11:14:58Z</dcterms:created>
  <dcterms:modified xsi:type="dcterms:W3CDTF">2015-02-18T07:21:00Z</dcterms:modified>
</cp:coreProperties>
</file>