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81" r:id="rId4"/>
    <p:sldId id="258" r:id="rId5"/>
    <p:sldId id="287" r:id="rId6"/>
    <p:sldId id="259" r:id="rId7"/>
    <p:sldId id="260" r:id="rId8"/>
    <p:sldId id="277" r:id="rId9"/>
    <p:sldId id="261" r:id="rId10"/>
    <p:sldId id="262" r:id="rId11"/>
    <p:sldId id="263" r:id="rId12"/>
    <p:sldId id="269" r:id="rId13"/>
    <p:sldId id="264" r:id="rId14"/>
    <p:sldId id="265" r:id="rId15"/>
    <p:sldId id="280" r:id="rId16"/>
    <p:sldId id="286" r:id="rId17"/>
    <p:sldId id="270" r:id="rId18"/>
    <p:sldId id="266" r:id="rId19"/>
    <p:sldId id="267" r:id="rId20"/>
    <p:sldId id="268" r:id="rId21"/>
    <p:sldId id="271" r:id="rId22"/>
    <p:sldId id="282" r:id="rId23"/>
    <p:sldId id="278" r:id="rId24"/>
    <p:sldId id="272" r:id="rId25"/>
    <p:sldId id="273" r:id="rId26"/>
    <p:sldId id="274" r:id="rId27"/>
    <p:sldId id="275" r:id="rId28"/>
    <p:sldId id="288" r:id="rId2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snapToGrid="0">
      <p:cViewPr varScale="1">
        <p:scale>
          <a:sx n="115" d="100"/>
          <a:sy n="115" d="100"/>
        </p:scale>
        <p:origin x="4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377F3942-EDB6-4E04-9D7A-E859009F0584}" type="datetimeFigureOut">
              <a:rPr lang="tr-TR" smtClean="0"/>
              <a:t>19.11.2018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3410648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77F3942-EDB6-4E04-9D7A-E859009F0584}" type="datetimeFigureOut">
              <a:rPr lang="tr-TR" smtClean="0"/>
              <a:t>19.11.2018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158328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77F3942-EDB6-4E04-9D7A-E859009F0584}" type="datetimeFigureOut">
              <a:rPr lang="tr-TR" smtClean="0"/>
              <a:t>19.11.2018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C0DE12-8ADD-4016-A936-1A360D04DC3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3823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77F3942-EDB6-4E04-9D7A-E859009F0584}" type="datetimeFigureOut">
              <a:rPr lang="tr-TR" smtClean="0"/>
              <a:t>19.11.2018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355984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77F3942-EDB6-4E04-9D7A-E859009F0584}" type="datetimeFigureOut">
              <a:rPr lang="tr-TR" smtClean="0"/>
              <a:t>19.11.2018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C0DE12-8ADD-4016-A936-1A360D04DC3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005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377F3942-EDB6-4E04-9D7A-E859009F0584}" type="datetimeFigureOut">
              <a:rPr lang="tr-TR" smtClean="0"/>
              <a:t>19.11.2018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2738022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77F3942-EDB6-4E04-9D7A-E859009F0584}" type="datetimeFigureOut">
              <a:rPr lang="tr-TR" smtClean="0"/>
              <a:t>19.11.2018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2311135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77F3942-EDB6-4E04-9D7A-E859009F0584}" type="datetimeFigureOut">
              <a:rPr lang="tr-TR" smtClean="0"/>
              <a:t>19.11.2018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184756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77F3942-EDB6-4E04-9D7A-E859009F0584}" type="datetimeFigureOut">
              <a:rPr lang="tr-TR" smtClean="0"/>
              <a:t>19.11.2018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167058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377F3942-EDB6-4E04-9D7A-E859009F0584}" type="datetimeFigureOut">
              <a:rPr lang="tr-TR" smtClean="0"/>
              <a:t>19.11.2018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5586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77F3942-EDB6-4E04-9D7A-E859009F0584}" type="datetimeFigureOut">
              <a:rPr lang="tr-TR" smtClean="0"/>
              <a:t>19.11.2018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1666453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77F3942-EDB6-4E04-9D7A-E859009F0584}" type="datetimeFigureOut">
              <a:rPr lang="tr-TR" smtClean="0"/>
              <a:t>19.11.2018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110545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77F3942-EDB6-4E04-9D7A-E859009F0584}" type="datetimeFigureOut">
              <a:rPr lang="tr-TR" smtClean="0"/>
              <a:t>19.11.2018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115812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F3942-EDB6-4E04-9D7A-E859009F0584}" type="datetimeFigureOut">
              <a:rPr lang="tr-TR" smtClean="0"/>
              <a:t>19.11.2018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173127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77F3942-EDB6-4E04-9D7A-E859009F0584}" type="datetimeFigureOut">
              <a:rPr lang="tr-TR" smtClean="0"/>
              <a:t>19.11.2018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166448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77F3942-EDB6-4E04-9D7A-E859009F0584}" type="datetimeFigureOut">
              <a:rPr lang="tr-TR" smtClean="0"/>
              <a:t>19.11.2018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7C0DE12-8ADD-4016-A936-1A360D04DC3D}" type="slidenum">
              <a:rPr lang="tr-TR" smtClean="0"/>
              <a:t>‹#›</a:t>
            </a:fld>
            <a:endParaRPr lang="tr-TR"/>
          </a:p>
        </p:txBody>
      </p:sp>
    </p:spTree>
    <p:extLst>
      <p:ext uri="{BB962C8B-B14F-4D97-AF65-F5344CB8AC3E}">
        <p14:creationId xmlns:p14="http://schemas.microsoft.com/office/powerpoint/2010/main" val="631604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77F3942-EDB6-4E04-9D7A-E859009F0584}" type="datetimeFigureOut">
              <a:rPr lang="tr-TR" smtClean="0"/>
              <a:t>19.11.2018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7C0DE12-8ADD-4016-A936-1A360D04DC3D}" type="slidenum">
              <a:rPr lang="tr-TR" smtClean="0"/>
              <a:t>‹#›</a:t>
            </a:fld>
            <a:endParaRPr lang="tr-TR"/>
          </a:p>
        </p:txBody>
      </p:sp>
    </p:spTree>
    <p:extLst>
      <p:ext uri="{BB962C8B-B14F-4D97-AF65-F5344CB8AC3E}">
        <p14:creationId xmlns:p14="http://schemas.microsoft.com/office/powerpoint/2010/main" val="109349422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TURKISH CULTURE</a:t>
            </a:r>
            <a:endParaRPr lang="tr-TR" dirty="0"/>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61725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NURI BILGE CEYLAN</a:t>
            </a:r>
            <a:endParaRPr lang="tr-TR" b="1" dirty="0"/>
          </a:p>
        </p:txBody>
      </p:sp>
      <p:sp>
        <p:nvSpPr>
          <p:cNvPr id="3" name="İçerik Yer Tutucusu 2"/>
          <p:cNvSpPr>
            <a:spLocks noGrp="1"/>
          </p:cNvSpPr>
          <p:nvPr>
            <p:ph idx="1"/>
          </p:nvPr>
        </p:nvSpPr>
        <p:spPr>
          <a:xfrm>
            <a:off x="261257" y="1280160"/>
            <a:ext cx="11090366" cy="5408023"/>
          </a:xfrm>
        </p:spPr>
        <p:txBody>
          <a:bodyPr>
            <a:normAutofit/>
          </a:bodyPr>
          <a:lstStyle/>
          <a:p>
            <a:r>
              <a:rPr lang="en-US" dirty="0"/>
              <a:t>He is a well known Turkish movie director with various rewards including having the Best Director Reward in Cannes in 2008 with his </a:t>
            </a:r>
            <a:r>
              <a:rPr lang="en-US" dirty="0" smtClean="0"/>
              <a:t>movie</a:t>
            </a:r>
            <a:r>
              <a:rPr lang="tr-TR" dirty="0" smtClean="0"/>
              <a:t> ‘’Three </a:t>
            </a:r>
            <a:r>
              <a:rPr lang="tr-TR" dirty="0" err="1" smtClean="0"/>
              <a:t>Monkeys</a:t>
            </a:r>
            <a:r>
              <a:rPr lang="tr-TR" dirty="0" smtClean="0"/>
              <a:t>’’</a:t>
            </a:r>
            <a:r>
              <a:rPr lang="en-US" dirty="0" smtClean="0"/>
              <a:t> </a:t>
            </a:r>
            <a:r>
              <a:rPr lang="en-US" dirty="0"/>
              <a:t>His other movies are as follows</a:t>
            </a:r>
            <a:r>
              <a:rPr lang="en-US" dirty="0" smtClean="0"/>
              <a:t>:</a:t>
            </a:r>
            <a:endParaRPr lang="tr-TR" dirty="0" smtClean="0"/>
          </a:p>
          <a:p>
            <a:r>
              <a:rPr lang="tr-TR" dirty="0" err="1" smtClean="0"/>
              <a:t>Cocoon</a:t>
            </a:r>
            <a:r>
              <a:rPr lang="tr-TR" dirty="0" smtClean="0"/>
              <a:t> (1995)</a:t>
            </a:r>
          </a:p>
          <a:p>
            <a:r>
              <a:rPr lang="tr-TR" dirty="0" err="1" smtClean="0"/>
              <a:t>Winter</a:t>
            </a:r>
            <a:r>
              <a:rPr lang="tr-TR" dirty="0" smtClean="0"/>
              <a:t> </a:t>
            </a:r>
            <a:r>
              <a:rPr lang="tr-TR" dirty="0" err="1" smtClean="0"/>
              <a:t>Sleep</a:t>
            </a:r>
            <a:r>
              <a:rPr lang="tr-TR" dirty="0" smtClean="0"/>
              <a:t> (2014)</a:t>
            </a:r>
          </a:p>
          <a:p>
            <a:r>
              <a:rPr lang="tr-TR" dirty="0" smtClean="0"/>
              <a:t>The </a:t>
            </a:r>
            <a:r>
              <a:rPr lang="tr-TR" dirty="0" err="1" smtClean="0"/>
              <a:t>Climates</a:t>
            </a:r>
            <a:r>
              <a:rPr lang="tr-TR" dirty="0" smtClean="0"/>
              <a:t> (2006)</a:t>
            </a:r>
          </a:p>
          <a:p>
            <a:r>
              <a:rPr lang="tr-TR" dirty="0" smtClean="0"/>
              <a:t>Far </a:t>
            </a:r>
            <a:r>
              <a:rPr lang="tr-TR" dirty="0" err="1" smtClean="0"/>
              <a:t>away</a:t>
            </a:r>
            <a:r>
              <a:rPr lang="tr-TR" dirty="0" smtClean="0"/>
              <a:t> (2005)</a:t>
            </a:r>
          </a:p>
          <a:p>
            <a:r>
              <a:rPr lang="tr-TR" dirty="0" err="1" smtClean="0"/>
              <a:t>Clouds</a:t>
            </a:r>
            <a:r>
              <a:rPr lang="tr-TR" dirty="0" smtClean="0"/>
              <a:t> of May (1999)</a:t>
            </a:r>
          </a:p>
          <a:p>
            <a:r>
              <a:rPr lang="tr-TR" dirty="0" smtClean="0"/>
              <a:t>The </a:t>
            </a:r>
            <a:r>
              <a:rPr lang="tr-TR" dirty="0" err="1" smtClean="0"/>
              <a:t>Town</a:t>
            </a:r>
            <a:r>
              <a:rPr lang="tr-TR" dirty="0" smtClean="0"/>
              <a:t> (1997)</a:t>
            </a:r>
          </a:p>
          <a:p>
            <a:r>
              <a:rPr lang="tr-TR" dirty="0" err="1" smtClean="0"/>
              <a:t>Once</a:t>
            </a:r>
            <a:r>
              <a:rPr lang="tr-TR" dirty="0" smtClean="0"/>
              <a:t> </a:t>
            </a:r>
            <a:r>
              <a:rPr lang="tr-TR" dirty="0" err="1" smtClean="0"/>
              <a:t>upon</a:t>
            </a:r>
            <a:r>
              <a:rPr lang="tr-TR" dirty="0" smtClean="0"/>
              <a:t> a time in Anatolia</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787" y="2159361"/>
            <a:ext cx="6297122" cy="3934827"/>
          </a:xfrm>
          <a:prstGeom prst="rect">
            <a:avLst/>
          </a:prstGeom>
        </p:spPr>
      </p:pic>
    </p:spTree>
    <p:extLst>
      <p:ext uri="{BB962C8B-B14F-4D97-AF65-F5344CB8AC3E}">
        <p14:creationId xmlns:p14="http://schemas.microsoft.com/office/powerpoint/2010/main" val="2942234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0423" y="624110"/>
            <a:ext cx="9754189" cy="551547"/>
          </a:xfrm>
        </p:spPr>
        <p:txBody>
          <a:bodyPr>
            <a:normAutofit fontScale="90000"/>
          </a:bodyPr>
          <a:lstStyle/>
          <a:p>
            <a:r>
              <a:rPr lang="tr-TR" dirty="0" smtClean="0"/>
              <a:t>POPULAR CULTURE</a:t>
            </a:r>
            <a:br>
              <a:rPr lang="tr-TR" dirty="0" smtClean="0"/>
            </a:br>
            <a:endParaRPr lang="tr-TR" dirty="0"/>
          </a:p>
        </p:txBody>
      </p:sp>
      <p:sp>
        <p:nvSpPr>
          <p:cNvPr id="3" name="İçerik Yer Tutucusu 2"/>
          <p:cNvSpPr>
            <a:spLocks noGrp="1"/>
          </p:cNvSpPr>
          <p:nvPr>
            <p:ph idx="1"/>
          </p:nvPr>
        </p:nvSpPr>
        <p:spPr>
          <a:xfrm>
            <a:off x="261258" y="1397726"/>
            <a:ext cx="4650376" cy="5224598"/>
          </a:xfrm>
        </p:spPr>
        <p:txBody>
          <a:bodyPr/>
          <a:lstStyle/>
          <a:p>
            <a:pPr marL="0" indent="0">
              <a:buNone/>
            </a:pPr>
            <a:endParaRPr lang="tr-TR" b="1" dirty="0" smtClean="0"/>
          </a:p>
          <a:p>
            <a:r>
              <a:rPr lang="tr-TR" sz="2000" dirty="0" smtClean="0"/>
              <a:t>Mega Star</a:t>
            </a:r>
          </a:p>
          <a:p>
            <a:r>
              <a:rPr lang="tr-TR" sz="2000" dirty="0" smtClean="0"/>
              <a:t>The</a:t>
            </a:r>
            <a:r>
              <a:rPr lang="tr-TR" sz="2000" dirty="0"/>
              <a:t> </a:t>
            </a:r>
            <a:r>
              <a:rPr lang="tr-TR" sz="2000" dirty="0" err="1" smtClean="0"/>
              <a:t>most</a:t>
            </a:r>
            <a:r>
              <a:rPr lang="tr-TR" sz="2000" dirty="0" smtClean="0"/>
              <a:t> </a:t>
            </a:r>
            <a:r>
              <a:rPr lang="tr-TR" sz="2000" dirty="0" err="1" smtClean="0"/>
              <a:t>famous</a:t>
            </a:r>
            <a:r>
              <a:rPr lang="tr-TR" sz="2000" dirty="0" smtClean="0"/>
              <a:t> </a:t>
            </a:r>
            <a:r>
              <a:rPr lang="tr-TR" sz="2000" dirty="0" err="1" smtClean="0"/>
              <a:t>Turkish</a:t>
            </a:r>
            <a:r>
              <a:rPr lang="tr-TR" sz="2000" dirty="0" smtClean="0"/>
              <a:t> pop </a:t>
            </a:r>
            <a:r>
              <a:rPr lang="tr-TR" sz="2000" dirty="0" err="1" smtClean="0"/>
              <a:t>singer</a:t>
            </a:r>
            <a:endParaRPr lang="tr-TR" sz="2000" dirty="0" smtClean="0"/>
          </a:p>
          <a:p>
            <a:r>
              <a:rPr lang="tr-TR" sz="2000" dirty="0" smtClean="0"/>
              <a:t>Best </a:t>
            </a:r>
            <a:r>
              <a:rPr lang="tr-TR" sz="2000" dirty="0" err="1" smtClean="0"/>
              <a:t>known</a:t>
            </a:r>
            <a:r>
              <a:rPr lang="tr-TR" sz="2000" dirty="0" smtClean="0"/>
              <a:t> </a:t>
            </a:r>
            <a:r>
              <a:rPr lang="tr-TR" sz="2000" dirty="0" err="1" smtClean="0"/>
              <a:t>song</a:t>
            </a:r>
            <a:r>
              <a:rPr lang="tr-TR" sz="2000" dirty="0" smtClean="0"/>
              <a:t> of </a:t>
            </a:r>
            <a:r>
              <a:rPr lang="tr-TR" sz="2000" dirty="0" err="1" smtClean="0"/>
              <a:t>him</a:t>
            </a:r>
            <a:r>
              <a:rPr lang="tr-TR" sz="2000" dirty="0" smtClean="0"/>
              <a:t> is ‘’Şımarık’’</a:t>
            </a:r>
          </a:p>
          <a:p>
            <a:endParaRPr lang="tr-TR" sz="2000" dirty="0" smtClean="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766" y="1175657"/>
            <a:ext cx="6679473" cy="4168684"/>
          </a:xfrm>
          <a:prstGeom prst="rect">
            <a:avLst/>
          </a:prstGeom>
        </p:spPr>
      </p:pic>
      <p:sp>
        <p:nvSpPr>
          <p:cNvPr id="5" name="Metin kutusu 4"/>
          <p:cNvSpPr txBox="1"/>
          <p:nvPr/>
        </p:nvSpPr>
        <p:spPr>
          <a:xfrm>
            <a:off x="7868194" y="5786846"/>
            <a:ext cx="4323806" cy="584775"/>
          </a:xfrm>
          <a:prstGeom prst="rect">
            <a:avLst/>
          </a:prstGeom>
          <a:noFill/>
        </p:spPr>
        <p:txBody>
          <a:bodyPr wrap="square" rtlCol="0">
            <a:spAutoFit/>
          </a:bodyPr>
          <a:lstStyle/>
          <a:p>
            <a:r>
              <a:rPr lang="tr-TR" sz="3200" b="1" dirty="0" smtClean="0"/>
              <a:t>TARKAN</a:t>
            </a:r>
            <a:endParaRPr lang="tr-TR" sz="3200" b="1" dirty="0"/>
          </a:p>
        </p:txBody>
      </p:sp>
    </p:spTree>
    <p:extLst>
      <p:ext uri="{BB962C8B-B14F-4D97-AF65-F5344CB8AC3E}">
        <p14:creationId xmlns:p14="http://schemas.microsoft.com/office/powerpoint/2010/main" val="1160152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6731" y="624110"/>
            <a:ext cx="9897881" cy="1280890"/>
          </a:xfrm>
        </p:spPr>
        <p:txBody>
          <a:bodyPr/>
          <a:lstStyle/>
          <a:p>
            <a:r>
              <a:rPr lang="tr-TR" b="1" dirty="0" err="1" smtClean="0"/>
              <a:t>Turkish</a:t>
            </a:r>
            <a:r>
              <a:rPr lang="tr-TR" b="1" dirty="0" smtClean="0"/>
              <a:t> Series</a:t>
            </a:r>
            <a:endParaRPr lang="tr-TR" b="1" dirty="0"/>
          </a:p>
        </p:txBody>
      </p:sp>
      <p:sp>
        <p:nvSpPr>
          <p:cNvPr id="7" name="İçerik Yer Tutucusu 6"/>
          <p:cNvSpPr>
            <a:spLocks noGrp="1"/>
          </p:cNvSpPr>
          <p:nvPr>
            <p:ph idx="1"/>
          </p:nvPr>
        </p:nvSpPr>
        <p:spPr>
          <a:xfrm>
            <a:off x="3579223" y="1905000"/>
            <a:ext cx="3931920" cy="1399902"/>
          </a:xfrm>
        </p:spPr>
        <p:txBody>
          <a:bodyPr>
            <a:normAutofit/>
          </a:bodyPr>
          <a:lstStyle/>
          <a:p>
            <a:r>
              <a:rPr lang="tr-TR" b="1" dirty="0" smtClean="0"/>
              <a:t>PARAMPARCA </a:t>
            </a:r>
          </a:p>
          <a:p>
            <a:r>
              <a:rPr lang="tr-TR" dirty="0" smtClean="0"/>
              <a:t>Drama</a:t>
            </a:r>
          </a:p>
          <a:p>
            <a:endParaRPr lang="tr-TR" dirty="0"/>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08" y="1707016"/>
            <a:ext cx="3512167" cy="1795871"/>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57" y="3915502"/>
            <a:ext cx="3512167" cy="2462166"/>
          </a:xfrm>
          <a:prstGeom prst="rect">
            <a:avLst/>
          </a:prstGeom>
        </p:spPr>
      </p:pic>
      <p:sp>
        <p:nvSpPr>
          <p:cNvPr id="10" name="Metin kutusu 9"/>
          <p:cNvSpPr txBox="1"/>
          <p:nvPr/>
        </p:nvSpPr>
        <p:spPr>
          <a:xfrm>
            <a:off x="3899425" y="3915502"/>
            <a:ext cx="3281962" cy="646331"/>
          </a:xfrm>
          <a:prstGeom prst="rect">
            <a:avLst/>
          </a:prstGeom>
          <a:noFill/>
        </p:spPr>
        <p:txBody>
          <a:bodyPr wrap="square" rtlCol="0">
            <a:spAutoFit/>
          </a:bodyPr>
          <a:lstStyle/>
          <a:p>
            <a:r>
              <a:rPr lang="tr-TR" b="1" dirty="0" smtClean="0"/>
              <a:t>YAPRAK DOKUMU</a:t>
            </a:r>
          </a:p>
          <a:p>
            <a:r>
              <a:rPr lang="tr-TR" dirty="0" smtClean="0"/>
              <a:t>Drama </a:t>
            </a:r>
            <a:endParaRPr lang="tr-TR" dirty="0"/>
          </a:p>
        </p:txBody>
      </p:sp>
      <p:pic>
        <p:nvPicPr>
          <p:cNvPr id="11" name="Resi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085" y="1137624"/>
            <a:ext cx="3194416" cy="2081470"/>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9084" y="3502886"/>
            <a:ext cx="3350849" cy="2641691"/>
          </a:xfrm>
          <a:prstGeom prst="rect">
            <a:avLst/>
          </a:prstGeom>
        </p:spPr>
      </p:pic>
      <p:sp>
        <p:nvSpPr>
          <p:cNvPr id="13" name="Metin kutusu 12"/>
          <p:cNvSpPr txBox="1"/>
          <p:nvPr/>
        </p:nvSpPr>
        <p:spPr>
          <a:xfrm>
            <a:off x="9323501" y="1224227"/>
            <a:ext cx="2468879" cy="646331"/>
          </a:xfrm>
          <a:prstGeom prst="rect">
            <a:avLst/>
          </a:prstGeom>
          <a:noFill/>
        </p:spPr>
        <p:txBody>
          <a:bodyPr wrap="square" rtlCol="0">
            <a:spAutoFit/>
          </a:bodyPr>
          <a:lstStyle/>
          <a:p>
            <a:r>
              <a:rPr lang="tr-TR" b="1" dirty="0" smtClean="0"/>
              <a:t>ASI</a:t>
            </a:r>
            <a:endParaRPr lang="tr-TR" b="1" dirty="0"/>
          </a:p>
          <a:p>
            <a:r>
              <a:rPr lang="tr-TR" dirty="0" smtClean="0"/>
              <a:t>DRAMA</a:t>
            </a:r>
          </a:p>
        </p:txBody>
      </p:sp>
      <p:sp>
        <p:nvSpPr>
          <p:cNvPr id="14" name="Metin kutusu 13"/>
          <p:cNvSpPr txBox="1"/>
          <p:nvPr/>
        </p:nvSpPr>
        <p:spPr>
          <a:xfrm>
            <a:off x="9431383" y="3502886"/>
            <a:ext cx="2625633" cy="951548"/>
          </a:xfrm>
          <a:prstGeom prst="rect">
            <a:avLst/>
          </a:prstGeom>
          <a:noFill/>
        </p:spPr>
        <p:txBody>
          <a:bodyPr wrap="square" rtlCol="0">
            <a:spAutoFit/>
          </a:bodyPr>
          <a:lstStyle/>
          <a:p>
            <a:r>
              <a:rPr lang="tr-TR" b="1" dirty="0" smtClean="0"/>
              <a:t>MUHTESEM YUZYIL</a:t>
            </a:r>
          </a:p>
          <a:p>
            <a:r>
              <a:rPr lang="tr-TR" dirty="0" err="1" smtClean="0"/>
              <a:t>Biography,Dram</a:t>
            </a:r>
            <a:r>
              <a:rPr lang="tr-TR" dirty="0" smtClean="0"/>
              <a:t>,</a:t>
            </a:r>
          </a:p>
          <a:p>
            <a:r>
              <a:rPr lang="tr-TR" dirty="0" err="1" smtClean="0"/>
              <a:t>Romantic,History</a:t>
            </a:r>
            <a:endParaRPr lang="tr-TR" dirty="0"/>
          </a:p>
        </p:txBody>
      </p:sp>
    </p:spTree>
    <p:extLst>
      <p:ext uri="{BB962C8B-B14F-4D97-AF65-F5344CB8AC3E}">
        <p14:creationId xmlns:p14="http://schemas.microsoft.com/office/powerpoint/2010/main" val="56318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4480" y="600891"/>
            <a:ext cx="9773195" cy="809898"/>
          </a:xfrm>
        </p:spPr>
        <p:txBody>
          <a:bodyPr>
            <a:normAutofit fontScale="90000"/>
          </a:bodyPr>
          <a:lstStyle/>
          <a:p>
            <a:r>
              <a:rPr lang="tr-TR" b="1" dirty="0" err="1" smtClean="0"/>
              <a:t>Culture</a:t>
            </a:r>
            <a:r>
              <a:rPr lang="tr-TR" b="1" dirty="0" smtClean="0"/>
              <a:t> as a </a:t>
            </a:r>
            <a:r>
              <a:rPr lang="tr-TR" b="1" dirty="0" err="1" smtClean="0"/>
              <a:t>way</a:t>
            </a:r>
            <a:r>
              <a:rPr lang="tr-TR" b="1" dirty="0" smtClean="0"/>
              <a:t> of life</a:t>
            </a:r>
            <a:br>
              <a:rPr lang="tr-TR" b="1" dirty="0" smtClean="0"/>
            </a:br>
            <a:endParaRPr lang="tr-TR" b="1" dirty="0"/>
          </a:p>
        </p:txBody>
      </p:sp>
      <p:sp>
        <p:nvSpPr>
          <p:cNvPr id="3" name="İçerik Yer Tutucusu 2"/>
          <p:cNvSpPr>
            <a:spLocks noGrp="1"/>
          </p:cNvSpPr>
          <p:nvPr>
            <p:ph idx="1"/>
          </p:nvPr>
        </p:nvSpPr>
        <p:spPr>
          <a:xfrm>
            <a:off x="7328262" y="1267095"/>
            <a:ext cx="4598127" cy="5120641"/>
          </a:xfrm>
        </p:spPr>
        <p:txBody>
          <a:bodyPr/>
          <a:lstStyle/>
          <a:p>
            <a:r>
              <a:rPr lang="en-US" dirty="0"/>
              <a:t>Turkish culture has many diversities.</a:t>
            </a:r>
          </a:p>
          <a:p>
            <a:r>
              <a:rPr lang="en-US" dirty="0"/>
              <a:t>Various ethnicities: Turkish, Kurdish, Arabic live in Turkey</a:t>
            </a:r>
          </a:p>
          <a:p>
            <a:r>
              <a:rPr lang="en-US" dirty="0"/>
              <a:t>Various Religions: </a:t>
            </a:r>
            <a:r>
              <a:rPr lang="en-US" dirty="0" err="1" smtClean="0"/>
              <a:t>Muslims,Christians</a:t>
            </a:r>
            <a:r>
              <a:rPr lang="tr-TR" dirty="0"/>
              <a:t> </a:t>
            </a:r>
            <a:r>
              <a:rPr lang="tr-TR" dirty="0" err="1" smtClean="0"/>
              <a:t>and</a:t>
            </a:r>
            <a:r>
              <a:rPr lang="en-US" dirty="0" smtClean="0"/>
              <a:t> </a:t>
            </a:r>
            <a:r>
              <a:rPr lang="tr-TR" dirty="0" err="1" smtClean="0"/>
              <a:t>Jews</a:t>
            </a:r>
            <a:r>
              <a:rPr lang="tr-TR" dirty="0" smtClean="0"/>
              <a:t>.</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3" y="1267095"/>
            <a:ext cx="6897188" cy="5464629"/>
          </a:xfrm>
          <a:prstGeom prst="rect">
            <a:avLst/>
          </a:prstGeom>
        </p:spPr>
      </p:pic>
    </p:spTree>
    <p:extLst>
      <p:ext uri="{BB962C8B-B14F-4D97-AF65-F5344CB8AC3E}">
        <p14:creationId xmlns:p14="http://schemas.microsoft.com/office/powerpoint/2010/main" val="1316233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9795" y="597578"/>
            <a:ext cx="8911687" cy="1280890"/>
          </a:xfrm>
        </p:spPr>
        <p:txBody>
          <a:bodyPr/>
          <a:lstStyle/>
          <a:p>
            <a:r>
              <a:rPr lang="tr-TR" b="1" dirty="0" smtClean="0"/>
              <a:t>TURKISH CUISINE</a:t>
            </a:r>
            <a:endParaRPr lang="tr-TR" b="1" dirty="0"/>
          </a:p>
        </p:txBody>
      </p:sp>
      <p:sp>
        <p:nvSpPr>
          <p:cNvPr id="3" name="İçerik Yer Tutucusu 2"/>
          <p:cNvSpPr>
            <a:spLocks noGrp="1"/>
          </p:cNvSpPr>
          <p:nvPr>
            <p:ph idx="1"/>
          </p:nvPr>
        </p:nvSpPr>
        <p:spPr>
          <a:xfrm>
            <a:off x="4650377" y="1679940"/>
            <a:ext cx="6854235" cy="684438"/>
          </a:xfrm>
        </p:spPr>
        <p:txBody>
          <a:bodyPr/>
          <a:lstStyle/>
          <a:p>
            <a:r>
              <a:rPr lang="tr-TR" b="1" dirty="0" smtClean="0"/>
              <a:t>TEA</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99" y="1679939"/>
            <a:ext cx="4739051" cy="35242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017" y="3248212"/>
            <a:ext cx="5216434" cy="3269066"/>
          </a:xfrm>
          <a:prstGeom prst="rect">
            <a:avLst/>
          </a:prstGeom>
        </p:spPr>
      </p:pic>
      <p:sp>
        <p:nvSpPr>
          <p:cNvPr id="6" name="Metin kutusu 5"/>
          <p:cNvSpPr txBox="1"/>
          <p:nvPr/>
        </p:nvSpPr>
        <p:spPr>
          <a:xfrm>
            <a:off x="10741128" y="4323805"/>
            <a:ext cx="1332411" cy="369332"/>
          </a:xfrm>
          <a:prstGeom prst="rect">
            <a:avLst/>
          </a:prstGeom>
          <a:noFill/>
        </p:spPr>
        <p:txBody>
          <a:bodyPr wrap="square" rtlCol="0">
            <a:spAutoFit/>
          </a:bodyPr>
          <a:lstStyle/>
          <a:p>
            <a:r>
              <a:rPr lang="tr-TR" b="1" dirty="0" smtClean="0"/>
              <a:t>AYRAN</a:t>
            </a:r>
            <a:endParaRPr lang="tr-TR" b="1" dirty="0"/>
          </a:p>
        </p:txBody>
      </p:sp>
    </p:spTree>
    <p:extLst>
      <p:ext uri="{BB962C8B-B14F-4D97-AF65-F5344CB8AC3E}">
        <p14:creationId xmlns:p14="http://schemas.microsoft.com/office/powerpoint/2010/main" val="3560171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Turkish</a:t>
            </a:r>
            <a:r>
              <a:rPr lang="tr-TR" b="1" dirty="0" smtClean="0"/>
              <a:t> </a:t>
            </a:r>
            <a:r>
              <a:rPr lang="tr-TR" b="1" dirty="0" err="1"/>
              <a:t>C</a:t>
            </a:r>
            <a:r>
              <a:rPr lang="tr-TR" b="1" dirty="0" err="1" smtClean="0"/>
              <a:t>offee</a:t>
            </a:r>
            <a:r>
              <a:rPr lang="tr-TR" b="1" dirty="0" smtClean="0"/>
              <a:t> </a:t>
            </a:r>
            <a:r>
              <a:rPr lang="tr-TR" b="1" dirty="0" err="1" smtClean="0"/>
              <a:t>and</a:t>
            </a:r>
            <a:r>
              <a:rPr lang="tr-TR" b="1" dirty="0" smtClean="0"/>
              <a:t> </a:t>
            </a:r>
            <a:r>
              <a:rPr lang="tr-TR" b="1" dirty="0" err="1"/>
              <a:t>T</a:t>
            </a:r>
            <a:r>
              <a:rPr lang="tr-TR" b="1" dirty="0" err="1" smtClean="0"/>
              <a:t>urkish</a:t>
            </a:r>
            <a:r>
              <a:rPr lang="tr-TR" b="1" dirty="0" smtClean="0"/>
              <a:t> </a:t>
            </a:r>
            <a:r>
              <a:rPr lang="tr-TR" b="1" dirty="0" err="1"/>
              <a:t>D</a:t>
            </a:r>
            <a:r>
              <a:rPr lang="tr-TR" b="1" dirty="0" err="1" smtClean="0"/>
              <a:t>elight</a:t>
            </a:r>
            <a:endParaRPr lang="tr-TR" b="1" dirty="0"/>
          </a:p>
        </p:txBody>
      </p:sp>
      <p:pic>
        <p:nvPicPr>
          <p:cNvPr id="1026" name="Picture 2" descr="tÃ¼rk kahvesi lokum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3143" y="1369057"/>
            <a:ext cx="4676503" cy="39059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611" y="3161210"/>
            <a:ext cx="5021036" cy="3347357"/>
          </a:xfrm>
          <a:prstGeom prst="rect">
            <a:avLst/>
          </a:prstGeom>
        </p:spPr>
      </p:pic>
    </p:spTree>
    <p:extLst>
      <p:ext uri="{BB962C8B-B14F-4D97-AF65-F5344CB8AC3E}">
        <p14:creationId xmlns:p14="http://schemas.microsoft.com/office/powerpoint/2010/main" val="3787784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4098" y="2864529"/>
            <a:ext cx="3993471" cy="3993471"/>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74" y="1319349"/>
            <a:ext cx="7079078" cy="4717542"/>
          </a:xfrm>
          <a:prstGeom prst="rect">
            <a:avLst/>
          </a:prstGeom>
        </p:spPr>
      </p:pic>
    </p:spTree>
    <p:extLst>
      <p:ext uri="{BB962C8B-B14F-4D97-AF65-F5344CB8AC3E}">
        <p14:creationId xmlns:p14="http://schemas.microsoft.com/office/powerpoint/2010/main" val="653884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84" y="104503"/>
            <a:ext cx="8080615" cy="3448594"/>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58" y="3814353"/>
            <a:ext cx="3929364" cy="2638697"/>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601" y="4088674"/>
            <a:ext cx="3313181" cy="2364376"/>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8531" y="3814353"/>
            <a:ext cx="3605349" cy="2442756"/>
          </a:xfrm>
          <a:prstGeom prst="rect">
            <a:avLst/>
          </a:prstGeom>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3291" y="287383"/>
            <a:ext cx="3555831" cy="3265714"/>
          </a:xfrm>
          <a:prstGeom prst="rect">
            <a:avLst/>
          </a:prstGeom>
        </p:spPr>
      </p:pic>
      <p:sp>
        <p:nvSpPr>
          <p:cNvPr id="10" name="Kalp 9"/>
          <p:cNvSpPr/>
          <p:nvPr/>
        </p:nvSpPr>
        <p:spPr>
          <a:xfrm rot="19858942">
            <a:off x="7765867" y="3595635"/>
            <a:ext cx="587829" cy="692333"/>
          </a:xfrm>
          <a:prstGeom prst="hear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Kalp 10"/>
          <p:cNvSpPr/>
          <p:nvPr/>
        </p:nvSpPr>
        <p:spPr>
          <a:xfrm rot="1804947">
            <a:off x="4477295" y="3580148"/>
            <a:ext cx="538611" cy="762581"/>
          </a:xfrm>
          <a:prstGeom prst="hear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5277394" y="3644537"/>
            <a:ext cx="2357449" cy="369332"/>
          </a:xfrm>
          <a:prstGeom prst="rect">
            <a:avLst/>
          </a:prstGeom>
          <a:noFill/>
        </p:spPr>
        <p:txBody>
          <a:bodyPr wrap="square" rtlCol="0">
            <a:spAutoFit/>
          </a:bodyPr>
          <a:lstStyle/>
          <a:p>
            <a:r>
              <a:rPr lang="tr-TR" b="1" dirty="0" smtClean="0">
                <a:solidFill>
                  <a:srgbClr val="00B050"/>
                </a:solidFill>
              </a:rPr>
              <a:t>LOVE OF FOOD </a:t>
            </a:r>
            <a:r>
              <a:rPr lang="tr-TR" b="1" dirty="0" smtClean="0">
                <a:solidFill>
                  <a:srgbClr val="00B050"/>
                </a:solidFill>
                <a:sym typeface="Wingdings" panose="05000000000000000000" pitchFamily="2" charset="2"/>
              </a:rPr>
              <a:t></a:t>
            </a:r>
            <a:endParaRPr lang="tr-TR" b="1" dirty="0">
              <a:solidFill>
                <a:srgbClr val="00B050"/>
              </a:solidFill>
            </a:endParaRPr>
          </a:p>
        </p:txBody>
      </p:sp>
    </p:spTree>
    <p:extLst>
      <p:ext uri="{BB962C8B-B14F-4D97-AF65-F5344CB8AC3E}">
        <p14:creationId xmlns:p14="http://schemas.microsoft.com/office/powerpoint/2010/main" val="314783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Hospitality</a:t>
            </a:r>
            <a:r>
              <a:rPr lang="tr-TR" b="1" dirty="0" smtClean="0"/>
              <a:t> of </a:t>
            </a:r>
            <a:r>
              <a:rPr lang="tr-TR" b="1" dirty="0" err="1" smtClean="0"/>
              <a:t>Turkish</a:t>
            </a:r>
            <a:r>
              <a:rPr lang="tr-TR" b="1" dirty="0" smtClean="0"/>
              <a:t> </a:t>
            </a:r>
            <a:r>
              <a:rPr lang="tr-TR" b="1" dirty="0" err="1" smtClean="0"/>
              <a:t>people</a:t>
            </a:r>
            <a:endParaRPr lang="tr-TR" b="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408" y="1400729"/>
            <a:ext cx="6601918" cy="4732021"/>
          </a:xfrm>
        </p:spPr>
      </p:pic>
      <p:sp>
        <p:nvSpPr>
          <p:cNvPr id="5" name="Metin kutusu 4"/>
          <p:cNvSpPr txBox="1"/>
          <p:nvPr/>
        </p:nvSpPr>
        <p:spPr>
          <a:xfrm>
            <a:off x="7720149" y="1645920"/>
            <a:ext cx="4153988" cy="646331"/>
          </a:xfrm>
          <a:prstGeom prst="rect">
            <a:avLst/>
          </a:prstGeom>
          <a:noFill/>
        </p:spPr>
        <p:txBody>
          <a:bodyPr wrap="square" rtlCol="0">
            <a:spAutoFit/>
          </a:bodyPr>
          <a:lstStyle/>
          <a:p>
            <a:r>
              <a:rPr lang="en-US" dirty="0"/>
              <a:t>A picture of British people visiting a Turkish family. </a:t>
            </a:r>
            <a:endParaRPr lang="tr-TR" dirty="0"/>
          </a:p>
        </p:txBody>
      </p:sp>
    </p:spTree>
    <p:extLst>
      <p:ext uri="{BB962C8B-B14F-4D97-AF65-F5344CB8AC3E}">
        <p14:creationId xmlns:p14="http://schemas.microsoft.com/office/powerpoint/2010/main" val="3192419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Refugees</a:t>
            </a:r>
            <a:r>
              <a:rPr lang="tr-TR" b="1" dirty="0" smtClean="0"/>
              <a:t> in </a:t>
            </a:r>
            <a:r>
              <a:rPr lang="tr-TR" b="1" dirty="0" err="1" smtClean="0"/>
              <a:t>Turkey</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11" y="1407709"/>
            <a:ext cx="5055335" cy="283772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67" y="4376057"/>
            <a:ext cx="5212079" cy="2377439"/>
          </a:xfrm>
          <a:prstGeom prst="rect">
            <a:avLst/>
          </a:prstGeom>
        </p:spPr>
      </p:pic>
      <p:sp>
        <p:nvSpPr>
          <p:cNvPr id="6" name="Metin kutusu 5"/>
          <p:cNvSpPr txBox="1"/>
          <p:nvPr/>
        </p:nvSpPr>
        <p:spPr>
          <a:xfrm>
            <a:off x="6387737" y="1645920"/>
            <a:ext cx="5116875" cy="369332"/>
          </a:xfrm>
          <a:prstGeom prst="rect">
            <a:avLst/>
          </a:prstGeom>
          <a:noFill/>
        </p:spPr>
        <p:txBody>
          <a:bodyPr wrap="square" rtlCol="0">
            <a:spAutoFit/>
          </a:bodyPr>
          <a:lstStyle/>
          <a:p>
            <a:r>
              <a:rPr lang="tr-TR" b="1" dirty="0" smtClean="0"/>
              <a:t>SYRIA</a:t>
            </a:r>
            <a:endParaRPr lang="tr-TR" b="1" dirty="0"/>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590" y="2560319"/>
            <a:ext cx="6061167" cy="3122022"/>
          </a:xfrm>
          <a:prstGeom prst="rect">
            <a:avLst/>
          </a:prstGeom>
        </p:spPr>
      </p:pic>
    </p:spTree>
    <p:extLst>
      <p:ext uri="{BB962C8B-B14F-4D97-AF65-F5344CB8AC3E}">
        <p14:creationId xmlns:p14="http://schemas.microsoft.com/office/powerpoint/2010/main" val="1290404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6731" y="613955"/>
            <a:ext cx="6727371" cy="783772"/>
          </a:xfrm>
        </p:spPr>
        <p:txBody>
          <a:bodyPr>
            <a:normAutofit/>
          </a:bodyPr>
          <a:lstStyle/>
          <a:p>
            <a:r>
              <a:rPr lang="tr-TR" dirty="0" smtClean="0"/>
              <a:t>Location of TURKEY</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18" y="1672046"/>
            <a:ext cx="11428238" cy="4937760"/>
          </a:xfrm>
          <a:prstGeom prst="rect">
            <a:avLst/>
          </a:prstGeom>
        </p:spPr>
      </p:pic>
    </p:spTree>
    <p:extLst>
      <p:ext uri="{BB962C8B-B14F-4D97-AF65-F5344CB8AC3E}">
        <p14:creationId xmlns:p14="http://schemas.microsoft.com/office/powerpoint/2010/main" val="483859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1863" y="624110"/>
            <a:ext cx="9662749" cy="1280890"/>
          </a:xfrm>
        </p:spPr>
        <p:txBody>
          <a:bodyPr>
            <a:normAutofit/>
          </a:bodyPr>
          <a:lstStyle/>
          <a:p>
            <a:r>
              <a:rPr lang="tr-TR" b="1" dirty="0" smtClean="0"/>
              <a:t>TURKEY AS A TOURISTIC COUNTRY</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9167" y="2348773"/>
            <a:ext cx="8566536" cy="3810000"/>
          </a:xfrm>
        </p:spPr>
      </p:pic>
      <p:sp>
        <p:nvSpPr>
          <p:cNvPr id="5" name="Metin kutusu 4"/>
          <p:cNvSpPr txBox="1"/>
          <p:nvPr/>
        </p:nvSpPr>
        <p:spPr>
          <a:xfrm>
            <a:off x="4032658" y="1720334"/>
            <a:ext cx="7471954" cy="369332"/>
          </a:xfrm>
          <a:prstGeom prst="rect">
            <a:avLst/>
          </a:prstGeom>
          <a:noFill/>
        </p:spPr>
        <p:txBody>
          <a:bodyPr wrap="square" rtlCol="0">
            <a:spAutoFit/>
          </a:bodyPr>
          <a:lstStyle/>
          <a:p>
            <a:r>
              <a:rPr lang="tr-TR" b="1" dirty="0" smtClean="0"/>
              <a:t>HAGIA SOPHIA</a:t>
            </a:r>
            <a:endParaRPr lang="tr-TR" b="1" dirty="0"/>
          </a:p>
        </p:txBody>
      </p:sp>
    </p:spTree>
    <p:extLst>
      <p:ext uri="{BB962C8B-B14F-4D97-AF65-F5344CB8AC3E}">
        <p14:creationId xmlns:p14="http://schemas.microsoft.com/office/powerpoint/2010/main" val="28477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6971" y="1631769"/>
            <a:ext cx="7354252" cy="4912723"/>
          </a:xfrm>
        </p:spPr>
      </p:pic>
      <p:sp>
        <p:nvSpPr>
          <p:cNvPr id="5" name="Metin kutusu 4"/>
          <p:cNvSpPr txBox="1"/>
          <p:nvPr/>
        </p:nvSpPr>
        <p:spPr>
          <a:xfrm>
            <a:off x="2116183" y="731520"/>
            <a:ext cx="6230983" cy="369332"/>
          </a:xfrm>
          <a:prstGeom prst="rect">
            <a:avLst/>
          </a:prstGeom>
          <a:noFill/>
        </p:spPr>
        <p:txBody>
          <a:bodyPr wrap="square" rtlCol="0">
            <a:spAutoFit/>
          </a:bodyPr>
          <a:lstStyle/>
          <a:p>
            <a:r>
              <a:rPr lang="tr-TR" b="1" dirty="0" smtClean="0"/>
              <a:t>EPHESUS ( ANCIENT CITY )</a:t>
            </a:r>
            <a:endParaRPr lang="tr-TR" b="1" dirty="0"/>
          </a:p>
        </p:txBody>
      </p:sp>
    </p:spTree>
    <p:extLst>
      <p:ext uri="{BB962C8B-B14F-4D97-AF65-F5344CB8AC3E}">
        <p14:creationId xmlns:p14="http://schemas.microsoft.com/office/powerpoint/2010/main" val="3206862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32" y="3078753"/>
            <a:ext cx="7758794" cy="368226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6298" y="321024"/>
            <a:ext cx="5747656" cy="3606541"/>
          </a:xfrm>
          <a:prstGeom prst="rect">
            <a:avLst/>
          </a:prstGeom>
        </p:spPr>
      </p:pic>
      <p:sp>
        <p:nvSpPr>
          <p:cNvPr id="6" name="Metin kutusu 5"/>
          <p:cNvSpPr txBox="1"/>
          <p:nvPr/>
        </p:nvSpPr>
        <p:spPr>
          <a:xfrm>
            <a:off x="1881052" y="757646"/>
            <a:ext cx="4062549" cy="461665"/>
          </a:xfrm>
          <a:prstGeom prst="rect">
            <a:avLst/>
          </a:prstGeom>
          <a:noFill/>
        </p:spPr>
        <p:txBody>
          <a:bodyPr wrap="square" rtlCol="0">
            <a:spAutoFit/>
          </a:bodyPr>
          <a:lstStyle/>
          <a:p>
            <a:r>
              <a:rPr lang="tr-TR" sz="2400" b="1" dirty="0" smtClean="0"/>
              <a:t>VIRGIN MARY- EPHESUS</a:t>
            </a:r>
            <a:endParaRPr lang="tr-TR" sz="2400" b="1" dirty="0"/>
          </a:p>
        </p:txBody>
      </p:sp>
    </p:spTree>
    <p:extLst>
      <p:ext uri="{BB962C8B-B14F-4D97-AF65-F5344CB8AC3E}">
        <p14:creationId xmlns:p14="http://schemas.microsoft.com/office/powerpoint/2010/main" val="2132999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2674" y="587829"/>
            <a:ext cx="9166361" cy="849514"/>
          </a:xfrm>
        </p:spPr>
        <p:txBody>
          <a:bodyPr>
            <a:normAutofit/>
          </a:bodyPr>
          <a:lstStyle/>
          <a:p>
            <a:r>
              <a:rPr lang="tr-TR" b="1" dirty="0" smtClean="0"/>
              <a:t>GOBEKLITEPE</a:t>
            </a:r>
            <a:endParaRPr lang="tr-TR" b="1" dirty="0"/>
          </a:p>
        </p:txBody>
      </p:sp>
      <p:pic>
        <p:nvPicPr>
          <p:cNvPr id="2050" name="Picture 2" descr="gÃ¶beklitepe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0" y="1437343"/>
            <a:ext cx="7210697" cy="5107149"/>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5925592" y="587829"/>
            <a:ext cx="7272248" cy="523220"/>
          </a:xfrm>
          <a:prstGeom prst="rect">
            <a:avLst/>
          </a:prstGeom>
          <a:noFill/>
        </p:spPr>
        <p:txBody>
          <a:bodyPr wrap="square" rtlCol="0">
            <a:spAutoFit/>
          </a:bodyPr>
          <a:lstStyle/>
          <a:p>
            <a:r>
              <a:rPr lang="en-US" sz="2800" dirty="0" smtClean="0"/>
              <a:t>The </a:t>
            </a:r>
            <a:r>
              <a:rPr lang="en-US" sz="2800" dirty="0"/>
              <a:t>World’s First </a:t>
            </a:r>
            <a:r>
              <a:rPr lang="en-US" sz="2800" dirty="0" smtClean="0"/>
              <a:t>Temple</a:t>
            </a:r>
            <a:r>
              <a:rPr lang="tr-TR" sz="2800" dirty="0" smtClean="0"/>
              <a:t> ?</a:t>
            </a:r>
            <a:endParaRPr lang="en-US" sz="2800" dirty="0"/>
          </a:p>
        </p:txBody>
      </p:sp>
      <p:sp>
        <p:nvSpPr>
          <p:cNvPr id="4" name="Dikdörtgen 3"/>
          <p:cNvSpPr/>
          <p:nvPr/>
        </p:nvSpPr>
        <p:spPr>
          <a:xfrm>
            <a:off x="8177348" y="1815737"/>
            <a:ext cx="3435531" cy="1477328"/>
          </a:xfrm>
          <a:prstGeom prst="rect">
            <a:avLst/>
          </a:prstGeom>
        </p:spPr>
        <p:txBody>
          <a:bodyPr wrap="square">
            <a:spAutoFit/>
          </a:bodyPr>
          <a:lstStyle/>
          <a:p>
            <a:r>
              <a:rPr lang="en-US" dirty="0" err="1">
                <a:solidFill>
                  <a:srgbClr val="222222"/>
                </a:solidFill>
                <a:latin typeface="Libre Baskerville"/>
              </a:rPr>
              <a:t>Göbekli</a:t>
            </a:r>
            <a:r>
              <a:rPr lang="en-US" dirty="0">
                <a:solidFill>
                  <a:srgbClr val="222222"/>
                </a:solidFill>
                <a:latin typeface="Libre Baskerville"/>
              </a:rPr>
              <a:t> </a:t>
            </a:r>
            <a:r>
              <a:rPr lang="en-US" dirty="0" err="1">
                <a:solidFill>
                  <a:srgbClr val="222222"/>
                </a:solidFill>
                <a:latin typeface="Libre Baskerville"/>
              </a:rPr>
              <a:t>Tepe</a:t>
            </a:r>
            <a:r>
              <a:rPr lang="en-US" dirty="0">
                <a:solidFill>
                  <a:srgbClr val="222222"/>
                </a:solidFill>
                <a:latin typeface="Libre Baskerville"/>
              </a:rPr>
              <a:t> is one of the most important archaeological sites in the world. The discovery of this stunning </a:t>
            </a:r>
            <a:r>
              <a:rPr lang="tr-TR" dirty="0" smtClean="0">
                <a:solidFill>
                  <a:srgbClr val="222222"/>
                </a:solidFill>
                <a:latin typeface="Libre Baskerville"/>
              </a:rPr>
              <a:t>is </a:t>
            </a:r>
            <a:r>
              <a:rPr lang="en-US" dirty="0" smtClean="0">
                <a:solidFill>
                  <a:srgbClr val="222222"/>
                </a:solidFill>
                <a:latin typeface="Libre Baskerville"/>
              </a:rPr>
              <a:t>1</a:t>
            </a:r>
            <a:r>
              <a:rPr lang="tr-TR" dirty="0" smtClean="0">
                <a:solidFill>
                  <a:srgbClr val="222222"/>
                </a:solidFill>
                <a:latin typeface="Libre Baskerville"/>
              </a:rPr>
              <a:t>2</a:t>
            </a:r>
            <a:r>
              <a:rPr lang="en-US" dirty="0" smtClean="0">
                <a:solidFill>
                  <a:srgbClr val="222222"/>
                </a:solidFill>
                <a:latin typeface="Libre Baskerville"/>
              </a:rPr>
              <a:t>,000 year</a:t>
            </a:r>
            <a:r>
              <a:rPr lang="tr-TR" dirty="0" smtClean="0">
                <a:solidFill>
                  <a:srgbClr val="222222"/>
                </a:solidFill>
                <a:latin typeface="Libre Baskerville"/>
              </a:rPr>
              <a:t>s</a:t>
            </a:r>
            <a:r>
              <a:rPr lang="en-US" dirty="0" smtClean="0">
                <a:solidFill>
                  <a:srgbClr val="222222"/>
                </a:solidFill>
                <a:latin typeface="Libre Baskerville"/>
              </a:rPr>
              <a:t> old</a:t>
            </a:r>
            <a:r>
              <a:rPr lang="tr-TR" dirty="0" smtClean="0">
                <a:solidFill>
                  <a:srgbClr val="222222"/>
                </a:solidFill>
                <a:latin typeface="Libre Baskerville"/>
              </a:rPr>
              <a:t>.</a:t>
            </a:r>
            <a:endParaRPr lang="tr-TR" dirty="0"/>
          </a:p>
        </p:txBody>
      </p:sp>
    </p:spTree>
    <p:extLst>
      <p:ext uri="{BB962C8B-B14F-4D97-AF65-F5344CB8AC3E}">
        <p14:creationId xmlns:p14="http://schemas.microsoft.com/office/powerpoint/2010/main" val="2142197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689565" y="1053763"/>
            <a:ext cx="6139543" cy="369332"/>
          </a:xfrm>
          <a:prstGeom prst="rect">
            <a:avLst/>
          </a:prstGeom>
          <a:noFill/>
        </p:spPr>
        <p:txBody>
          <a:bodyPr wrap="square" rtlCol="0">
            <a:spAutoFit/>
          </a:bodyPr>
          <a:lstStyle/>
          <a:p>
            <a:r>
              <a:rPr lang="tr-TR" b="1" dirty="0" smtClean="0"/>
              <a:t>SUMELA MONESTRY</a:t>
            </a:r>
            <a:endParaRPr lang="tr-TR" b="1" dirty="0"/>
          </a:p>
        </p:txBody>
      </p:sp>
      <p:pic>
        <p:nvPicPr>
          <p:cNvPr id="11" name="İçerik Yer Tutucusu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1692" y="1650273"/>
            <a:ext cx="8159368" cy="4593772"/>
          </a:xfrm>
        </p:spPr>
      </p:pic>
    </p:spTree>
    <p:extLst>
      <p:ext uri="{BB962C8B-B14F-4D97-AF65-F5344CB8AC3E}">
        <p14:creationId xmlns:p14="http://schemas.microsoft.com/office/powerpoint/2010/main" val="1754934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07177" y="535578"/>
            <a:ext cx="9597436" cy="613953"/>
          </a:xfrm>
        </p:spPr>
        <p:txBody>
          <a:bodyPr>
            <a:normAutofit fontScale="90000"/>
          </a:bodyPr>
          <a:lstStyle/>
          <a:p>
            <a:r>
              <a:rPr lang="tr-TR" b="1" dirty="0" smtClean="0"/>
              <a:t>TRAVERTINES OF PAMUKKALE</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46" y="1337853"/>
            <a:ext cx="9405893" cy="5163565"/>
          </a:xfrm>
        </p:spPr>
      </p:pic>
    </p:spTree>
    <p:extLst>
      <p:ext uri="{BB962C8B-B14F-4D97-AF65-F5344CB8AC3E}">
        <p14:creationId xmlns:p14="http://schemas.microsoft.com/office/powerpoint/2010/main" val="1031461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5737" y="862149"/>
            <a:ext cx="9688875" cy="1042850"/>
          </a:xfrm>
        </p:spPr>
        <p:txBody>
          <a:bodyPr>
            <a:normAutofit/>
          </a:bodyPr>
          <a:lstStyle/>
          <a:p>
            <a:r>
              <a:rPr lang="tr-TR" b="1" dirty="0" smtClean="0"/>
              <a:t>CAPPADOCIA ( FAIRY FLOORS )</a:t>
            </a:r>
            <a:endParaRPr lang="tr-TR" b="1"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082" y="1532523"/>
            <a:ext cx="7041116" cy="4287258"/>
          </a:xfrm>
          <a:prstGeom prst="rect">
            <a:avLst/>
          </a:prstGeo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640" y="2200281"/>
            <a:ext cx="4537166" cy="3619500"/>
          </a:xfrm>
          <a:prstGeom prst="rect">
            <a:avLst/>
          </a:prstGeom>
        </p:spPr>
      </p:pic>
    </p:spTree>
    <p:extLst>
      <p:ext uri="{BB962C8B-B14F-4D97-AF65-F5344CB8AC3E}">
        <p14:creationId xmlns:p14="http://schemas.microsoft.com/office/powerpoint/2010/main" val="3123803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74719" y="1136469"/>
            <a:ext cx="8029893" cy="496388"/>
          </a:xfrm>
        </p:spPr>
        <p:txBody>
          <a:bodyPr>
            <a:normAutofit fontScale="90000"/>
          </a:bodyPr>
          <a:lstStyle/>
          <a:p>
            <a:r>
              <a:rPr lang="tr-TR" b="1" dirty="0" smtClean="0"/>
              <a:t>FETHIYE/ OLUDENIZ</a:t>
            </a:r>
            <a:endParaRPr lang="tr-TR" b="1"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023" y="1985554"/>
            <a:ext cx="9506446" cy="3824062"/>
          </a:xfrm>
        </p:spPr>
      </p:pic>
    </p:spTree>
    <p:extLst>
      <p:ext uri="{BB962C8B-B14F-4D97-AF65-F5344CB8AC3E}">
        <p14:creationId xmlns:p14="http://schemas.microsoft.com/office/powerpoint/2010/main" val="4186749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01003" y="1433015"/>
            <a:ext cx="10645254" cy="4478207"/>
          </a:xfrm>
        </p:spPr>
        <p:txBody>
          <a:bodyPr>
            <a:normAutofit/>
          </a:bodyPr>
          <a:lstStyle/>
          <a:p>
            <a:r>
              <a:rPr lang="tr-TR" sz="3600" b="1" dirty="0" smtClean="0"/>
              <a:t>WE HOPE TO SEE YOU SOON IN OUR COUNTRY</a:t>
            </a:r>
            <a:endParaRPr lang="tr-TR" sz="3600" b="1" dirty="0"/>
          </a:p>
        </p:txBody>
      </p:sp>
      <p:sp>
        <p:nvSpPr>
          <p:cNvPr id="4" name="Gülen Yüz 3"/>
          <p:cNvSpPr/>
          <p:nvPr/>
        </p:nvSpPr>
        <p:spPr>
          <a:xfrm>
            <a:off x="5500048" y="2879678"/>
            <a:ext cx="1228298" cy="1883391"/>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67904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11" y="1524271"/>
            <a:ext cx="10097589" cy="4735594"/>
          </a:xfrm>
          <a:prstGeom prst="rect">
            <a:avLst/>
          </a:prstGeom>
        </p:spPr>
      </p:pic>
      <p:sp>
        <p:nvSpPr>
          <p:cNvPr id="5" name="Metin kutusu 4"/>
          <p:cNvSpPr txBox="1"/>
          <p:nvPr/>
        </p:nvSpPr>
        <p:spPr>
          <a:xfrm>
            <a:off x="3735835" y="692331"/>
            <a:ext cx="4506685" cy="461665"/>
          </a:xfrm>
          <a:prstGeom prst="rect">
            <a:avLst/>
          </a:prstGeom>
          <a:noFill/>
        </p:spPr>
        <p:txBody>
          <a:bodyPr wrap="square" rtlCol="0">
            <a:spAutoFit/>
          </a:bodyPr>
          <a:lstStyle/>
          <a:p>
            <a:r>
              <a:rPr lang="tr-TR" sz="2400" b="1" dirty="0" smtClean="0"/>
              <a:t>The </a:t>
            </a:r>
            <a:r>
              <a:rPr lang="tr-TR" sz="2400" b="1" dirty="0" err="1" smtClean="0"/>
              <a:t>Bosphorus</a:t>
            </a:r>
            <a:r>
              <a:rPr lang="tr-TR" sz="2400" b="1" dirty="0" smtClean="0"/>
              <a:t>- ISTANBUL</a:t>
            </a:r>
            <a:endParaRPr lang="tr-TR" sz="2400" b="1" dirty="0"/>
          </a:p>
        </p:txBody>
      </p:sp>
    </p:spTree>
    <p:extLst>
      <p:ext uri="{BB962C8B-B14F-4D97-AF65-F5344CB8AC3E}">
        <p14:creationId xmlns:p14="http://schemas.microsoft.com/office/powerpoint/2010/main" val="69624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8800" y="587829"/>
            <a:ext cx="8686800" cy="1018901"/>
          </a:xfrm>
        </p:spPr>
        <p:txBody>
          <a:bodyPr>
            <a:normAutofit/>
          </a:bodyPr>
          <a:lstStyle/>
          <a:p>
            <a:r>
              <a:rPr lang="tr-TR" dirty="0" smtClean="0"/>
              <a:t>MUSTAFA KEMAL ATATURK</a:t>
            </a:r>
            <a:endParaRPr lang="tr-TR" dirty="0"/>
          </a:p>
        </p:txBody>
      </p:sp>
      <p:sp>
        <p:nvSpPr>
          <p:cNvPr id="3" name="İçerik Yer Tutucusu 2"/>
          <p:cNvSpPr>
            <a:spLocks noGrp="1"/>
          </p:cNvSpPr>
          <p:nvPr>
            <p:ph idx="1"/>
          </p:nvPr>
        </p:nvSpPr>
        <p:spPr>
          <a:xfrm>
            <a:off x="5238207" y="1423851"/>
            <a:ext cx="3108960" cy="3472301"/>
          </a:xfrm>
        </p:spPr>
        <p:txBody>
          <a:bodyPr/>
          <a:lstStyle/>
          <a:p>
            <a:r>
              <a:rPr lang="tr-TR" dirty="0" smtClean="0"/>
              <a:t>GREAT LEADER</a:t>
            </a:r>
          </a:p>
          <a:p>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472" y="1423851"/>
            <a:ext cx="4240301" cy="536793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4312" y="195807"/>
            <a:ext cx="2381250" cy="3619500"/>
          </a:xfrm>
          <a:prstGeom prst="rect">
            <a:avLst/>
          </a:prstGeom>
        </p:spPr>
      </p:pic>
      <p:pic>
        <p:nvPicPr>
          <p:cNvPr id="1026" name="Picture 2" descr="atatÃ¼rk 1938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8553" y="3964711"/>
            <a:ext cx="5914373" cy="282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64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4275" y="419393"/>
            <a:ext cx="8911687" cy="1280890"/>
          </a:xfrm>
        </p:spPr>
        <p:txBody>
          <a:bodyPr/>
          <a:lstStyle/>
          <a:p>
            <a:endParaRPr lang="tr-TR" dirty="0"/>
          </a:p>
        </p:txBody>
      </p:sp>
      <p:sp>
        <p:nvSpPr>
          <p:cNvPr id="3" name="İçerik Yer Tutucusu 2"/>
          <p:cNvSpPr>
            <a:spLocks noGrp="1"/>
          </p:cNvSpPr>
          <p:nvPr>
            <p:ph idx="1"/>
          </p:nvPr>
        </p:nvSpPr>
        <p:spPr>
          <a:xfrm>
            <a:off x="259307" y="1905000"/>
            <a:ext cx="11932693" cy="4006222"/>
          </a:xfrm>
        </p:spPr>
        <p:txBody>
          <a:bodyPr/>
          <a:lstStyle/>
          <a:p>
            <a:r>
              <a:rPr lang="en-US" sz="2400" b="1" dirty="0"/>
              <a:t>Authority, without any condition and reservation, belongs to the nation.</a:t>
            </a:r>
          </a:p>
          <a:p>
            <a:endParaRPr lang="tr-TR" sz="2400" b="1" dirty="0" smtClean="0"/>
          </a:p>
          <a:p>
            <a:endParaRPr lang="tr-TR" sz="2400" b="1" dirty="0"/>
          </a:p>
          <a:p>
            <a:r>
              <a:rPr lang="en-US" sz="2400" b="1" dirty="0"/>
              <a:t>Peace at home, peace in the world. </a:t>
            </a:r>
            <a:endParaRPr lang="tr-TR" sz="2400" b="1" dirty="0" smtClean="0"/>
          </a:p>
          <a:p>
            <a:endParaRPr lang="tr-TR" sz="2400" b="1" dirty="0"/>
          </a:p>
          <a:p>
            <a:endParaRPr lang="tr-TR" sz="2400" b="1" dirty="0" smtClean="0"/>
          </a:p>
          <a:p>
            <a:r>
              <a:rPr lang="tr-TR" sz="2400" b="1" dirty="0" err="1"/>
              <a:t>One</a:t>
            </a:r>
            <a:r>
              <a:rPr lang="tr-TR" sz="2400" b="1" dirty="0"/>
              <a:t> </a:t>
            </a:r>
            <a:r>
              <a:rPr lang="tr-TR" sz="2400" b="1" dirty="0" err="1"/>
              <a:t>day</a:t>
            </a:r>
            <a:r>
              <a:rPr lang="tr-TR" sz="2400" b="1" dirty="0"/>
              <a:t> </a:t>
            </a:r>
            <a:r>
              <a:rPr lang="tr-TR" sz="2400" b="1" dirty="0" err="1"/>
              <a:t>my</a:t>
            </a:r>
            <a:r>
              <a:rPr lang="tr-TR" sz="2400" b="1" dirty="0"/>
              <a:t> </a:t>
            </a:r>
            <a:r>
              <a:rPr lang="tr-TR" sz="2400" b="1" dirty="0" err="1"/>
              <a:t>mortal</a:t>
            </a:r>
            <a:r>
              <a:rPr lang="tr-TR" sz="2400" b="1" dirty="0"/>
              <a:t> body </a:t>
            </a:r>
            <a:r>
              <a:rPr lang="tr-TR" sz="2400" b="1" dirty="0" err="1"/>
              <a:t>will</a:t>
            </a:r>
            <a:r>
              <a:rPr lang="tr-TR" sz="2400" b="1" dirty="0"/>
              <a:t> </a:t>
            </a:r>
            <a:r>
              <a:rPr lang="tr-TR" sz="2400" b="1" dirty="0" err="1"/>
              <a:t>turn</a:t>
            </a:r>
            <a:r>
              <a:rPr lang="tr-TR" sz="2400" b="1" dirty="0"/>
              <a:t> </a:t>
            </a:r>
            <a:r>
              <a:rPr lang="tr-TR" sz="2400" b="1" dirty="0" err="1"/>
              <a:t>to</a:t>
            </a:r>
            <a:r>
              <a:rPr lang="tr-TR" sz="2400" b="1" dirty="0"/>
              <a:t> </a:t>
            </a:r>
            <a:r>
              <a:rPr lang="tr-TR" sz="2400" b="1" dirty="0" err="1"/>
              <a:t>dust</a:t>
            </a:r>
            <a:r>
              <a:rPr lang="tr-TR" sz="2400" b="1" dirty="0"/>
              <a:t>, but </a:t>
            </a:r>
            <a:r>
              <a:rPr lang="tr-TR" sz="2400" b="1" dirty="0" err="1"/>
              <a:t>the</a:t>
            </a:r>
            <a:r>
              <a:rPr lang="tr-TR" sz="2400" b="1" dirty="0"/>
              <a:t> </a:t>
            </a:r>
            <a:r>
              <a:rPr lang="tr-TR" sz="2400" b="1" dirty="0" err="1"/>
              <a:t>Turkish</a:t>
            </a:r>
            <a:r>
              <a:rPr lang="tr-TR" sz="2400" b="1" dirty="0"/>
              <a:t> </a:t>
            </a:r>
            <a:r>
              <a:rPr lang="tr-TR" sz="2400" b="1" dirty="0" err="1"/>
              <a:t>Republic</a:t>
            </a:r>
            <a:r>
              <a:rPr lang="tr-TR" sz="2400" b="1" dirty="0"/>
              <a:t> </a:t>
            </a:r>
            <a:r>
              <a:rPr lang="tr-TR" sz="2400" b="1" dirty="0" err="1"/>
              <a:t>will</a:t>
            </a:r>
            <a:r>
              <a:rPr lang="tr-TR" sz="2400" b="1" dirty="0"/>
              <a:t> </a:t>
            </a:r>
            <a:r>
              <a:rPr lang="tr-TR" sz="2400" b="1" dirty="0" err="1"/>
              <a:t>stand</a:t>
            </a:r>
            <a:r>
              <a:rPr lang="tr-TR" sz="2400" b="1" dirty="0"/>
              <a:t> </a:t>
            </a:r>
            <a:r>
              <a:rPr lang="tr-TR" sz="2400" b="1" dirty="0" err="1"/>
              <a:t>forever</a:t>
            </a:r>
            <a:r>
              <a:rPr lang="tr-TR" sz="2400" b="1" dirty="0"/>
              <a:t>. </a:t>
            </a:r>
          </a:p>
          <a:p>
            <a:endParaRPr lang="tr-TR" dirty="0"/>
          </a:p>
        </p:txBody>
      </p:sp>
    </p:spTree>
    <p:extLst>
      <p:ext uri="{BB962C8B-B14F-4D97-AF65-F5344CB8AC3E}">
        <p14:creationId xmlns:p14="http://schemas.microsoft.com/office/powerpoint/2010/main" val="538470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4481" y="444138"/>
            <a:ext cx="9950132" cy="849086"/>
          </a:xfrm>
        </p:spPr>
        <p:txBody>
          <a:bodyPr>
            <a:normAutofit fontScale="90000"/>
          </a:bodyPr>
          <a:lstStyle/>
          <a:p>
            <a:r>
              <a:rPr lang="tr-TR" dirty="0" err="1" smtClean="0"/>
              <a:t>Culture</a:t>
            </a:r>
            <a:r>
              <a:rPr lang="tr-TR" dirty="0" smtClean="0"/>
              <a:t> </a:t>
            </a:r>
            <a:br>
              <a:rPr lang="tr-TR" dirty="0" smtClean="0"/>
            </a:br>
            <a:endParaRPr lang="tr-TR" dirty="0"/>
          </a:p>
        </p:txBody>
      </p:sp>
      <p:sp>
        <p:nvSpPr>
          <p:cNvPr id="3" name="İçerik Yer Tutucusu 2"/>
          <p:cNvSpPr>
            <a:spLocks noGrp="1"/>
          </p:cNvSpPr>
          <p:nvPr>
            <p:ph idx="1"/>
          </p:nvPr>
        </p:nvSpPr>
        <p:spPr>
          <a:xfrm>
            <a:off x="838200" y="1293224"/>
            <a:ext cx="10515600" cy="4883739"/>
          </a:xfrm>
        </p:spPr>
        <p:txBody>
          <a:bodyPr>
            <a:normAutofit/>
          </a:bodyPr>
          <a:lstStyle/>
          <a:p>
            <a:r>
              <a:rPr lang="en-US" b="1" dirty="0"/>
              <a:t>HIGH CULTURE</a:t>
            </a:r>
          </a:p>
          <a:p>
            <a:r>
              <a:rPr lang="en-US" dirty="0"/>
              <a:t>To point simply, we can state that High culture refers to those in aesthetics, art, literature, painting, sculpture etc.</a:t>
            </a:r>
          </a:p>
          <a:p>
            <a:r>
              <a:rPr lang="en-US" b="1" dirty="0"/>
              <a:t>POPULAR CULTURE</a:t>
            </a:r>
          </a:p>
          <a:p>
            <a:r>
              <a:rPr lang="en-US" dirty="0"/>
              <a:t>refers to the correspondence of high culture in modern times. Popular culture is commerce oriented cultural products that are consumed and appreciated by people in masses in their daily lives such as popular music, television series, magazines, kinds of dances etc.</a:t>
            </a:r>
          </a:p>
          <a:p>
            <a:r>
              <a:rPr lang="en-US" b="1" dirty="0"/>
              <a:t>CULTURE AS A WAY OF LIFE</a:t>
            </a:r>
          </a:p>
          <a:p>
            <a:r>
              <a:rPr lang="en-US" dirty="0" err="1"/>
              <a:t>Raymand</a:t>
            </a:r>
            <a:r>
              <a:rPr lang="en-US" dirty="0"/>
              <a:t> Williams states that culture is a whole way of life and it is ordinary. This means that culture includes our daily life activities as well. Since we cannot observe everyone’s lives, we can take a look at those symbols, materials, practices which represent our daily lives.</a:t>
            </a:r>
          </a:p>
          <a:p>
            <a:endParaRPr lang="tr-TR" dirty="0"/>
          </a:p>
        </p:txBody>
      </p:sp>
    </p:spTree>
    <p:extLst>
      <p:ext uri="{BB962C8B-B14F-4D97-AF65-F5344CB8AC3E}">
        <p14:creationId xmlns:p14="http://schemas.microsoft.com/office/powerpoint/2010/main" val="655041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65714" y="600890"/>
            <a:ext cx="8088085" cy="548641"/>
          </a:xfrm>
        </p:spPr>
        <p:txBody>
          <a:bodyPr>
            <a:normAutofit fontScale="90000"/>
          </a:bodyPr>
          <a:lstStyle/>
          <a:p>
            <a:r>
              <a:rPr lang="tr-TR" dirty="0" smtClean="0"/>
              <a:t>High </a:t>
            </a:r>
            <a:r>
              <a:rPr lang="tr-TR" dirty="0" err="1" smtClean="0"/>
              <a:t>Culture</a:t>
            </a:r>
            <a:endParaRPr lang="tr-TR" dirty="0"/>
          </a:p>
        </p:txBody>
      </p:sp>
      <p:sp>
        <p:nvSpPr>
          <p:cNvPr id="3" name="İçerik Yer Tutucusu 2"/>
          <p:cNvSpPr>
            <a:spLocks noGrp="1"/>
          </p:cNvSpPr>
          <p:nvPr>
            <p:ph idx="1"/>
          </p:nvPr>
        </p:nvSpPr>
        <p:spPr>
          <a:xfrm>
            <a:off x="378824" y="979714"/>
            <a:ext cx="8229599" cy="5682343"/>
          </a:xfrm>
        </p:spPr>
        <p:txBody>
          <a:bodyPr>
            <a:normAutofit fontScale="92500"/>
          </a:bodyPr>
          <a:lstStyle/>
          <a:p>
            <a:pPr marL="0" indent="0">
              <a:buNone/>
            </a:pPr>
            <a:endParaRPr lang="tr-TR" b="1" dirty="0" smtClean="0"/>
          </a:p>
          <a:p>
            <a:r>
              <a:rPr lang="en-US" dirty="0"/>
              <a:t>He is a very successful and a famous musician, composer, and a pianist.</a:t>
            </a:r>
          </a:p>
          <a:p>
            <a:r>
              <a:rPr lang="en-US" dirty="0"/>
              <a:t>* Winner of the Young Concert Artists International Auditions (1994)</a:t>
            </a:r>
          </a:p>
          <a:p>
            <a:r>
              <a:rPr lang="en-US" dirty="0"/>
              <a:t>* Paul A. Fish Foundation Awards (1995)</a:t>
            </a:r>
          </a:p>
          <a:p>
            <a:r>
              <a:rPr lang="en-US" dirty="0"/>
              <a:t>* Le Monde Awards (2000)</a:t>
            </a:r>
          </a:p>
          <a:p>
            <a:r>
              <a:rPr lang="en-US" dirty="0"/>
              <a:t>* Echo </a:t>
            </a:r>
            <a:r>
              <a:rPr lang="en-US" dirty="0" err="1"/>
              <a:t>Klassik</a:t>
            </a:r>
            <a:r>
              <a:rPr lang="en-US" dirty="0"/>
              <a:t> (2001)</a:t>
            </a:r>
          </a:p>
          <a:p>
            <a:r>
              <a:rPr lang="en-US" dirty="0"/>
              <a:t>* German Music Critics’ Best Recording of the Year Award (2001)</a:t>
            </a:r>
          </a:p>
          <a:p>
            <a:r>
              <a:rPr lang="en-US" dirty="0"/>
              <a:t>* Ambassador of Intercultural Dialogue (2008)</a:t>
            </a:r>
          </a:p>
          <a:p>
            <a:r>
              <a:rPr lang="en-US" dirty="0"/>
              <a:t>* "Echo" German Record Award (2009)</a:t>
            </a:r>
          </a:p>
          <a:p>
            <a:r>
              <a:rPr lang="en-US" dirty="0"/>
              <a:t>* "ECHO </a:t>
            </a:r>
            <a:r>
              <a:rPr lang="en-US" dirty="0" err="1"/>
              <a:t>Klassik</a:t>
            </a:r>
            <a:r>
              <a:rPr lang="en-US" dirty="0"/>
              <a:t> 2013 Special Jury Award with Istanbul Symphony Album</a:t>
            </a:r>
          </a:p>
          <a:p>
            <a:r>
              <a:rPr lang="en-US" dirty="0"/>
              <a:t>* Prix International de la </a:t>
            </a:r>
            <a:r>
              <a:rPr lang="en-US" dirty="0" err="1"/>
              <a:t>Laïcité</a:t>
            </a:r>
            <a:r>
              <a:rPr lang="en-US" dirty="0"/>
              <a:t> 2015 (</a:t>
            </a:r>
            <a:r>
              <a:rPr lang="en-US" dirty="0" err="1"/>
              <a:t>Comité</a:t>
            </a:r>
            <a:r>
              <a:rPr lang="en-US" dirty="0"/>
              <a:t> </a:t>
            </a:r>
            <a:r>
              <a:rPr lang="en-US" dirty="0" err="1"/>
              <a:t>Laïcité</a:t>
            </a:r>
            <a:r>
              <a:rPr lang="en-US" dirty="0"/>
              <a:t> </a:t>
            </a:r>
            <a:r>
              <a:rPr lang="en-US" dirty="0" err="1"/>
              <a:t>République</a:t>
            </a:r>
            <a:r>
              <a:rPr lang="en-US" dirty="0"/>
              <a:t>, France)</a:t>
            </a:r>
          </a:p>
          <a:p>
            <a:r>
              <a:rPr lang="en-US" dirty="0"/>
              <a:t>* Beethoven Prize 2016 (Beethoven Academy)</a:t>
            </a:r>
          </a:p>
          <a:p>
            <a:r>
              <a:rPr lang="en-US" dirty="0"/>
              <a:t>* </a:t>
            </a:r>
            <a:r>
              <a:rPr lang="en-US" dirty="0" err="1"/>
              <a:t>Duisburger</a:t>
            </a:r>
            <a:r>
              <a:rPr lang="en-US" dirty="0"/>
              <a:t> </a:t>
            </a:r>
            <a:r>
              <a:rPr lang="en-US" dirty="0" err="1"/>
              <a:t>Musikpreis</a:t>
            </a:r>
            <a:r>
              <a:rPr lang="en-US" dirty="0"/>
              <a:t> (2017)[10</a:t>
            </a:r>
            <a:r>
              <a:rPr lang="en-US" dirty="0" smtClean="0"/>
              <a:t>]</a:t>
            </a:r>
            <a:endParaRPr lang="en-US" dirty="0"/>
          </a:p>
          <a:p>
            <a:r>
              <a:rPr lang="tr-TR" dirty="0" smtClean="0"/>
              <a:t> </a:t>
            </a:r>
            <a:r>
              <a:rPr lang="en-US" dirty="0" smtClean="0"/>
              <a:t>www.fazilsay.com</a:t>
            </a:r>
            <a:endParaRPr lang="en-US"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9417" y="339634"/>
            <a:ext cx="3792583" cy="3827734"/>
          </a:xfrm>
          <a:prstGeom prst="rect">
            <a:avLst/>
          </a:prstGeom>
        </p:spPr>
      </p:pic>
      <p:sp>
        <p:nvSpPr>
          <p:cNvPr id="5" name="Metin kutusu 4"/>
          <p:cNvSpPr txBox="1"/>
          <p:nvPr/>
        </p:nvSpPr>
        <p:spPr>
          <a:xfrm>
            <a:off x="9461863" y="4799124"/>
            <a:ext cx="2730137" cy="584775"/>
          </a:xfrm>
          <a:prstGeom prst="rect">
            <a:avLst/>
          </a:prstGeom>
          <a:noFill/>
        </p:spPr>
        <p:txBody>
          <a:bodyPr wrap="square" rtlCol="0">
            <a:spAutoFit/>
          </a:bodyPr>
          <a:lstStyle/>
          <a:p>
            <a:r>
              <a:rPr lang="tr-TR" sz="3200" b="1" dirty="0" smtClean="0"/>
              <a:t>FAZIL SAY</a:t>
            </a:r>
            <a:endParaRPr lang="tr-TR" sz="3200" b="1" dirty="0"/>
          </a:p>
        </p:txBody>
      </p:sp>
    </p:spTree>
    <p:extLst>
      <p:ext uri="{BB962C8B-B14F-4D97-AF65-F5344CB8AC3E}">
        <p14:creationId xmlns:p14="http://schemas.microsoft.com/office/powerpoint/2010/main" val="3137591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8171" y="757646"/>
            <a:ext cx="9806441" cy="509451"/>
          </a:xfrm>
        </p:spPr>
        <p:txBody>
          <a:bodyPr>
            <a:normAutofit fontScale="90000"/>
          </a:bodyPr>
          <a:lstStyle/>
          <a:p>
            <a:r>
              <a:rPr lang="tr-TR" b="1" dirty="0" smtClean="0"/>
              <a:t>AZİZ SANCAR</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234" y="1532376"/>
            <a:ext cx="5513115" cy="4136903"/>
          </a:xfrm>
        </p:spPr>
      </p:pic>
      <p:sp>
        <p:nvSpPr>
          <p:cNvPr id="5" name="Metin kutusu 4"/>
          <p:cNvSpPr txBox="1"/>
          <p:nvPr/>
        </p:nvSpPr>
        <p:spPr>
          <a:xfrm>
            <a:off x="6439988" y="1569502"/>
            <a:ext cx="5460275" cy="2031325"/>
          </a:xfrm>
          <a:prstGeom prst="rect">
            <a:avLst/>
          </a:prstGeom>
          <a:noFill/>
        </p:spPr>
        <p:txBody>
          <a:bodyPr wrap="square" rtlCol="0">
            <a:spAutoFit/>
          </a:bodyPr>
          <a:lstStyle/>
          <a:p>
            <a:r>
              <a:rPr lang="tr-TR" dirty="0" smtClean="0"/>
              <a:t>CHEMIST</a:t>
            </a:r>
          </a:p>
          <a:p>
            <a:endParaRPr lang="tr-TR" dirty="0" smtClean="0"/>
          </a:p>
          <a:p>
            <a:r>
              <a:rPr lang="tr-TR" dirty="0" smtClean="0"/>
              <a:t>PROFESSOR</a:t>
            </a:r>
          </a:p>
          <a:p>
            <a:r>
              <a:rPr lang="tr-TR" dirty="0" smtClean="0"/>
              <a:t>	</a:t>
            </a:r>
          </a:p>
          <a:p>
            <a:r>
              <a:rPr lang="tr-TR" dirty="0" smtClean="0"/>
              <a:t>Has a Nobel Prize in </a:t>
            </a:r>
            <a:r>
              <a:rPr lang="tr-TR" dirty="0" err="1" smtClean="0"/>
              <a:t>Chemistry</a:t>
            </a:r>
            <a:endParaRPr lang="tr-TR" dirty="0" smtClean="0"/>
          </a:p>
          <a:p>
            <a:endParaRPr lang="tr-TR" dirty="0" smtClean="0"/>
          </a:p>
          <a:p>
            <a:r>
              <a:rPr lang="tr-TR" dirty="0" smtClean="0"/>
              <a:t> </a:t>
            </a:r>
            <a:endParaRPr lang="tr-TR" dirty="0"/>
          </a:p>
        </p:txBody>
      </p:sp>
    </p:spTree>
    <p:extLst>
      <p:ext uri="{BB962C8B-B14F-4D97-AF65-F5344CB8AC3E}">
        <p14:creationId xmlns:p14="http://schemas.microsoft.com/office/powerpoint/2010/main" val="3072315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ORHAN PAMUK</a:t>
            </a:r>
            <a:endParaRPr lang="tr-TR" b="1" dirty="0"/>
          </a:p>
        </p:txBody>
      </p:sp>
      <p:sp>
        <p:nvSpPr>
          <p:cNvPr id="3" name="İçerik Yer Tutucusu 2"/>
          <p:cNvSpPr>
            <a:spLocks noGrp="1"/>
          </p:cNvSpPr>
          <p:nvPr>
            <p:ph idx="1"/>
          </p:nvPr>
        </p:nvSpPr>
        <p:spPr>
          <a:xfrm>
            <a:off x="718457" y="1502229"/>
            <a:ext cx="10635343" cy="5146765"/>
          </a:xfrm>
        </p:spPr>
        <p:txBody>
          <a:bodyPr>
            <a:normAutofit/>
          </a:bodyPr>
          <a:lstStyle/>
          <a:p>
            <a:r>
              <a:rPr lang="en-US" dirty="0"/>
              <a:t>He is a Turkish author who won Nobel Prize in Literature in 2006 with his novel “Snow”. </a:t>
            </a:r>
            <a:r>
              <a:rPr lang="tr-TR" dirty="0" smtClean="0"/>
              <a:t>L</a:t>
            </a:r>
            <a:r>
              <a:rPr lang="en-US" dirty="0" err="1" smtClean="0"/>
              <a:t>ist</a:t>
            </a:r>
            <a:r>
              <a:rPr lang="en-US" dirty="0" smtClean="0"/>
              <a:t> </a:t>
            </a:r>
            <a:r>
              <a:rPr lang="en-US" dirty="0"/>
              <a:t>below shows some of his works.</a:t>
            </a:r>
          </a:p>
          <a:p>
            <a:r>
              <a:rPr lang="en-US" dirty="0"/>
              <a:t>My name is Red (1998)</a:t>
            </a:r>
          </a:p>
          <a:p>
            <a:r>
              <a:rPr lang="en-US" dirty="0"/>
              <a:t>The Museum of Innocence (2008)</a:t>
            </a:r>
          </a:p>
          <a:p>
            <a:r>
              <a:rPr lang="en-US" dirty="0"/>
              <a:t>İstanbul: Memories and the City (2003)</a:t>
            </a:r>
          </a:p>
          <a:p>
            <a:r>
              <a:rPr lang="en-US" dirty="0"/>
              <a:t>Snow (2002)</a:t>
            </a:r>
          </a:p>
          <a:p>
            <a:r>
              <a:rPr lang="en-US" dirty="0"/>
              <a:t>The Black Book (1990)</a:t>
            </a:r>
          </a:p>
          <a:p>
            <a:r>
              <a:rPr lang="en-US" dirty="0"/>
              <a:t>The Red Haired Woman (2016)</a:t>
            </a:r>
          </a:p>
          <a:p>
            <a:r>
              <a:rPr lang="en-US" dirty="0"/>
              <a:t>A Strangeness in My Mind (2014)</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4015" y="2351314"/>
            <a:ext cx="5860597" cy="3906933"/>
          </a:xfrm>
          <a:prstGeom prst="rect">
            <a:avLst/>
          </a:prstGeom>
        </p:spPr>
      </p:pic>
    </p:spTree>
    <p:extLst>
      <p:ext uri="{BB962C8B-B14F-4D97-AF65-F5344CB8AC3E}">
        <p14:creationId xmlns:p14="http://schemas.microsoft.com/office/powerpoint/2010/main" val="3658479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475</TotalTime>
  <Words>640</Words>
  <Application>Microsoft Office PowerPoint</Application>
  <PresentationFormat>Geniş ekran</PresentationFormat>
  <Paragraphs>102</Paragraphs>
  <Slides>28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28</vt:i4>
      </vt:variant>
    </vt:vector>
  </HeadingPairs>
  <TitlesOfParts>
    <vt:vector size="34" baseType="lpstr">
      <vt:lpstr>Arial</vt:lpstr>
      <vt:lpstr>Century Gothic</vt:lpstr>
      <vt:lpstr>Libre Baskerville</vt:lpstr>
      <vt:lpstr>Wingdings</vt:lpstr>
      <vt:lpstr>Wingdings 3</vt:lpstr>
      <vt:lpstr>Duman</vt:lpstr>
      <vt:lpstr>TURKISH CULTURE</vt:lpstr>
      <vt:lpstr>Location of TURKEY</vt:lpstr>
      <vt:lpstr>PowerPoint Sunusu</vt:lpstr>
      <vt:lpstr>MUSTAFA KEMAL ATATURK</vt:lpstr>
      <vt:lpstr>PowerPoint Sunusu</vt:lpstr>
      <vt:lpstr>Culture  </vt:lpstr>
      <vt:lpstr>High Culture</vt:lpstr>
      <vt:lpstr>AZİZ SANCAR</vt:lpstr>
      <vt:lpstr>ORHAN PAMUK</vt:lpstr>
      <vt:lpstr>NURI BILGE CEYLAN</vt:lpstr>
      <vt:lpstr>POPULAR CULTURE </vt:lpstr>
      <vt:lpstr>Turkish Series</vt:lpstr>
      <vt:lpstr>Culture as a way of life </vt:lpstr>
      <vt:lpstr>TURKISH CUISINE</vt:lpstr>
      <vt:lpstr>Turkish Coffee and Turkish Delight</vt:lpstr>
      <vt:lpstr>PowerPoint Sunusu</vt:lpstr>
      <vt:lpstr>PowerPoint Sunusu</vt:lpstr>
      <vt:lpstr>Hospitality of Turkish people</vt:lpstr>
      <vt:lpstr>Refugees in Turkey</vt:lpstr>
      <vt:lpstr>TURKEY AS A TOURISTIC COUNTRY</vt:lpstr>
      <vt:lpstr>PowerPoint Sunusu</vt:lpstr>
      <vt:lpstr>PowerPoint Sunusu</vt:lpstr>
      <vt:lpstr>GOBEKLITEPE</vt:lpstr>
      <vt:lpstr>PowerPoint Sunusu</vt:lpstr>
      <vt:lpstr>TRAVERTINES OF PAMUKKALE</vt:lpstr>
      <vt:lpstr>CAPPADOCIA ( FAIRY FLOORS )</vt:lpstr>
      <vt:lpstr>FETHIYE/ OLUDENIZ</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TURKISH CULTURE</dc:title>
  <dc:creator>Windows Kullanıcısı</dc:creator>
  <cp:lastModifiedBy>Windows Kullanıcısı</cp:lastModifiedBy>
  <cp:revision>37</cp:revision>
  <dcterms:created xsi:type="dcterms:W3CDTF">2018-10-31T18:59:11Z</dcterms:created>
  <dcterms:modified xsi:type="dcterms:W3CDTF">2018-11-19T10:49:33Z</dcterms:modified>
</cp:coreProperties>
</file>