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58" r:id="rId7"/>
    <p:sldId id="262" r:id="rId8"/>
    <p:sldId id="263" r:id="rId9"/>
    <p:sldId id="265" r:id="rId10"/>
    <p:sldId id="275" r:id="rId11"/>
    <p:sldId id="276" r:id="rId12"/>
    <p:sldId id="277" r:id="rId13"/>
    <p:sldId id="278" r:id="rId14"/>
    <p:sldId id="279" r:id="rId15"/>
    <p:sldId id="267" r:id="rId16"/>
    <p:sldId id="268" r:id="rId17"/>
    <p:sldId id="269" r:id="rId18"/>
    <p:sldId id="270" r:id="rId19"/>
    <p:sldId id="271" r:id="rId20"/>
    <p:sldId id="274" r:id="rId21"/>
    <p:sldId id="272" r:id="rId22"/>
    <p:sldId id="273" r:id="rId23"/>
    <p:sldId id="266"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75" d="100"/>
          <a:sy n="75" d="100"/>
        </p:scale>
        <p:origin x="126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9EF29E1-A451-4F59-91BF-2C5EEE13E744}" type="datetimeFigureOut">
              <a:rPr lang="el-GR" smtClean="0"/>
              <a:t>17/12/2017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495C38A-082D-474E-AE8D-8AA8209C9396}" type="slidenum">
              <a:rPr lang="el-GR" smtClean="0"/>
              <a:t>‹#›</a:t>
            </a:fld>
            <a:endParaRPr lang="el-GR"/>
          </a:p>
        </p:txBody>
      </p:sp>
    </p:spTree>
    <p:extLst>
      <p:ext uri="{BB962C8B-B14F-4D97-AF65-F5344CB8AC3E}">
        <p14:creationId xmlns:p14="http://schemas.microsoft.com/office/powerpoint/2010/main" val="105183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9EF29E1-A451-4F59-91BF-2C5EEE13E744}" type="datetimeFigureOut">
              <a:rPr lang="el-GR" smtClean="0"/>
              <a:t>17/12/2017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495C38A-082D-474E-AE8D-8AA8209C9396}" type="slidenum">
              <a:rPr lang="el-GR" smtClean="0"/>
              <a:t>‹#›</a:t>
            </a:fld>
            <a:endParaRPr lang="el-GR"/>
          </a:p>
        </p:txBody>
      </p:sp>
    </p:spTree>
    <p:extLst>
      <p:ext uri="{BB962C8B-B14F-4D97-AF65-F5344CB8AC3E}">
        <p14:creationId xmlns:p14="http://schemas.microsoft.com/office/powerpoint/2010/main" val="376495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9EF29E1-A451-4F59-91BF-2C5EEE13E744}" type="datetimeFigureOut">
              <a:rPr lang="el-GR" smtClean="0"/>
              <a:t>17/12/2017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495C38A-082D-474E-AE8D-8AA8209C9396}" type="slidenum">
              <a:rPr lang="el-GR" smtClean="0"/>
              <a:t>‹#›</a:t>
            </a:fld>
            <a:endParaRPr lang="el-GR"/>
          </a:p>
        </p:txBody>
      </p:sp>
    </p:spTree>
    <p:extLst>
      <p:ext uri="{BB962C8B-B14F-4D97-AF65-F5344CB8AC3E}">
        <p14:creationId xmlns:p14="http://schemas.microsoft.com/office/powerpoint/2010/main" val="156668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9EF29E1-A451-4F59-91BF-2C5EEE13E744}" type="datetimeFigureOut">
              <a:rPr lang="el-GR" smtClean="0"/>
              <a:t>17/12/2017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495C38A-082D-474E-AE8D-8AA8209C9396}" type="slidenum">
              <a:rPr lang="el-GR" smtClean="0"/>
              <a:t>‹#›</a:t>
            </a:fld>
            <a:endParaRPr lang="el-GR"/>
          </a:p>
        </p:txBody>
      </p:sp>
    </p:spTree>
    <p:extLst>
      <p:ext uri="{BB962C8B-B14F-4D97-AF65-F5344CB8AC3E}">
        <p14:creationId xmlns:p14="http://schemas.microsoft.com/office/powerpoint/2010/main" val="210420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9EF29E1-A451-4F59-91BF-2C5EEE13E744}" type="datetimeFigureOut">
              <a:rPr lang="el-GR" smtClean="0"/>
              <a:t>17/12/2017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495C38A-082D-474E-AE8D-8AA8209C9396}" type="slidenum">
              <a:rPr lang="el-GR" smtClean="0"/>
              <a:t>‹#›</a:t>
            </a:fld>
            <a:endParaRPr lang="el-GR"/>
          </a:p>
        </p:txBody>
      </p:sp>
    </p:spTree>
    <p:extLst>
      <p:ext uri="{BB962C8B-B14F-4D97-AF65-F5344CB8AC3E}">
        <p14:creationId xmlns:p14="http://schemas.microsoft.com/office/powerpoint/2010/main" val="207489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9EF29E1-A451-4F59-91BF-2C5EEE13E744}" type="datetimeFigureOut">
              <a:rPr lang="el-GR" smtClean="0"/>
              <a:t>17/12/2017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495C38A-082D-474E-AE8D-8AA8209C9396}" type="slidenum">
              <a:rPr lang="el-GR" smtClean="0"/>
              <a:t>‹#›</a:t>
            </a:fld>
            <a:endParaRPr lang="el-GR"/>
          </a:p>
        </p:txBody>
      </p:sp>
    </p:spTree>
    <p:extLst>
      <p:ext uri="{BB962C8B-B14F-4D97-AF65-F5344CB8AC3E}">
        <p14:creationId xmlns:p14="http://schemas.microsoft.com/office/powerpoint/2010/main" val="384057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9EF29E1-A451-4F59-91BF-2C5EEE13E744}" type="datetimeFigureOut">
              <a:rPr lang="el-GR" smtClean="0"/>
              <a:t>17/12/2017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495C38A-082D-474E-AE8D-8AA8209C9396}" type="slidenum">
              <a:rPr lang="el-GR" smtClean="0"/>
              <a:t>‹#›</a:t>
            </a:fld>
            <a:endParaRPr lang="el-GR"/>
          </a:p>
        </p:txBody>
      </p:sp>
    </p:spTree>
    <p:extLst>
      <p:ext uri="{BB962C8B-B14F-4D97-AF65-F5344CB8AC3E}">
        <p14:creationId xmlns:p14="http://schemas.microsoft.com/office/powerpoint/2010/main" val="210481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9EF29E1-A451-4F59-91BF-2C5EEE13E744}" type="datetimeFigureOut">
              <a:rPr lang="el-GR" smtClean="0"/>
              <a:t>17/12/2017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495C38A-082D-474E-AE8D-8AA8209C9396}" type="slidenum">
              <a:rPr lang="el-GR" smtClean="0"/>
              <a:t>‹#›</a:t>
            </a:fld>
            <a:endParaRPr lang="el-GR"/>
          </a:p>
        </p:txBody>
      </p:sp>
    </p:spTree>
    <p:extLst>
      <p:ext uri="{BB962C8B-B14F-4D97-AF65-F5344CB8AC3E}">
        <p14:creationId xmlns:p14="http://schemas.microsoft.com/office/powerpoint/2010/main" val="384910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9EF29E1-A451-4F59-91BF-2C5EEE13E744}" type="datetimeFigureOut">
              <a:rPr lang="el-GR" smtClean="0"/>
              <a:t>17/12/2017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495C38A-082D-474E-AE8D-8AA8209C9396}" type="slidenum">
              <a:rPr lang="el-GR" smtClean="0"/>
              <a:t>‹#›</a:t>
            </a:fld>
            <a:endParaRPr lang="el-GR"/>
          </a:p>
        </p:txBody>
      </p:sp>
    </p:spTree>
    <p:extLst>
      <p:ext uri="{BB962C8B-B14F-4D97-AF65-F5344CB8AC3E}">
        <p14:creationId xmlns:p14="http://schemas.microsoft.com/office/powerpoint/2010/main" val="134096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9EF29E1-A451-4F59-91BF-2C5EEE13E744}" type="datetimeFigureOut">
              <a:rPr lang="el-GR" smtClean="0"/>
              <a:t>17/12/2017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495C38A-082D-474E-AE8D-8AA8209C9396}" type="slidenum">
              <a:rPr lang="el-GR" smtClean="0"/>
              <a:t>‹#›</a:t>
            </a:fld>
            <a:endParaRPr lang="el-GR"/>
          </a:p>
        </p:txBody>
      </p:sp>
    </p:spTree>
    <p:extLst>
      <p:ext uri="{BB962C8B-B14F-4D97-AF65-F5344CB8AC3E}">
        <p14:creationId xmlns:p14="http://schemas.microsoft.com/office/powerpoint/2010/main" val="416572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9EF29E1-A451-4F59-91BF-2C5EEE13E744}" type="datetimeFigureOut">
              <a:rPr lang="el-GR" smtClean="0"/>
              <a:t>17/12/2017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495C38A-082D-474E-AE8D-8AA8209C9396}" type="slidenum">
              <a:rPr lang="el-GR" smtClean="0"/>
              <a:t>‹#›</a:t>
            </a:fld>
            <a:endParaRPr lang="el-GR"/>
          </a:p>
        </p:txBody>
      </p:sp>
    </p:spTree>
    <p:extLst>
      <p:ext uri="{BB962C8B-B14F-4D97-AF65-F5344CB8AC3E}">
        <p14:creationId xmlns:p14="http://schemas.microsoft.com/office/powerpoint/2010/main" val="336052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alpha val="75000"/>
          </a:srgb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F29E1-A451-4F59-91BF-2C5EEE13E744}" type="datetimeFigureOut">
              <a:rPr lang="el-GR" smtClean="0"/>
              <a:t>17/12/2017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5C38A-082D-474E-AE8D-8AA8209C9396}" type="slidenum">
              <a:rPr lang="el-GR" smtClean="0"/>
              <a:t>‹#›</a:t>
            </a:fld>
            <a:endParaRPr lang="el-GR"/>
          </a:p>
        </p:txBody>
      </p:sp>
    </p:spTree>
    <p:extLst>
      <p:ext uri="{BB962C8B-B14F-4D97-AF65-F5344CB8AC3E}">
        <p14:creationId xmlns:p14="http://schemas.microsoft.com/office/powerpoint/2010/main" val="2462716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GB" sz="2800" dirty="0" smtClean="0">
                <a:solidFill>
                  <a:schemeClr val="bg1"/>
                </a:solidFill>
              </a:rPr>
              <a:t>ERASMUS + “MIRROR, MIRROR ON THE WALL”</a:t>
            </a:r>
            <a:br>
              <a:rPr lang="en-GB" sz="2800" dirty="0" smtClean="0">
                <a:solidFill>
                  <a:schemeClr val="bg1"/>
                </a:solidFill>
              </a:rPr>
            </a:br>
            <a:r>
              <a:rPr lang="en-GB" sz="2800" dirty="0" smtClean="0">
                <a:solidFill>
                  <a:schemeClr val="bg1"/>
                </a:solidFill>
              </a:rPr>
              <a:t>2</a:t>
            </a:r>
            <a:r>
              <a:rPr lang="en-GB" sz="2800" baseline="30000" dirty="0" smtClean="0">
                <a:solidFill>
                  <a:schemeClr val="bg1"/>
                </a:solidFill>
              </a:rPr>
              <a:t>ND</a:t>
            </a:r>
            <a:r>
              <a:rPr lang="en-GB" sz="2800" dirty="0" smtClean="0">
                <a:solidFill>
                  <a:schemeClr val="bg1"/>
                </a:solidFill>
              </a:rPr>
              <a:t> SKYPE MEETING 13/12/2017</a:t>
            </a:r>
            <a:br>
              <a:rPr lang="en-GB" sz="2800" dirty="0" smtClean="0">
                <a:solidFill>
                  <a:schemeClr val="bg1"/>
                </a:solidFill>
              </a:rPr>
            </a:br>
            <a:r>
              <a:rPr lang="en-GB" sz="2800" dirty="0" smtClean="0">
                <a:solidFill>
                  <a:schemeClr val="bg1"/>
                </a:solidFill>
              </a:rPr>
              <a:t> WITH GERMANY-FINLAND-CYPRUS</a:t>
            </a:r>
            <a:br>
              <a:rPr lang="en-GB" sz="2800" dirty="0" smtClean="0">
                <a:solidFill>
                  <a:schemeClr val="bg1"/>
                </a:solidFill>
              </a:rPr>
            </a:br>
            <a:r>
              <a:rPr lang="en-GB" sz="2800" dirty="0" smtClean="0">
                <a:solidFill>
                  <a:schemeClr val="bg1"/>
                </a:solidFill>
              </a:rPr>
              <a:t>2</a:t>
            </a:r>
            <a:r>
              <a:rPr lang="en-GB" sz="2800" baseline="30000" dirty="0" smtClean="0">
                <a:solidFill>
                  <a:schemeClr val="bg1"/>
                </a:solidFill>
              </a:rPr>
              <a:t>ND</a:t>
            </a:r>
            <a:r>
              <a:rPr lang="en-GB" sz="2800" dirty="0" smtClean="0">
                <a:solidFill>
                  <a:schemeClr val="bg1"/>
                </a:solidFill>
              </a:rPr>
              <a:t> PRIMARY SCHOOL OF SERRES</a:t>
            </a:r>
            <a:endParaRPr lang="el-GR" sz="2800" dirty="0">
              <a:solidFill>
                <a:schemeClr val="bg1"/>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8500" b="24801"/>
          <a:stretch/>
        </p:blipFill>
        <p:spPr>
          <a:xfrm>
            <a:off x="33012" y="404664"/>
            <a:ext cx="1421459" cy="1435264"/>
          </a:xfrm>
          <a:prstGeom prst="rect">
            <a:avLst/>
          </a:prstGeom>
        </p:spPr>
      </p:pic>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11" y="1700809"/>
            <a:ext cx="9131895" cy="5139346"/>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9737">
            <a:off x="7128554" y="946831"/>
            <a:ext cx="1730697" cy="1845255"/>
          </a:xfrm>
          <a:prstGeom prst="rect">
            <a:avLst/>
          </a:prstGeom>
        </p:spPr>
      </p:pic>
    </p:spTree>
    <p:extLst>
      <p:ext uri="{BB962C8B-B14F-4D97-AF65-F5344CB8AC3E}">
        <p14:creationId xmlns:p14="http://schemas.microsoft.com/office/powerpoint/2010/main" val="2814213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Skype moments -</a:t>
            </a:r>
            <a:r>
              <a:rPr lang="en-GB" dirty="0"/>
              <a:t> </a:t>
            </a:r>
            <a:r>
              <a:rPr lang="en-GB" dirty="0" smtClean="0"/>
              <a:t>Greek customs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9" y="1746979"/>
            <a:ext cx="9140024" cy="5145413"/>
          </a:xfrm>
          <a:prstGeom prst="rect">
            <a:avLst/>
          </a:prstGeom>
        </p:spPr>
      </p:pic>
    </p:spTree>
    <p:extLst>
      <p:ext uri="{BB962C8B-B14F-4D97-AF65-F5344CB8AC3E}">
        <p14:creationId xmlns:p14="http://schemas.microsoft.com/office/powerpoint/2010/main" val="263271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0728"/>
            <a:ext cx="9109566" cy="5119597"/>
          </a:xfrm>
        </p:spPr>
      </p:pic>
    </p:spTree>
    <p:extLst>
      <p:ext uri="{BB962C8B-B14F-4D97-AF65-F5344CB8AC3E}">
        <p14:creationId xmlns:p14="http://schemas.microsoft.com/office/powerpoint/2010/main" val="78364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0728"/>
            <a:ext cx="9144000" cy="5134708"/>
          </a:xfrm>
          <a:prstGeom prst="rect">
            <a:avLst/>
          </a:prstGeom>
        </p:spPr>
      </p:pic>
    </p:spTree>
    <p:extLst>
      <p:ext uri="{BB962C8B-B14F-4D97-AF65-F5344CB8AC3E}">
        <p14:creationId xmlns:p14="http://schemas.microsoft.com/office/powerpoint/2010/main" val="4122439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6711"/>
            <a:ext cx="9144000" cy="5137325"/>
          </a:xfrm>
        </p:spPr>
      </p:pic>
    </p:spTree>
    <p:extLst>
      <p:ext uri="{BB962C8B-B14F-4D97-AF65-F5344CB8AC3E}">
        <p14:creationId xmlns:p14="http://schemas.microsoft.com/office/powerpoint/2010/main" val="1222964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08720"/>
            <a:ext cx="9144000" cy="5134708"/>
          </a:xfrm>
        </p:spPr>
      </p:pic>
    </p:spTree>
    <p:extLst>
      <p:ext uri="{BB962C8B-B14F-4D97-AF65-F5344CB8AC3E}">
        <p14:creationId xmlns:p14="http://schemas.microsoft.com/office/powerpoint/2010/main" val="1444248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a:bodyPr>
          <a:lstStyle/>
          <a:p>
            <a:r>
              <a:rPr lang="en-GB" sz="3200" dirty="0" smtClean="0">
                <a:solidFill>
                  <a:schemeClr val="bg1"/>
                </a:solidFill>
              </a:rPr>
              <a:t>Decorating our school’s tree in the centre</a:t>
            </a:r>
            <a:br>
              <a:rPr lang="en-GB" sz="3200" dirty="0" smtClean="0">
                <a:solidFill>
                  <a:schemeClr val="bg1"/>
                </a:solidFill>
              </a:rPr>
            </a:br>
            <a:r>
              <a:rPr lang="en-GB" sz="3200" dirty="0" smtClean="0">
                <a:solidFill>
                  <a:schemeClr val="bg1"/>
                </a:solidFill>
              </a:rPr>
              <a:t> of the town  15/12/2017</a:t>
            </a:r>
            <a:endParaRPr lang="en-GB" sz="3200"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95" y="1556792"/>
            <a:ext cx="9089009" cy="5112568"/>
          </a:xfrm>
        </p:spPr>
      </p:pic>
    </p:spTree>
    <p:extLst>
      <p:ext uri="{BB962C8B-B14F-4D97-AF65-F5344CB8AC3E}">
        <p14:creationId xmlns:p14="http://schemas.microsoft.com/office/powerpoint/2010/main" val="2773324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08720"/>
            <a:ext cx="9144000" cy="5143500"/>
          </a:xfrm>
        </p:spPr>
      </p:pic>
    </p:spTree>
    <p:extLst>
      <p:ext uri="{BB962C8B-B14F-4D97-AF65-F5344CB8AC3E}">
        <p14:creationId xmlns:p14="http://schemas.microsoft.com/office/powerpoint/2010/main" val="1904811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95" y="1052736"/>
            <a:ext cx="9089009" cy="5112568"/>
          </a:xfrm>
        </p:spPr>
      </p:pic>
    </p:spTree>
    <p:extLst>
      <p:ext uri="{BB962C8B-B14F-4D97-AF65-F5344CB8AC3E}">
        <p14:creationId xmlns:p14="http://schemas.microsoft.com/office/powerpoint/2010/main" val="2766389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36712"/>
            <a:ext cx="9217023" cy="5184576"/>
          </a:xfrm>
        </p:spPr>
      </p:pic>
    </p:spTree>
    <p:extLst>
      <p:ext uri="{BB962C8B-B14F-4D97-AF65-F5344CB8AC3E}">
        <p14:creationId xmlns:p14="http://schemas.microsoft.com/office/powerpoint/2010/main" val="1134617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1" y="836712"/>
            <a:ext cx="9217023" cy="5184576"/>
          </a:xfrm>
        </p:spPr>
      </p:pic>
    </p:spTree>
    <p:extLst>
      <p:ext uri="{BB962C8B-B14F-4D97-AF65-F5344CB8AC3E}">
        <p14:creationId xmlns:p14="http://schemas.microsoft.com/office/powerpoint/2010/main" val="2296589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6" y="2023671"/>
            <a:ext cx="5444064" cy="4834329"/>
          </a:xfrm>
          <a:prstGeom prst="rect">
            <a:avLst/>
          </a:prstGeom>
        </p:spPr>
      </p:pic>
      <p:sp>
        <p:nvSpPr>
          <p:cNvPr id="3" name="Υπότιτλος 2"/>
          <p:cNvSpPr>
            <a:spLocks noGrp="1"/>
          </p:cNvSpPr>
          <p:nvPr>
            <p:ph type="subTitle" idx="1"/>
          </p:nvPr>
        </p:nvSpPr>
        <p:spPr>
          <a:xfrm>
            <a:off x="611560" y="116632"/>
            <a:ext cx="7992888" cy="1752600"/>
          </a:xfrm>
        </p:spPr>
        <p:txBody>
          <a:bodyPr/>
          <a:lstStyle/>
          <a:p>
            <a:r>
              <a:rPr lang="en-US" dirty="0" smtClean="0">
                <a:solidFill>
                  <a:schemeClr val="bg1"/>
                </a:solidFill>
                <a:latin typeface="Bell MT" panose="02020503060305020303" pitchFamily="18" charset="0"/>
              </a:rPr>
              <a:t>Before Christmas Holidays we decorate</a:t>
            </a:r>
          </a:p>
          <a:p>
            <a:r>
              <a:rPr lang="en-US" dirty="0" smtClean="0">
                <a:solidFill>
                  <a:schemeClr val="bg1"/>
                </a:solidFill>
                <a:latin typeface="Bell MT" panose="02020503060305020303" pitchFamily="18" charset="0"/>
              </a:rPr>
              <a:t>a Christmas tree or a Christmas ship.</a:t>
            </a:r>
          </a:p>
          <a:p>
            <a:endParaRPr lang="en-US" dirty="0"/>
          </a:p>
        </p:txBody>
      </p:sp>
      <p:pic>
        <p:nvPicPr>
          <p:cNvPr id="5" name="Θέση περιεχομένου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736" y="1354104"/>
            <a:ext cx="3669264" cy="5503896"/>
          </a:xfrm>
          <a:prstGeom prst="rect">
            <a:avLst/>
          </a:prstGeom>
        </p:spPr>
      </p:pic>
    </p:spTree>
    <p:extLst>
      <p:ext uri="{BB962C8B-B14F-4D97-AF65-F5344CB8AC3E}">
        <p14:creationId xmlns:p14="http://schemas.microsoft.com/office/powerpoint/2010/main" val="1520540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Our cards to you. We hope they arrive before Christmas.</a:t>
            </a:r>
            <a:endParaRPr lang="en-GB"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556792"/>
            <a:ext cx="9104573" cy="5112568"/>
          </a:xfrm>
        </p:spPr>
      </p:pic>
    </p:spTree>
    <p:extLst>
      <p:ext uri="{BB962C8B-B14F-4D97-AF65-F5344CB8AC3E}">
        <p14:creationId xmlns:p14="http://schemas.microsoft.com/office/powerpoint/2010/main" val="4554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GB" sz="2800" dirty="0" smtClean="0">
                <a:solidFill>
                  <a:schemeClr val="bg1"/>
                </a:solidFill>
              </a:rPr>
              <a:t>They are creations of the students in Art class. Angels, reindeer, decorated boats, Christmas trees, ornaments, lights, ornaments, stars, Santa’s sleigh, presents, hearts and lots of wishes for the best Christmas and a Happy New Year.</a:t>
            </a:r>
            <a:endParaRPr lang="en-GB" sz="2800"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89" y="1739359"/>
            <a:ext cx="9104573" cy="5112568"/>
          </a:xfrm>
        </p:spPr>
      </p:pic>
    </p:spTree>
    <p:extLst>
      <p:ext uri="{BB962C8B-B14F-4D97-AF65-F5344CB8AC3E}">
        <p14:creationId xmlns:p14="http://schemas.microsoft.com/office/powerpoint/2010/main" val="918389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0297" y="1124744"/>
            <a:ext cx="8463406" cy="4752528"/>
          </a:xfrm>
        </p:spPr>
      </p:pic>
    </p:spTree>
    <p:extLst>
      <p:ext uri="{BB962C8B-B14F-4D97-AF65-F5344CB8AC3E}">
        <p14:creationId xmlns:p14="http://schemas.microsoft.com/office/powerpoint/2010/main" val="1027752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404664"/>
            <a:ext cx="8229600" cy="6336704"/>
          </a:xfrm>
        </p:spPr>
        <p:txBody>
          <a:bodyPr>
            <a:normAutofit lnSpcReduction="10000"/>
          </a:bodyPr>
          <a:lstStyle/>
          <a:p>
            <a:pPr marL="0" indent="0" algn="ctr">
              <a:buNone/>
            </a:pPr>
            <a:r>
              <a:rPr lang="el-GR" b="1" dirty="0" smtClean="0">
                <a:solidFill>
                  <a:schemeClr val="bg1"/>
                </a:solidFill>
              </a:rPr>
              <a:t>Καλά Χριστούγεννα από την Ελλάδα</a:t>
            </a:r>
          </a:p>
          <a:p>
            <a:pPr algn="ctr"/>
            <a:endParaRPr lang="el-GR" b="1" dirty="0" smtClean="0">
              <a:solidFill>
                <a:schemeClr val="bg1"/>
              </a:solidFill>
            </a:endParaRPr>
          </a:p>
          <a:p>
            <a:pPr marL="0" indent="0" algn="ctr">
              <a:buNone/>
            </a:pPr>
            <a:r>
              <a:rPr lang="el-GR" b="1" dirty="0" err="1" smtClean="0">
                <a:solidFill>
                  <a:schemeClr val="bg1"/>
                </a:solidFill>
              </a:rPr>
              <a:t>Merry</a:t>
            </a:r>
            <a:r>
              <a:rPr lang="el-GR" b="1" dirty="0" smtClean="0">
                <a:solidFill>
                  <a:schemeClr val="bg1"/>
                </a:solidFill>
              </a:rPr>
              <a:t> </a:t>
            </a:r>
            <a:r>
              <a:rPr lang="el-GR" b="1" dirty="0" err="1" smtClean="0">
                <a:solidFill>
                  <a:schemeClr val="bg1"/>
                </a:solidFill>
              </a:rPr>
              <a:t>Christmas</a:t>
            </a:r>
            <a:r>
              <a:rPr lang="el-GR" b="1" dirty="0" smtClean="0">
                <a:solidFill>
                  <a:schemeClr val="bg1"/>
                </a:solidFill>
              </a:rPr>
              <a:t> </a:t>
            </a:r>
            <a:r>
              <a:rPr lang="el-GR" b="1" dirty="0" err="1" smtClean="0">
                <a:solidFill>
                  <a:schemeClr val="bg1"/>
                </a:solidFill>
              </a:rPr>
              <a:t>from</a:t>
            </a:r>
            <a:r>
              <a:rPr lang="el-GR" b="1" dirty="0" smtClean="0">
                <a:solidFill>
                  <a:schemeClr val="bg1"/>
                </a:solidFill>
              </a:rPr>
              <a:t> </a:t>
            </a:r>
            <a:r>
              <a:rPr lang="el-GR" b="1" dirty="0" err="1" smtClean="0">
                <a:solidFill>
                  <a:schemeClr val="bg1"/>
                </a:solidFill>
              </a:rPr>
              <a:t>Greece</a:t>
            </a:r>
            <a:endParaRPr lang="el-GR" b="1" dirty="0" smtClean="0">
              <a:solidFill>
                <a:schemeClr val="bg1"/>
              </a:solidFill>
            </a:endParaRPr>
          </a:p>
          <a:p>
            <a:pPr algn="ctr"/>
            <a:endParaRPr lang="el-GR" b="1" dirty="0" smtClean="0">
              <a:solidFill>
                <a:schemeClr val="bg1"/>
              </a:solidFill>
            </a:endParaRPr>
          </a:p>
          <a:p>
            <a:pPr marL="0" indent="0" algn="ctr">
              <a:buNone/>
            </a:pPr>
            <a:r>
              <a:rPr lang="el-GR" b="1" dirty="0" smtClean="0">
                <a:solidFill>
                  <a:schemeClr val="bg1"/>
                </a:solidFill>
              </a:rPr>
              <a:t>Καλή Πρωτοχρονιά σε όλους!</a:t>
            </a:r>
          </a:p>
          <a:p>
            <a:pPr algn="ctr"/>
            <a:endParaRPr lang="el-GR" b="1" dirty="0" smtClean="0">
              <a:solidFill>
                <a:schemeClr val="bg1"/>
              </a:solidFill>
            </a:endParaRPr>
          </a:p>
          <a:p>
            <a:pPr marL="0" indent="0" algn="ctr">
              <a:buNone/>
            </a:pPr>
            <a:r>
              <a:rPr lang="el-GR" b="1" dirty="0" smtClean="0">
                <a:solidFill>
                  <a:schemeClr val="bg1"/>
                </a:solidFill>
              </a:rPr>
              <a:t> Happy New Year</a:t>
            </a:r>
          </a:p>
          <a:p>
            <a:pPr marL="0" indent="0" algn="ctr">
              <a:buNone/>
            </a:pPr>
            <a:endParaRPr lang="en-GB" b="1" dirty="0" smtClean="0">
              <a:solidFill>
                <a:schemeClr val="bg1"/>
              </a:solidFill>
            </a:endParaRPr>
          </a:p>
          <a:p>
            <a:pPr marL="0" indent="0" algn="ctr">
              <a:buNone/>
            </a:pPr>
            <a:r>
              <a:rPr lang="el-GR" b="1" dirty="0" smtClean="0">
                <a:solidFill>
                  <a:schemeClr val="bg1"/>
                </a:solidFill>
              </a:rPr>
              <a:t>Αγάπη και Υγεία σε όλους</a:t>
            </a:r>
          </a:p>
          <a:p>
            <a:pPr marL="0" indent="0" algn="ctr">
              <a:buNone/>
            </a:pPr>
            <a:endParaRPr lang="en-GB" b="1" dirty="0" smtClean="0">
              <a:solidFill>
                <a:schemeClr val="bg1"/>
              </a:solidFill>
            </a:endParaRPr>
          </a:p>
          <a:p>
            <a:pPr marL="0" indent="0" algn="ctr">
              <a:buNone/>
            </a:pPr>
            <a:r>
              <a:rPr lang="en-GB" b="1" dirty="0" smtClean="0">
                <a:solidFill>
                  <a:schemeClr val="bg1"/>
                </a:solidFill>
              </a:rPr>
              <a:t>Love and Health to all</a:t>
            </a:r>
          </a:p>
          <a:p>
            <a:pPr marL="0" indent="0" algn="ctr">
              <a:buNone/>
            </a:pPr>
            <a:endParaRPr lang="en-GB" b="1" dirty="0">
              <a:solidFill>
                <a:schemeClr val="bg1"/>
              </a:solidFill>
            </a:endParaRPr>
          </a:p>
          <a:p>
            <a:pPr marL="0" indent="0" algn="ctr">
              <a:buNone/>
            </a:pPr>
            <a:endParaRPr lang="el-GR" b="1" dirty="0" smtClean="0">
              <a:solidFill>
                <a:schemeClr val="bg1"/>
              </a:solidFill>
            </a:endParaRPr>
          </a:p>
          <a:p>
            <a:endParaRPr lang="el-GR" dirty="0"/>
          </a:p>
        </p:txBody>
      </p:sp>
    </p:spTree>
    <p:extLst>
      <p:ext uri="{BB962C8B-B14F-4D97-AF65-F5344CB8AC3E}">
        <p14:creationId xmlns:p14="http://schemas.microsoft.com/office/powerpoint/2010/main" val="1721220728"/>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3" y="1600200"/>
            <a:ext cx="8784975" cy="4525963"/>
          </a:xfrm>
        </p:spPr>
        <p:txBody>
          <a:bodyPr/>
          <a:lstStyle/>
          <a:p>
            <a:pPr marL="0" indent="0">
              <a:buNone/>
            </a:pPr>
            <a:r>
              <a:rPr lang="en-US" sz="2800" dirty="0" smtClean="0"/>
              <a:t>We make </a:t>
            </a:r>
            <a:r>
              <a:rPr lang="en-US" sz="2800" dirty="0" err="1" smtClean="0"/>
              <a:t>melomakarona</a:t>
            </a:r>
            <a:endParaRPr lang="el-GR" sz="2800"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a:t>
            </a:r>
            <a:r>
              <a:rPr lang="en-US" dirty="0" smtClean="0"/>
              <a:t> </a:t>
            </a:r>
            <a:endParaRPr lang="en-US" dirty="0" smtClean="0"/>
          </a:p>
          <a:p>
            <a:pPr marL="0" indent="0">
              <a:buNone/>
            </a:pPr>
            <a:r>
              <a:rPr lang="en-US" sz="2800" dirty="0"/>
              <a:t> </a:t>
            </a:r>
            <a:r>
              <a:rPr lang="en-US" sz="2800" dirty="0" smtClean="0"/>
              <a:t>                                                                 </a:t>
            </a:r>
            <a:r>
              <a:rPr lang="en-US" sz="2800" dirty="0" smtClean="0"/>
              <a:t>and   </a:t>
            </a:r>
            <a:r>
              <a:rPr lang="en-US" sz="2800" dirty="0" err="1" smtClean="0"/>
              <a:t>kourabiedes</a:t>
            </a:r>
            <a:endParaRPr lang="el-GR" sz="28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404664"/>
            <a:ext cx="4968273" cy="3346795"/>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3208713"/>
            <a:ext cx="5256584" cy="3505484"/>
          </a:xfrm>
          <a:prstGeom prst="rect">
            <a:avLst/>
          </a:prstGeom>
        </p:spPr>
      </p:pic>
    </p:spTree>
    <p:extLst>
      <p:ext uri="{BB962C8B-B14F-4D97-AF65-F5344CB8AC3E}">
        <p14:creationId xmlns:p14="http://schemas.microsoft.com/office/powerpoint/2010/main" val="3310156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860031" y="5733256"/>
            <a:ext cx="4197153" cy="1036712"/>
          </a:xfrm>
        </p:spPr>
        <p:txBody>
          <a:bodyPr>
            <a:normAutofit lnSpcReduction="10000"/>
          </a:bodyPr>
          <a:lstStyle/>
          <a:p>
            <a:pPr marL="0" indent="0" algn="ctr">
              <a:buNone/>
            </a:pPr>
            <a:r>
              <a:rPr lang="en-US" dirty="0" smtClean="0">
                <a:solidFill>
                  <a:srgbClr val="002060"/>
                </a:solidFill>
              </a:rPr>
              <a:t>On Christmas Eve we sing carols.</a:t>
            </a:r>
            <a:endParaRPr lang="el-GR" dirty="0">
              <a:solidFill>
                <a:srgbClr val="002060"/>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16" y="0"/>
            <a:ext cx="4693776" cy="3366108"/>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0" y="3333989"/>
            <a:ext cx="4693776" cy="3524011"/>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3118" y="497903"/>
            <a:ext cx="3964066" cy="5157790"/>
          </a:xfrm>
          <a:prstGeom prst="rect">
            <a:avLst/>
          </a:prstGeom>
        </p:spPr>
      </p:pic>
    </p:spTree>
    <p:extLst>
      <p:ext uri="{BB962C8B-B14F-4D97-AF65-F5344CB8AC3E}">
        <p14:creationId xmlns:p14="http://schemas.microsoft.com/office/powerpoint/2010/main" val="1172649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4185884" cy="23488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5" y="30870"/>
            <a:ext cx="4796079" cy="28336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 y="3632919"/>
            <a:ext cx="4868088" cy="324539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182" y="3284984"/>
            <a:ext cx="3590818" cy="3593327"/>
          </a:xfrm>
          <a:prstGeom prst="rect">
            <a:avLst/>
          </a:prstGeom>
        </p:spPr>
      </p:pic>
      <p:sp>
        <p:nvSpPr>
          <p:cNvPr id="3" name="Θέση περιεχομένου 2"/>
          <p:cNvSpPr>
            <a:spLocks noGrp="1"/>
          </p:cNvSpPr>
          <p:nvPr>
            <p:ph idx="1"/>
          </p:nvPr>
        </p:nvSpPr>
        <p:spPr>
          <a:xfrm>
            <a:off x="1" y="2232346"/>
            <a:ext cx="5940151" cy="1517107"/>
          </a:xfrm>
        </p:spPr>
        <p:txBody>
          <a:bodyPr>
            <a:normAutofit/>
          </a:bodyPr>
          <a:lstStyle/>
          <a:p>
            <a:pPr marL="0" indent="0">
              <a:buNone/>
            </a:pPr>
            <a:r>
              <a:rPr lang="en-US" sz="2400" dirty="0" smtClean="0"/>
              <a:t>On Christmas Day all the family have lunch.</a:t>
            </a:r>
          </a:p>
          <a:p>
            <a:pPr marL="0" indent="0">
              <a:buNone/>
            </a:pPr>
            <a:r>
              <a:rPr lang="en-US" sz="2400" dirty="0" smtClean="0"/>
              <a:t>We eat stuffed chicken or turkey, beef or pork.</a:t>
            </a:r>
          </a:p>
          <a:p>
            <a:pPr marL="0" indent="0">
              <a:buNone/>
            </a:pPr>
            <a:r>
              <a:rPr lang="en-US" sz="2400" dirty="0" smtClean="0"/>
              <a:t>After lunch we open the presents</a:t>
            </a:r>
            <a:r>
              <a:rPr lang="en-US" dirty="0" smtClean="0"/>
              <a:t>.</a:t>
            </a:r>
          </a:p>
          <a:p>
            <a:endParaRPr lang="en-US" dirty="0" smtClean="0"/>
          </a:p>
          <a:p>
            <a:endParaRPr lang="en-US" dirty="0" smtClean="0"/>
          </a:p>
          <a:p>
            <a:endParaRPr lang="en-US" dirty="0"/>
          </a:p>
        </p:txBody>
      </p:sp>
    </p:spTree>
    <p:extLst>
      <p:ext uri="{BB962C8B-B14F-4D97-AF65-F5344CB8AC3E}">
        <p14:creationId xmlns:p14="http://schemas.microsoft.com/office/powerpoint/2010/main" val="3116819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82751"/>
            <a:ext cx="4536504" cy="6586609"/>
          </a:xfrm>
        </p:spPr>
        <p:txBody>
          <a:bodyPr>
            <a:normAutofit fontScale="92500" lnSpcReduction="20000"/>
          </a:bodyPr>
          <a:lstStyle/>
          <a:p>
            <a:pPr marL="0" indent="0" algn="ctr">
              <a:buNone/>
            </a:pPr>
            <a:r>
              <a:rPr lang="en-US" dirty="0" smtClean="0">
                <a:solidFill>
                  <a:schemeClr val="bg1"/>
                </a:solidFill>
              </a:rPr>
              <a:t>We write letters </a:t>
            </a:r>
          </a:p>
          <a:p>
            <a:pPr marL="0" indent="0" algn="ctr">
              <a:buNone/>
            </a:pPr>
            <a:r>
              <a:rPr lang="en-US" dirty="0" smtClean="0">
                <a:solidFill>
                  <a:schemeClr val="bg1"/>
                </a:solidFill>
              </a:rPr>
              <a:t>to Saint Vasilios. </a:t>
            </a:r>
            <a:endParaRPr lang="en-US" dirty="0">
              <a:solidFill>
                <a:schemeClr val="bg1"/>
              </a:solidFill>
            </a:endParaRPr>
          </a:p>
          <a:p>
            <a:pPr marL="0" indent="0">
              <a:buNone/>
            </a:pPr>
            <a:r>
              <a:rPr lang="en-US" sz="1900" dirty="0" smtClean="0">
                <a:solidFill>
                  <a:schemeClr val="bg1"/>
                </a:solidFill>
              </a:rPr>
              <a:t>Saint </a:t>
            </a:r>
            <a:r>
              <a:rPr lang="en-US" sz="1900" dirty="0" err="1" smtClean="0">
                <a:solidFill>
                  <a:schemeClr val="bg1"/>
                </a:solidFill>
              </a:rPr>
              <a:t>Vasilios</a:t>
            </a:r>
            <a:r>
              <a:rPr lang="en-US" sz="1900" dirty="0" smtClean="0">
                <a:solidFill>
                  <a:schemeClr val="bg1"/>
                </a:solidFill>
              </a:rPr>
              <a:t> or Basil (330-379) was a Greek bishop and theologian from Caesarea, Cappadocia</a:t>
            </a:r>
            <a:r>
              <a:rPr lang="en-US" sz="1900" dirty="0">
                <a:solidFill>
                  <a:schemeClr val="bg1"/>
                </a:solidFill>
              </a:rPr>
              <a:t>, </a:t>
            </a:r>
            <a:r>
              <a:rPr lang="en-US" sz="1900" dirty="0" smtClean="0">
                <a:solidFill>
                  <a:schemeClr val="bg1"/>
                </a:solidFill>
              </a:rPr>
              <a:t>Asia Minor</a:t>
            </a:r>
            <a:r>
              <a:rPr lang="en-US" sz="1900" dirty="0">
                <a:solidFill>
                  <a:schemeClr val="bg1"/>
                </a:solidFill>
              </a:rPr>
              <a:t>, </a:t>
            </a:r>
            <a:r>
              <a:rPr lang="en-US" sz="1900" dirty="0" smtClean="0">
                <a:solidFill>
                  <a:schemeClr val="bg1"/>
                </a:solidFill>
              </a:rPr>
              <a:t>Byzantine Empire(modern turkey). He was a Father of the Eastern Orthodox Church and one of the three Hierarchs who protect Letters, Education and Schools. </a:t>
            </a:r>
            <a:endParaRPr lang="en-US" sz="1900" dirty="0">
              <a:solidFill>
                <a:schemeClr val="bg1"/>
              </a:solidFill>
            </a:endParaRPr>
          </a:p>
          <a:p>
            <a:pPr marL="0" indent="0">
              <a:buNone/>
            </a:pPr>
            <a:r>
              <a:rPr lang="en-US" sz="1900" dirty="0" smtClean="0">
                <a:solidFill>
                  <a:schemeClr val="bg1"/>
                </a:solidFill>
              </a:rPr>
              <a:t>He was rich and educated but offered his life to preaching and helping and his fortune to take care of the poor, sick and </a:t>
            </a:r>
            <a:r>
              <a:rPr lang="en-US" sz="1900" dirty="0" err="1" smtClean="0">
                <a:solidFill>
                  <a:schemeClr val="bg1"/>
                </a:solidFill>
              </a:rPr>
              <a:t>unpriviledged</a:t>
            </a:r>
            <a:r>
              <a:rPr lang="en-US" sz="1900" dirty="0" smtClean="0">
                <a:solidFill>
                  <a:schemeClr val="bg1"/>
                </a:solidFill>
              </a:rPr>
              <a:t>. He built  an institute, called </a:t>
            </a:r>
            <a:r>
              <a:rPr lang="en-US" sz="1900" dirty="0" err="1" smtClean="0">
                <a:solidFill>
                  <a:schemeClr val="bg1"/>
                </a:solidFill>
              </a:rPr>
              <a:t>Ptochokomeion</a:t>
            </a:r>
            <a:r>
              <a:rPr lang="en-US" sz="1900" dirty="0" smtClean="0">
                <a:solidFill>
                  <a:schemeClr val="bg1"/>
                </a:solidFill>
              </a:rPr>
              <a:t> or </a:t>
            </a:r>
            <a:r>
              <a:rPr lang="en-US" sz="1900" dirty="0" err="1" smtClean="0">
                <a:solidFill>
                  <a:schemeClr val="bg1"/>
                </a:solidFill>
              </a:rPr>
              <a:t>Basileiada</a:t>
            </a:r>
            <a:r>
              <a:rPr lang="en-US" sz="1900" dirty="0" smtClean="0">
                <a:solidFill>
                  <a:schemeClr val="bg1"/>
                </a:solidFill>
              </a:rPr>
              <a:t>, in Caesarea, which was a poor house, a hospital and orphanage. He loved and cared for children especially. He died on January 1</a:t>
            </a:r>
            <a:r>
              <a:rPr lang="en-US" sz="1900" baseline="30000" dirty="0" smtClean="0">
                <a:solidFill>
                  <a:schemeClr val="bg1"/>
                </a:solidFill>
              </a:rPr>
              <a:t>st</a:t>
            </a:r>
            <a:r>
              <a:rPr lang="en-US" sz="1900" dirty="0">
                <a:solidFill>
                  <a:schemeClr val="bg1"/>
                </a:solidFill>
              </a:rPr>
              <a:t>.</a:t>
            </a:r>
            <a:endParaRPr lang="en-US" sz="1900" dirty="0" smtClean="0">
              <a:solidFill>
                <a:schemeClr val="bg1"/>
              </a:solidFill>
            </a:endParaRPr>
          </a:p>
          <a:p>
            <a:pPr marL="0" indent="0">
              <a:buNone/>
            </a:pPr>
            <a:r>
              <a:rPr lang="en-GB" sz="1900" dirty="0">
                <a:solidFill>
                  <a:schemeClr val="bg1"/>
                </a:solidFill>
              </a:rPr>
              <a:t>In Greek tradition, he brings gifts to children every January 1 (St Basil's Day). It is traditional on St Basil's Day to serve </a:t>
            </a:r>
            <a:r>
              <a:rPr lang="en-GB" sz="1900" dirty="0" err="1">
                <a:solidFill>
                  <a:schemeClr val="bg1"/>
                </a:solidFill>
              </a:rPr>
              <a:t>vasilopita</a:t>
            </a:r>
            <a:r>
              <a:rPr lang="en-GB" sz="1900" dirty="0">
                <a:solidFill>
                  <a:schemeClr val="bg1"/>
                </a:solidFill>
              </a:rPr>
              <a:t>, a rich bread baked with a coin inside. It is </a:t>
            </a:r>
            <a:r>
              <a:rPr lang="en-GB" sz="1900" dirty="0" smtClean="0">
                <a:solidFill>
                  <a:schemeClr val="bg1"/>
                </a:solidFill>
              </a:rPr>
              <a:t>a custom on his day </a:t>
            </a:r>
            <a:r>
              <a:rPr lang="en-GB" sz="1900" dirty="0">
                <a:solidFill>
                  <a:schemeClr val="bg1"/>
                </a:solidFill>
              </a:rPr>
              <a:t>to visit the homes of friends and relatives, to sing New Year's carols, and to set an extra place at the table for Saint Basil. </a:t>
            </a:r>
            <a:r>
              <a:rPr lang="en-GB" sz="1900" dirty="0" smtClean="0">
                <a:solidFill>
                  <a:schemeClr val="bg1"/>
                </a:solidFill>
              </a:rPr>
              <a:t>St </a:t>
            </a:r>
            <a:r>
              <a:rPr lang="en-GB" sz="1900" dirty="0">
                <a:solidFill>
                  <a:schemeClr val="bg1"/>
                </a:solidFill>
              </a:rPr>
              <a:t>Basil is the saint associated with Santa Claus as opposed to the western tradition of St Nicholas</a:t>
            </a:r>
            <a:endParaRPr lang="el-GR" sz="19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82751"/>
            <a:ext cx="4325346" cy="6858000"/>
          </a:xfrm>
          <a:prstGeom prst="rect">
            <a:avLst/>
          </a:prstGeom>
        </p:spPr>
      </p:pic>
    </p:spTree>
    <p:extLst>
      <p:ext uri="{BB962C8B-B14F-4D97-AF65-F5344CB8AC3E}">
        <p14:creationId xmlns:p14="http://schemas.microsoft.com/office/powerpoint/2010/main" val="3072467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260648"/>
            <a:ext cx="3528392" cy="3645688"/>
          </a:xfrm>
        </p:spPr>
        <p:txBody>
          <a:bodyPr>
            <a:normAutofit/>
          </a:bodyPr>
          <a:lstStyle/>
          <a:p>
            <a:pPr marL="0" indent="0">
              <a:buNone/>
            </a:pPr>
            <a:r>
              <a:rPr lang="en-US" dirty="0" smtClean="0"/>
              <a:t>On New Year’s Eve we sing carols, we play cards and board games.</a:t>
            </a:r>
          </a:p>
          <a:p>
            <a:pPr marL="0" indent="0">
              <a:buNone/>
            </a:pPr>
            <a:r>
              <a:rPr lang="en-US" dirty="0">
                <a:solidFill>
                  <a:schemeClr val="bg1"/>
                </a:solidFill>
              </a:rPr>
              <a:t>Saint </a:t>
            </a:r>
            <a:r>
              <a:rPr lang="en-US" dirty="0" err="1" smtClean="0">
                <a:solidFill>
                  <a:schemeClr val="bg1"/>
                </a:solidFill>
              </a:rPr>
              <a:t>Vasilios</a:t>
            </a:r>
            <a:r>
              <a:rPr lang="en-US" dirty="0" smtClean="0">
                <a:solidFill>
                  <a:schemeClr val="bg1"/>
                </a:solidFill>
              </a:rPr>
              <a:t> </a:t>
            </a:r>
            <a:r>
              <a:rPr lang="en-US" dirty="0">
                <a:solidFill>
                  <a:schemeClr val="bg1"/>
                </a:solidFill>
              </a:rPr>
              <a:t>brings presents after midnight.</a:t>
            </a:r>
            <a:endParaRPr lang="el-GR" dirty="0">
              <a:solidFill>
                <a:schemeClr val="bg1"/>
              </a:solidFill>
            </a:endParaRPr>
          </a:p>
          <a:p>
            <a:pPr marL="0" indent="0">
              <a:buNone/>
            </a:pP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166" y="25078"/>
            <a:ext cx="5276850" cy="43148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604" y="4861402"/>
            <a:ext cx="2662131" cy="19965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43" y="3906336"/>
            <a:ext cx="3874210" cy="295166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5476" y="4268963"/>
            <a:ext cx="2410215" cy="2589037"/>
          </a:xfrm>
          <a:prstGeom prst="rect">
            <a:avLst/>
          </a:prstGeom>
        </p:spPr>
      </p:pic>
    </p:spTree>
    <p:extLst>
      <p:ext uri="{BB962C8B-B14F-4D97-AF65-F5344CB8AC3E}">
        <p14:creationId xmlns:p14="http://schemas.microsoft.com/office/powerpoint/2010/main" val="368628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2850605"/>
            <a:ext cx="3996748" cy="3386708"/>
          </a:xfrm>
        </p:spPr>
        <p:txBody>
          <a:bodyPr/>
          <a:lstStyle/>
          <a:p>
            <a:pPr marL="0" indent="0" algn="ctr">
              <a:buNone/>
            </a:pPr>
            <a:r>
              <a:rPr lang="en-US" dirty="0" smtClean="0"/>
              <a:t>At midnight, we cut the New Year’s pie. There is a gold coin in the pie. </a:t>
            </a:r>
          </a:p>
          <a:p>
            <a:pPr marL="0" indent="0" algn="ctr">
              <a:buNone/>
            </a:pPr>
            <a:r>
              <a:rPr lang="en-US" dirty="0" err="1" smtClean="0"/>
              <a:t>Ιf</a:t>
            </a:r>
            <a:r>
              <a:rPr lang="en-US" dirty="0" smtClean="0"/>
              <a:t> you find it, you are lucky.</a:t>
            </a:r>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276" y="18882"/>
            <a:ext cx="4191000" cy="23812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996952"/>
            <a:ext cx="4563579" cy="340513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724"/>
            <a:ext cx="5033229" cy="2826882"/>
          </a:xfrm>
          <a:prstGeom prst="rect">
            <a:avLst/>
          </a:prstGeom>
        </p:spPr>
      </p:pic>
    </p:spTree>
    <p:extLst>
      <p:ext uri="{BB962C8B-B14F-4D97-AF65-F5344CB8AC3E}">
        <p14:creationId xmlns:p14="http://schemas.microsoft.com/office/powerpoint/2010/main" val="3791878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260648"/>
            <a:ext cx="7787208" cy="4525963"/>
          </a:xfrm>
        </p:spPr>
        <p:txBody>
          <a:bodyPr>
            <a:normAutofit/>
          </a:bodyPr>
          <a:lstStyle/>
          <a:p>
            <a:pPr marL="0" indent="0">
              <a:buNone/>
            </a:pPr>
            <a:r>
              <a:rPr lang="en-US" dirty="0" smtClean="0"/>
              <a:t> The first person who</a:t>
            </a:r>
          </a:p>
          <a:p>
            <a:pPr marL="0" indent="0">
              <a:buNone/>
            </a:pPr>
            <a:r>
              <a:rPr lang="en-US" dirty="0" smtClean="0"/>
              <a:t>   comes in the house </a:t>
            </a:r>
          </a:p>
          <a:p>
            <a:pPr marL="0" indent="0">
              <a:buNone/>
            </a:pPr>
            <a:r>
              <a:rPr lang="en-US" dirty="0" smtClean="0"/>
              <a:t>     puts the right foot</a:t>
            </a:r>
          </a:p>
          <a:p>
            <a:pPr marL="0" indent="0">
              <a:buNone/>
            </a:pPr>
            <a:r>
              <a:rPr lang="en-US" dirty="0" smtClean="0"/>
              <a:t>                    in for luck.</a:t>
            </a:r>
          </a:p>
          <a:p>
            <a:pPr marL="0" indent="0">
              <a:buNone/>
            </a:pPr>
            <a:endParaRPr lang="en-US" dirty="0" smtClean="0"/>
          </a:p>
          <a:p>
            <a:pPr marL="0" indent="0">
              <a:buNone/>
            </a:pPr>
            <a:r>
              <a:rPr lang="en-US" dirty="0" smtClean="0"/>
              <a:t>We break a pomegranate </a:t>
            </a:r>
          </a:p>
          <a:p>
            <a:pPr marL="0" indent="0">
              <a:buNone/>
            </a:pPr>
            <a:r>
              <a:rPr lang="en-US" dirty="0"/>
              <a:t> </a:t>
            </a:r>
            <a:r>
              <a:rPr lang="en-US" dirty="0" smtClean="0"/>
              <a:t>                                              at the door for luck.</a:t>
            </a:r>
          </a:p>
          <a:p>
            <a:endParaRPr lang="el-GR" dirty="0"/>
          </a:p>
        </p:txBody>
      </p:sp>
      <p:pic>
        <p:nvPicPr>
          <p:cNvPr id="1026" name="Picture 2" descr="http://www.creteplus.gr/assets/uploads/images/ethim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16632"/>
            <a:ext cx="4571727" cy="30287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460"/>
            <a:ext cx="4538307" cy="3036540"/>
          </a:xfrm>
          <a:prstGeom prst="rect">
            <a:avLst/>
          </a:prstGeom>
        </p:spPr>
      </p:pic>
    </p:spTree>
    <p:extLst>
      <p:ext uri="{BB962C8B-B14F-4D97-AF65-F5344CB8AC3E}">
        <p14:creationId xmlns:p14="http://schemas.microsoft.com/office/powerpoint/2010/main" val="3871228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455</Words>
  <Application>Microsoft Office PowerPoint</Application>
  <PresentationFormat>On-screen Show (4:3)</PresentationFormat>
  <Paragraphs>46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Bell MT</vt:lpstr>
      <vt:lpstr>Calibri</vt:lpstr>
      <vt:lpstr>Θέμα του Office</vt:lpstr>
      <vt:lpstr>ERASMUS + “MIRROR, MIRROR ON THE WALL” 2ND SKYPE MEETING 13/12/2017  WITH GERMANY-FINLAND-CYPRUS 2ND PRIMARY SCHOOL OF SERRES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Skype moments - Greek customs</vt:lpstr>
      <vt:lpstr>PowerPoint Presentation</vt:lpstr>
      <vt:lpstr>PowerPoint Presentation</vt:lpstr>
      <vt:lpstr>PowerPoint Presentation</vt:lpstr>
      <vt:lpstr>PowerPoint Presentation</vt:lpstr>
      <vt:lpstr>Decorating our school’s tree in the centre  of the town  15/12/2017</vt:lpstr>
      <vt:lpstr>PowerPoint Presentation</vt:lpstr>
      <vt:lpstr>PowerPoint Presentation</vt:lpstr>
      <vt:lpstr>PowerPoint Presentation</vt:lpstr>
      <vt:lpstr>PowerPoint Presentation</vt:lpstr>
      <vt:lpstr>Our cards to you. We hope they arrive before Christmas.</vt:lpstr>
      <vt:lpstr>They are creations of the students in Art class. Angels, reindeer, decorated boats, Christmas trees, ornaments, lights, ornaments, stars, Santa’s sleigh, presents, hearts and lots of wishes for the best Christmas and a Happy New Year.</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K.Matzaris</cp:lastModifiedBy>
  <cp:revision>24</cp:revision>
  <dcterms:created xsi:type="dcterms:W3CDTF">2017-12-14T06:52:13Z</dcterms:created>
  <dcterms:modified xsi:type="dcterms:W3CDTF">2017-12-17T01:06:05Z</dcterms:modified>
</cp:coreProperties>
</file>