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6" r:id="rId17"/>
    <p:sldId id="277" r:id="rId18"/>
    <p:sldId id="278" r:id="rId19"/>
    <p:sldId id="279" r:id="rId20"/>
    <p:sldId id="280" r:id="rId21"/>
    <p:sldId id="282" r:id="rId22"/>
    <p:sldId id="283" r:id="rId23"/>
    <p:sldId id="284" r:id="rId24"/>
    <p:sldId id="275" r:id="rId25"/>
    <p:sldId id="273" r:id="rId26"/>
    <p:sldId id="274"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Ενότητα χωρίς τίτλο" id="{920B4DAF-B10E-4BEC-8115-4AFC268E2B22}">
          <p14:sldIdLst>
            <p14:sldId id="257"/>
            <p14:sldId id="258"/>
            <p14:sldId id="259"/>
            <p14:sldId id="260"/>
            <p14:sldId id="261"/>
            <p14:sldId id="262"/>
            <p14:sldId id="263"/>
            <p14:sldId id="264"/>
            <p14:sldId id="265"/>
            <p14:sldId id="266"/>
            <p14:sldId id="267"/>
            <p14:sldId id="268"/>
            <p14:sldId id="269"/>
            <p14:sldId id="270"/>
            <p14:sldId id="271"/>
            <p14:sldId id="276"/>
            <p14:sldId id="277"/>
            <p14:sldId id="278"/>
            <p14:sldId id="279"/>
            <p14:sldId id="280"/>
            <p14:sldId id="282"/>
            <p14:sldId id="283"/>
            <p14:sldId id="284"/>
            <p14:sldId id="275"/>
            <p14:sldId id="273"/>
            <p14:sldId id="27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F9F1CA-269E-410C-B695-6B15D324EBFD}" type="datetimeFigureOut">
              <a:rPr lang="el-GR" smtClean="0"/>
              <a:t>30/9/2017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40196A-07CB-485B-8F2C-39CC29F999D7}" type="slidenum">
              <a:rPr lang="el-GR" smtClean="0"/>
              <a:t>‹#›</a:t>
            </a:fld>
            <a:endParaRPr lang="el-GR"/>
          </a:p>
        </p:txBody>
      </p:sp>
    </p:spTree>
    <p:extLst>
      <p:ext uri="{BB962C8B-B14F-4D97-AF65-F5344CB8AC3E}">
        <p14:creationId xmlns:p14="http://schemas.microsoft.com/office/powerpoint/2010/main" val="4058857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6740196A-07CB-485B-8F2C-39CC29F999D7}" type="slidenum">
              <a:rPr lang="el-GR" smtClean="0"/>
              <a:t>1</a:t>
            </a:fld>
            <a:endParaRPr lang="el-GR"/>
          </a:p>
        </p:txBody>
      </p:sp>
    </p:spTree>
    <p:extLst>
      <p:ext uri="{BB962C8B-B14F-4D97-AF65-F5344CB8AC3E}">
        <p14:creationId xmlns:p14="http://schemas.microsoft.com/office/powerpoint/2010/main" val="2611039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6740196A-07CB-485B-8F2C-39CC29F999D7}" type="slidenum">
              <a:rPr lang="el-GR" smtClean="0"/>
              <a:t>6</a:t>
            </a:fld>
            <a:endParaRPr lang="el-GR"/>
          </a:p>
        </p:txBody>
      </p:sp>
    </p:spTree>
    <p:extLst>
      <p:ext uri="{BB962C8B-B14F-4D97-AF65-F5344CB8AC3E}">
        <p14:creationId xmlns:p14="http://schemas.microsoft.com/office/powerpoint/2010/main" val="1139886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6740196A-07CB-485B-8F2C-39CC29F999D7}" type="slidenum">
              <a:rPr lang="el-GR" smtClean="0"/>
              <a:t>23</a:t>
            </a:fld>
            <a:endParaRPr lang="el-GR"/>
          </a:p>
        </p:txBody>
      </p:sp>
    </p:spTree>
    <p:extLst>
      <p:ext uri="{BB962C8B-B14F-4D97-AF65-F5344CB8AC3E}">
        <p14:creationId xmlns:p14="http://schemas.microsoft.com/office/powerpoint/2010/main" val="2049434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6686DDE-0950-4A56-9B4E-DEBB1B25742F}" type="datetimeFigureOut">
              <a:rPr lang="el-GR" smtClean="0"/>
              <a:t>30/9/2017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262D603-64A6-4ED5-AA71-199A788F14C3}" type="slidenum">
              <a:rPr lang="el-GR" smtClean="0"/>
              <a:t>‹#›</a:t>
            </a:fld>
            <a:endParaRPr lang="el-GR"/>
          </a:p>
        </p:txBody>
      </p:sp>
    </p:spTree>
    <p:extLst>
      <p:ext uri="{BB962C8B-B14F-4D97-AF65-F5344CB8AC3E}">
        <p14:creationId xmlns:p14="http://schemas.microsoft.com/office/powerpoint/2010/main" val="3884844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686DDE-0950-4A56-9B4E-DEBB1B25742F}" type="datetimeFigureOut">
              <a:rPr lang="el-GR" smtClean="0"/>
              <a:t>30/9/2017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262D603-64A6-4ED5-AA71-199A788F14C3}" type="slidenum">
              <a:rPr lang="el-GR" smtClean="0"/>
              <a:t>‹#›</a:t>
            </a:fld>
            <a:endParaRPr lang="el-GR"/>
          </a:p>
        </p:txBody>
      </p:sp>
    </p:spTree>
    <p:extLst>
      <p:ext uri="{BB962C8B-B14F-4D97-AF65-F5344CB8AC3E}">
        <p14:creationId xmlns:p14="http://schemas.microsoft.com/office/powerpoint/2010/main" val="2231639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686DDE-0950-4A56-9B4E-DEBB1B25742F}" type="datetimeFigureOut">
              <a:rPr lang="el-GR" smtClean="0"/>
              <a:t>30/9/2017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262D603-64A6-4ED5-AA71-199A788F14C3}" type="slidenum">
              <a:rPr lang="el-GR" smtClean="0"/>
              <a:t>‹#›</a:t>
            </a:fld>
            <a:endParaRPr lang="el-GR"/>
          </a:p>
        </p:txBody>
      </p:sp>
    </p:spTree>
    <p:extLst>
      <p:ext uri="{BB962C8B-B14F-4D97-AF65-F5344CB8AC3E}">
        <p14:creationId xmlns:p14="http://schemas.microsoft.com/office/powerpoint/2010/main" val="1908615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686DDE-0950-4A56-9B4E-DEBB1B25742F}" type="datetimeFigureOut">
              <a:rPr lang="el-GR" smtClean="0"/>
              <a:t>30/9/2017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262D603-64A6-4ED5-AA71-199A788F14C3}" type="slidenum">
              <a:rPr lang="el-GR" smtClean="0"/>
              <a:t>‹#›</a:t>
            </a:fld>
            <a:endParaRPr lang="el-GR"/>
          </a:p>
        </p:txBody>
      </p:sp>
    </p:spTree>
    <p:extLst>
      <p:ext uri="{BB962C8B-B14F-4D97-AF65-F5344CB8AC3E}">
        <p14:creationId xmlns:p14="http://schemas.microsoft.com/office/powerpoint/2010/main" val="4181835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686DDE-0950-4A56-9B4E-DEBB1B25742F}" type="datetimeFigureOut">
              <a:rPr lang="el-GR" smtClean="0"/>
              <a:t>30/9/2017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262D603-64A6-4ED5-AA71-199A788F14C3}" type="slidenum">
              <a:rPr lang="el-GR" smtClean="0"/>
              <a:t>‹#›</a:t>
            </a:fld>
            <a:endParaRPr lang="el-GR"/>
          </a:p>
        </p:txBody>
      </p:sp>
    </p:spTree>
    <p:extLst>
      <p:ext uri="{BB962C8B-B14F-4D97-AF65-F5344CB8AC3E}">
        <p14:creationId xmlns:p14="http://schemas.microsoft.com/office/powerpoint/2010/main" val="938835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6686DDE-0950-4A56-9B4E-DEBB1B25742F}" type="datetimeFigureOut">
              <a:rPr lang="el-GR" smtClean="0"/>
              <a:t>30/9/2017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262D603-64A6-4ED5-AA71-199A788F14C3}" type="slidenum">
              <a:rPr lang="el-GR" smtClean="0"/>
              <a:t>‹#›</a:t>
            </a:fld>
            <a:endParaRPr lang="el-GR"/>
          </a:p>
        </p:txBody>
      </p:sp>
    </p:spTree>
    <p:extLst>
      <p:ext uri="{BB962C8B-B14F-4D97-AF65-F5344CB8AC3E}">
        <p14:creationId xmlns:p14="http://schemas.microsoft.com/office/powerpoint/2010/main" val="1159106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6686DDE-0950-4A56-9B4E-DEBB1B25742F}" type="datetimeFigureOut">
              <a:rPr lang="el-GR" smtClean="0"/>
              <a:t>30/9/2017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262D603-64A6-4ED5-AA71-199A788F14C3}" type="slidenum">
              <a:rPr lang="el-GR" smtClean="0"/>
              <a:t>‹#›</a:t>
            </a:fld>
            <a:endParaRPr lang="el-GR"/>
          </a:p>
        </p:txBody>
      </p:sp>
    </p:spTree>
    <p:extLst>
      <p:ext uri="{BB962C8B-B14F-4D97-AF65-F5344CB8AC3E}">
        <p14:creationId xmlns:p14="http://schemas.microsoft.com/office/powerpoint/2010/main" val="3316939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6686DDE-0950-4A56-9B4E-DEBB1B25742F}" type="datetimeFigureOut">
              <a:rPr lang="el-GR" smtClean="0"/>
              <a:t>30/9/2017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262D603-64A6-4ED5-AA71-199A788F14C3}" type="slidenum">
              <a:rPr lang="el-GR" smtClean="0"/>
              <a:t>‹#›</a:t>
            </a:fld>
            <a:endParaRPr lang="el-GR"/>
          </a:p>
        </p:txBody>
      </p:sp>
    </p:spTree>
    <p:extLst>
      <p:ext uri="{BB962C8B-B14F-4D97-AF65-F5344CB8AC3E}">
        <p14:creationId xmlns:p14="http://schemas.microsoft.com/office/powerpoint/2010/main" val="76394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86DDE-0950-4A56-9B4E-DEBB1B25742F}" type="datetimeFigureOut">
              <a:rPr lang="el-GR" smtClean="0"/>
              <a:t>30/9/2017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262D603-64A6-4ED5-AA71-199A788F14C3}" type="slidenum">
              <a:rPr lang="el-GR" smtClean="0"/>
              <a:t>‹#›</a:t>
            </a:fld>
            <a:endParaRPr lang="el-GR"/>
          </a:p>
        </p:txBody>
      </p:sp>
    </p:spTree>
    <p:extLst>
      <p:ext uri="{BB962C8B-B14F-4D97-AF65-F5344CB8AC3E}">
        <p14:creationId xmlns:p14="http://schemas.microsoft.com/office/powerpoint/2010/main" val="3786399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686DDE-0950-4A56-9B4E-DEBB1B25742F}" type="datetimeFigureOut">
              <a:rPr lang="el-GR" smtClean="0"/>
              <a:t>30/9/2017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262D603-64A6-4ED5-AA71-199A788F14C3}" type="slidenum">
              <a:rPr lang="el-GR" smtClean="0"/>
              <a:t>‹#›</a:t>
            </a:fld>
            <a:endParaRPr lang="el-GR"/>
          </a:p>
        </p:txBody>
      </p:sp>
    </p:spTree>
    <p:extLst>
      <p:ext uri="{BB962C8B-B14F-4D97-AF65-F5344CB8AC3E}">
        <p14:creationId xmlns:p14="http://schemas.microsoft.com/office/powerpoint/2010/main" val="3820539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686DDE-0950-4A56-9B4E-DEBB1B25742F}" type="datetimeFigureOut">
              <a:rPr lang="el-GR" smtClean="0"/>
              <a:t>30/9/2017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262D603-64A6-4ED5-AA71-199A788F14C3}" type="slidenum">
              <a:rPr lang="el-GR" smtClean="0"/>
              <a:t>‹#›</a:t>
            </a:fld>
            <a:endParaRPr lang="el-GR"/>
          </a:p>
        </p:txBody>
      </p:sp>
    </p:spTree>
    <p:extLst>
      <p:ext uri="{BB962C8B-B14F-4D97-AF65-F5344CB8AC3E}">
        <p14:creationId xmlns:p14="http://schemas.microsoft.com/office/powerpoint/2010/main" val="1613781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6000">
              <a:schemeClr val="accent3">
                <a:lumMod val="5000"/>
                <a:lumOff val="95000"/>
              </a:schemeClr>
            </a:gs>
            <a:gs pos="74000">
              <a:schemeClr val="accent3">
                <a:lumMod val="45000"/>
                <a:lumOff val="55000"/>
              </a:schemeClr>
            </a:gs>
            <a:gs pos="88000">
              <a:schemeClr val="accent3">
                <a:lumMod val="45000"/>
                <a:lumOff val="55000"/>
              </a:schemeClr>
            </a:gs>
            <a:gs pos="100000">
              <a:schemeClr val="accent3">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6686DDE-0950-4A56-9B4E-DEBB1B25742F}" type="datetimeFigureOut">
              <a:rPr lang="el-GR" smtClean="0"/>
              <a:t>30/9/2017</a:t>
            </a:fld>
            <a:endParaRPr lang="el-G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262D603-64A6-4ED5-AA71-199A788F14C3}" type="slidenum">
              <a:rPr lang="el-GR" smtClean="0"/>
              <a:t>‹#›</a:t>
            </a:fld>
            <a:endParaRPr lang="el-GR"/>
          </a:p>
        </p:txBody>
      </p:sp>
    </p:spTree>
    <p:extLst>
      <p:ext uri="{BB962C8B-B14F-4D97-AF65-F5344CB8AC3E}">
        <p14:creationId xmlns:p14="http://schemas.microsoft.com/office/powerpoint/2010/main" val="2825310686"/>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196752"/>
            <a:ext cx="7772400" cy="1008112"/>
          </a:xfrm>
        </p:spPr>
        <p:txBody>
          <a:bodyPr>
            <a:normAutofit fontScale="90000"/>
          </a:bodyPr>
          <a:lstStyle/>
          <a:p>
            <a:pPr algn="ctr"/>
            <a:r>
              <a:rPr lang="en-US" sz="4000" b="1" dirty="0" smtClean="0"/>
              <a:t>SPECIAL EDUCATION IN GREECE</a:t>
            </a:r>
            <a:r>
              <a:rPr lang="en-US" sz="4000" dirty="0" smtClean="0"/>
              <a:t/>
            </a:r>
            <a:br>
              <a:rPr lang="en-US" sz="4000" dirty="0" smtClean="0"/>
            </a:br>
            <a:endParaRPr lang="el-GR" sz="4000" dirty="0"/>
          </a:p>
        </p:txBody>
      </p:sp>
      <p:sp>
        <p:nvSpPr>
          <p:cNvPr id="3" name="Υπότιτλος 2"/>
          <p:cNvSpPr>
            <a:spLocks noGrp="1"/>
          </p:cNvSpPr>
          <p:nvPr>
            <p:ph type="subTitle" idx="1"/>
          </p:nvPr>
        </p:nvSpPr>
        <p:spPr>
          <a:xfrm>
            <a:off x="827584" y="2996952"/>
            <a:ext cx="7272808" cy="2641848"/>
          </a:xfrm>
        </p:spPr>
        <p:txBody>
          <a:bodyPr>
            <a:normAutofit/>
          </a:bodyPr>
          <a:lstStyle/>
          <a:p>
            <a:pPr algn="ctr"/>
            <a:r>
              <a:rPr lang="en-US" sz="2400" b="1" dirty="0" smtClean="0"/>
              <a:t>2</a:t>
            </a:r>
            <a:r>
              <a:rPr lang="en-US" sz="2400" b="1" baseline="30000" dirty="0" smtClean="0"/>
              <a:t>ND</a:t>
            </a:r>
            <a:r>
              <a:rPr lang="en-US" sz="2400" b="1" dirty="0" smtClean="0"/>
              <a:t> PRIMARY SCHOOL OF SERRES</a:t>
            </a:r>
          </a:p>
          <a:p>
            <a:pPr algn="ctr"/>
            <a:r>
              <a:rPr lang="en-US" sz="2400" b="1" dirty="0" smtClean="0"/>
              <a:t>INTEGRATION CLASS</a:t>
            </a:r>
          </a:p>
          <a:p>
            <a:pPr algn="ctr"/>
            <a:r>
              <a:rPr lang="en-US" sz="2400" b="1" dirty="0" smtClean="0"/>
              <a:t>(TMIMA ENTAXIS</a:t>
            </a:r>
            <a:r>
              <a:rPr lang="en-US" sz="2400" b="1" dirty="0" smtClean="0"/>
              <a:t>)</a:t>
            </a:r>
          </a:p>
          <a:p>
            <a:pPr algn="ctr"/>
            <a:r>
              <a:rPr lang="en-US" sz="2400" b="1" dirty="0" smtClean="0"/>
              <a:t>Konstantinos </a:t>
            </a:r>
            <a:r>
              <a:rPr lang="en-US" sz="2400" b="1" dirty="0" err="1" smtClean="0"/>
              <a:t>Kiosses</a:t>
            </a:r>
            <a:r>
              <a:rPr lang="en-US" sz="2400" b="1" dirty="0" smtClean="0"/>
              <a:t>, Special Education Teacher</a:t>
            </a:r>
          </a:p>
          <a:p>
            <a:pPr algn="ctr"/>
            <a:r>
              <a:rPr lang="en-US" sz="2400" b="1" dirty="0" err="1" smtClean="0"/>
              <a:t>Soultana</a:t>
            </a:r>
            <a:r>
              <a:rPr lang="en-US" sz="2400" b="1" dirty="0" smtClean="0"/>
              <a:t> </a:t>
            </a:r>
            <a:r>
              <a:rPr lang="en-US" sz="2400" b="1" dirty="0" err="1" smtClean="0"/>
              <a:t>Drampa</a:t>
            </a:r>
            <a:r>
              <a:rPr lang="en-US" sz="2400" b="1" dirty="0" smtClean="0"/>
              <a:t>, Teacher of English</a:t>
            </a:r>
          </a:p>
          <a:p>
            <a:pPr algn="ctr"/>
            <a:r>
              <a:rPr lang="en-US" sz="2400" b="1" dirty="0" smtClean="0"/>
              <a:t>2/10/2017</a:t>
            </a:r>
            <a:endParaRPr lang="el-GR" sz="2400" b="1" dirty="0"/>
          </a:p>
        </p:txBody>
      </p:sp>
    </p:spTree>
    <p:extLst>
      <p:ext uri="{BB962C8B-B14F-4D97-AF65-F5344CB8AC3E}">
        <p14:creationId xmlns:p14="http://schemas.microsoft.com/office/powerpoint/2010/main" val="2316990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sz="3200" b="1" dirty="0"/>
              <a:t>Third Period</a:t>
            </a:r>
            <a:r>
              <a:rPr lang="el-GR" sz="3200" b="1" dirty="0"/>
              <a:t> 1974</a:t>
            </a:r>
            <a:r>
              <a:rPr lang="en-US" sz="3200" b="1" dirty="0"/>
              <a:t> to the present day</a:t>
            </a:r>
            <a:endParaRPr lang="el-GR" b="1" dirty="0"/>
          </a:p>
        </p:txBody>
      </p:sp>
      <p:sp>
        <p:nvSpPr>
          <p:cNvPr id="3" name="Θέση περιεχομένου 2"/>
          <p:cNvSpPr>
            <a:spLocks noGrp="1"/>
          </p:cNvSpPr>
          <p:nvPr>
            <p:ph idx="1"/>
          </p:nvPr>
        </p:nvSpPr>
        <p:spPr>
          <a:xfrm>
            <a:off x="457200" y="1600200"/>
            <a:ext cx="8229600" cy="4925144"/>
          </a:xfrm>
        </p:spPr>
        <p:txBody>
          <a:bodyPr>
            <a:noAutofit/>
          </a:bodyPr>
          <a:lstStyle/>
          <a:p>
            <a:pPr marL="0" indent="0" algn="just">
              <a:buNone/>
            </a:pPr>
            <a:r>
              <a:rPr lang="en-US" sz="2800" dirty="0" smtClean="0"/>
              <a:t>In </a:t>
            </a:r>
            <a:r>
              <a:rPr lang="en-GB" sz="2800" dirty="0" smtClean="0"/>
              <a:t>1982 the Presidential </a:t>
            </a:r>
            <a:r>
              <a:rPr lang="en-GB" sz="2800" dirty="0"/>
              <a:t>Decree 603/82 </a:t>
            </a:r>
            <a:r>
              <a:rPr lang="en-GB" sz="2800" dirty="0" smtClean="0"/>
              <a:t>defines </a:t>
            </a:r>
            <a:r>
              <a:rPr lang="en-GB" sz="2800" dirty="0"/>
              <a:t>the types of special </a:t>
            </a:r>
            <a:r>
              <a:rPr lang="en-GB" sz="2800" dirty="0" smtClean="0"/>
              <a:t>educational </a:t>
            </a:r>
            <a:r>
              <a:rPr lang="en-GB" sz="2800" dirty="0"/>
              <a:t>units. There is talk now clearly for </a:t>
            </a:r>
            <a:r>
              <a:rPr lang="en-GB" sz="2800" dirty="0" smtClean="0"/>
              <a:t>“classes or parts of classes of </a:t>
            </a:r>
            <a:r>
              <a:rPr lang="en-GB" sz="2800" dirty="0"/>
              <a:t>special </a:t>
            </a:r>
            <a:r>
              <a:rPr lang="en-GB" sz="2800" dirty="0" smtClean="0"/>
              <a:t>education” </a:t>
            </a:r>
            <a:r>
              <a:rPr lang="en-GB" sz="2800" dirty="0"/>
              <a:t>for the </a:t>
            </a:r>
            <a:r>
              <a:rPr lang="en-GB" sz="2800" dirty="0" smtClean="0"/>
              <a:t>persons with disabilities, </a:t>
            </a:r>
            <a:r>
              <a:rPr lang="en-GB" sz="2800" dirty="0"/>
              <a:t>but </a:t>
            </a:r>
            <a:r>
              <a:rPr lang="en-GB" sz="2800" dirty="0" smtClean="0"/>
              <a:t>the special students </a:t>
            </a:r>
            <a:r>
              <a:rPr lang="en-GB" sz="2800" dirty="0" smtClean="0"/>
              <a:t>are </a:t>
            </a:r>
            <a:r>
              <a:rPr lang="en-GB" sz="2800" dirty="0" smtClean="0">
                <a:solidFill>
                  <a:srgbClr val="FF0000"/>
                </a:solidFill>
              </a:rPr>
              <a:t>enrolled</a:t>
            </a:r>
            <a:r>
              <a:rPr lang="en-GB" sz="2800" dirty="0" smtClean="0">
                <a:solidFill>
                  <a:srgbClr val="FF0000"/>
                </a:solidFill>
              </a:rPr>
              <a:t> </a:t>
            </a:r>
            <a:r>
              <a:rPr lang="en-GB" sz="2800" dirty="0">
                <a:solidFill>
                  <a:srgbClr val="FF0000"/>
                </a:solidFill>
              </a:rPr>
              <a:t>in </a:t>
            </a:r>
            <a:r>
              <a:rPr lang="en-GB" sz="2800" dirty="0" smtClean="0">
                <a:solidFill>
                  <a:srgbClr val="FF0000"/>
                </a:solidFill>
              </a:rPr>
              <a:t>ordinary public schools, like all other students</a:t>
            </a:r>
            <a:r>
              <a:rPr lang="en-GB" sz="2800" dirty="0" smtClean="0"/>
              <a:t>. Following this spirit, in 1984, 25 </a:t>
            </a:r>
            <a:r>
              <a:rPr lang="en-GB" sz="2800" dirty="0"/>
              <a:t>special classes within </a:t>
            </a:r>
            <a:r>
              <a:rPr lang="en-GB" sz="2800" dirty="0" smtClean="0"/>
              <a:t>the ordinary public schools are established, </a:t>
            </a:r>
            <a:r>
              <a:rPr lang="en-GB" sz="2800" dirty="0"/>
              <a:t>which </a:t>
            </a:r>
            <a:r>
              <a:rPr lang="en-GB" sz="2800" dirty="0" smtClean="0">
                <a:solidFill>
                  <a:srgbClr val="FF0000"/>
                </a:solidFill>
              </a:rPr>
              <a:t>accept students part-time, </a:t>
            </a:r>
            <a:r>
              <a:rPr lang="en-GB" sz="2800" dirty="0">
                <a:solidFill>
                  <a:srgbClr val="FF0000"/>
                </a:solidFill>
              </a:rPr>
              <a:t>depending on the learning difficulty </a:t>
            </a:r>
            <a:r>
              <a:rPr lang="en-GB" sz="2800" dirty="0" smtClean="0">
                <a:solidFill>
                  <a:srgbClr val="FF0000"/>
                </a:solidFill>
              </a:rPr>
              <a:t>they present</a:t>
            </a:r>
            <a:r>
              <a:rPr lang="en-GB" sz="2800" dirty="0" smtClean="0"/>
              <a:t>.</a:t>
            </a:r>
          </a:p>
          <a:p>
            <a:pPr marL="0" indent="0" algn="just">
              <a:buNone/>
            </a:pPr>
            <a:r>
              <a:rPr lang="en-GB" sz="2800" b="1" dirty="0" smtClean="0"/>
              <a:t>Those Special Classes were the ancestors of the current Integration Classes</a:t>
            </a:r>
            <a:endParaRPr lang="el-GR" sz="2800" b="1" u="sng" dirty="0"/>
          </a:p>
        </p:txBody>
      </p:sp>
    </p:spTree>
    <p:extLst>
      <p:ext uri="{BB962C8B-B14F-4D97-AF65-F5344CB8AC3E}">
        <p14:creationId xmlns:p14="http://schemas.microsoft.com/office/powerpoint/2010/main" val="1298048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8254" y="116632"/>
            <a:ext cx="7886700" cy="759618"/>
          </a:xfrm>
        </p:spPr>
        <p:txBody>
          <a:bodyPr>
            <a:normAutofit/>
          </a:bodyPr>
          <a:lstStyle/>
          <a:p>
            <a:pPr algn="ctr"/>
            <a:r>
              <a:rPr lang="en-US" b="1" dirty="0"/>
              <a:t>Third Period</a:t>
            </a:r>
            <a:r>
              <a:rPr lang="el-GR" b="1" dirty="0"/>
              <a:t> 1974</a:t>
            </a:r>
            <a:r>
              <a:rPr lang="en-US" b="1" dirty="0"/>
              <a:t> to the present day</a:t>
            </a:r>
            <a:endParaRPr lang="el-GR" b="1" dirty="0"/>
          </a:p>
        </p:txBody>
      </p:sp>
      <p:sp>
        <p:nvSpPr>
          <p:cNvPr id="3" name="Θέση περιεχομένου 2"/>
          <p:cNvSpPr>
            <a:spLocks noGrp="1"/>
          </p:cNvSpPr>
          <p:nvPr>
            <p:ph idx="1"/>
          </p:nvPr>
        </p:nvSpPr>
        <p:spPr>
          <a:xfrm>
            <a:off x="610198" y="1124744"/>
            <a:ext cx="7886700" cy="5472608"/>
          </a:xfrm>
        </p:spPr>
        <p:txBody>
          <a:bodyPr>
            <a:normAutofit fontScale="40000" lnSpcReduction="20000"/>
          </a:bodyPr>
          <a:lstStyle/>
          <a:p>
            <a:pPr algn="just"/>
            <a:r>
              <a:rPr lang="en-GB" sz="6200" dirty="0" smtClean="0"/>
              <a:t>More </a:t>
            </a:r>
            <a:r>
              <a:rPr lang="en-GB" sz="6200" dirty="0"/>
              <a:t>meaningful </a:t>
            </a:r>
            <a:r>
              <a:rPr lang="en-GB" sz="6200" dirty="0" smtClean="0"/>
              <a:t>steps </a:t>
            </a:r>
            <a:r>
              <a:rPr lang="en-GB" sz="6200" dirty="0"/>
              <a:t>towards the integration of people with disabilities </a:t>
            </a:r>
            <a:r>
              <a:rPr lang="en-GB" sz="6200" dirty="0" smtClean="0"/>
              <a:t>are taken with </a:t>
            </a:r>
            <a:r>
              <a:rPr lang="en-GB" sz="6200" dirty="0"/>
              <a:t>the 1566/85 Law (article 32</a:t>
            </a:r>
            <a:r>
              <a:rPr lang="en-GB" sz="6200" dirty="0" smtClean="0"/>
              <a:t>). For </a:t>
            </a:r>
            <a:r>
              <a:rPr lang="en-GB" sz="6200" dirty="0"/>
              <a:t>the first </a:t>
            </a:r>
            <a:r>
              <a:rPr lang="en-GB" sz="6200" dirty="0" smtClean="0"/>
              <a:t>time terms like </a:t>
            </a:r>
            <a:r>
              <a:rPr lang="en-GB" sz="6200" dirty="0" smtClean="0">
                <a:solidFill>
                  <a:srgbClr val="FF0000"/>
                </a:solidFill>
              </a:rPr>
              <a:t>“holistic </a:t>
            </a:r>
            <a:r>
              <a:rPr lang="en-GB" sz="6200" dirty="0">
                <a:solidFill>
                  <a:srgbClr val="FF0000"/>
                </a:solidFill>
              </a:rPr>
              <a:t>and effective development and utilization of </a:t>
            </a:r>
            <a:r>
              <a:rPr lang="en-GB" sz="6200" dirty="0" smtClean="0">
                <a:solidFill>
                  <a:srgbClr val="FF0000"/>
                </a:solidFill>
              </a:rPr>
              <a:t>their skills </a:t>
            </a:r>
            <a:r>
              <a:rPr lang="en-GB" sz="6200" dirty="0">
                <a:solidFill>
                  <a:srgbClr val="FF0000"/>
                </a:solidFill>
              </a:rPr>
              <a:t>and competences", for "</a:t>
            </a:r>
            <a:r>
              <a:rPr lang="en-GB" sz="6200" dirty="0" smtClean="0">
                <a:solidFill>
                  <a:srgbClr val="FF0000"/>
                </a:solidFill>
              </a:rPr>
              <a:t>the </a:t>
            </a:r>
            <a:r>
              <a:rPr lang="en-GB" sz="6200" dirty="0">
                <a:solidFill>
                  <a:srgbClr val="FF0000"/>
                </a:solidFill>
              </a:rPr>
              <a:t>mutual acceptance </a:t>
            </a:r>
            <a:r>
              <a:rPr lang="en-GB" sz="6200" dirty="0" smtClean="0">
                <a:solidFill>
                  <a:srgbClr val="FF0000"/>
                </a:solidFill>
              </a:rPr>
              <a:t>from society</a:t>
            </a:r>
            <a:r>
              <a:rPr lang="en-GB" sz="6200" dirty="0">
                <a:solidFill>
                  <a:srgbClr val="FF0000"/>
                </a:solidFill>
              </a:rPr>
              <a:t>» and «integration </a:t>
            </a:r>
            <a:r>
              <a:rPr lang="en-GB" sz="6200" dirty="0" smtClean="0">
                <a:solidFill>
                  <a:srgbClr val="FF0000"/>
                </a:solidFill>
              </a:rPr>
              <a:t>(of people </a:t>
            </a:r>
            <a:r>
              <a:rPr lang="en-GB" sz="6200" dirty="0">
                <a:solidFill>
                  <a:srgbClr val="FF0000"/>
                </a:solidFill>
              </a:rPr>
              <a:t>with disabilities) in the production </a:t>
            </a:r>
            <a:r>
              <a:rPr lang="en-GB" sz="6200" dirty="0" smtClean="0">
                <a:solidFill>
                  <a:srgbClr val="FF0000"/>
                </a:solidFill>
              </a:rPr>
              <a:t>process” </a:t>
            </a:r>
            <a:r>
              <a:rPr lang="en-GB" sz="6200" dirty="0" smtClean="0"/>
              <a:t>are mentioned. </a:t>
            </a:r>
          </a:p>
          <a:p>
            <a:pPr algn="just"/>
            <a:r>
              <a:rPr lang="en-GB" sz="6200" dirty="0" smtClean="0"/>
              <a:t>The cases of persons who </a:t>
            </a:r>
            <a:r>
              <a:rPr lang="en-GB" sz="6200" dirty="0"/>
              <a:t>belong to the category of </a:t>
            </a:r>
            <a:r>
              <a:rPr lang="en-GB" sz="6200" dirty="0" smtClean="0"/>
              <a:t>the disabled are clearly described, as well as </a:t>
            </a:r>
            <a:r>
              <a:rPr lang="en-GB" sz="6200" dirty="0" smtClean="0">
                <a:solidFill>
                  <a:srgbClr val="FF0000"/>
                </a:solidFill>
              </a:rPr>
              <a:t>ways </a:t>
            </a:r>
            <a:r>
              <a:rPr lang="en-GB" sz="6200" dirty="0">
                <a:solidFill>
                  <a:srgbClr val="FF0000"/>
                </a:solidFill>
              </a:rPr>
              <a:t>of </a:t>
            </a:r>
            <a:r>
              <a:rPr lang="en-GB" sz="6200" dirty="0" smtClean="0">
                <a:solidFill>
                  <a:srgbClr val="FF0000"/>
                </a:solidFill>
              </a:rPr>
              <a:t>diagnostic examination, curriculums </a:t>
            </a:r>
            <a:r>
              <a:rPr lang="en-GB" sz="6200" dirty="0">
                <a:solidFill>
                  <a:srgbClr val="FF0000"/>
                </a:solidFill>
              </a:rPr>
              <a:t>and teaching resources</a:t>
            </a:r>
            <a:r>
              <a:rPr lang="en-GB" sz="6200" dirty="0"/>
              <a:t>. </a:t>
            </a:r>
            <a:r>
              <a:rPr lang="en-GB" sz="6200" dirty="0" smtClean="0"/>
              <a:t>Special Education </a:t>
            </a:r>
            <a:r>
              <a:rPr lang="en-GB" sz="6200" dirty="0"/>
              <a:t>will be </a:t>
            </a:r>
            <a:r>
              <a:rPr lang="en-GB" sz="6200" dirty="0" smtClean="0"/>
              <a:t>offered: </a:t>
            </a:r>
            <a:r>
              <a:rPr lang="en-GB" sz="6200" dirty="0"/>
              <a:t>in the context of </a:t>
            </a:r>
            <a:endParaRPr lang="en-GB" sz="6200" dirty="0" smtClean="0"/>
          </a:p>
          <a:p>
            <a:pPr algn="just"/>
            <a:r>
              <a:rPr lang="en-GB" sz="6200" dirty="0" smtClean="0">
                <a:solidFill>
                  <a:srgbClr val="FF0000"/>
                </a:solidFill>
              </a:rPr>
              <a:t>mainstream </a:t>
            </a:r>
            <a:r>
              <a:rPr lang="en-GB" sz="6200" dirty="0" smtClean="0">
                <a:solidFill>
                  <a:srgbClr val="FF0000"/>
                </a:solidFill>
              </a:rPr>
              <a:t>schools, </a:t>
            </a:r>
            <a:endParaRPr lang="en-GB" sz="6200" dirty="0" smtClean="0">
              <a:solidFill>
                <a:srgbClr val="FF0000"/>
              </a:solidFill>
            </a:endParaRPr>
          </a:p>
          <a:p>
            <a:pPr algn="just"/>
            <a:r>
              <a:rPr lang="en-GB" sz="6200" dirty="0" smtClean="0">
                <a:solidFill>
                  <a:srgbClr val="FF0000"/>
                </a:solidFill>
              </a:rPr>
              <a:t>special </a:t>
            </a:r>
            <a:r>
              <a:rPr lang="en-GB" sz="6200" dirty="0">
                <a:solidFill>
                  <a:srgbClr val="FF0000"/>
                </a:solidFill>
              </a:rPr>
              <a:t>classes in </a:t>
            </a:r>
            <a:r>
              <a:rPr lang="en-GB" sz="6200" dirty="0" smtClean="0">
                <a:solidFill>
                  <a:srgbClr val="FF0000"/>
                </a:solidFill>
              </a:rPr>
              <a:t> mainstream schools</a:t>
            </a:r>
            <a:r>
              <a:rPr lang="en-GB" sz="6200" dirty="0">
                <a:solidFill>
                  <a:srgbClr val="FF0000"/>
                </a:solidFill>
              </a:rPr>
              <a:t>, </a:t>
            </a:r>
            <a:endParaRPr lang="en-GB" sz="6200" dirty="0" smtClean="0">
              <a:solidFill>
                <a:srgbClr val="FF0000"/>
              </a:solidFill>
            </a:endParaRPr>
          </a:p>
          <a:p>
            <a:pPr algn="just"/>
            <a:r>
              <a:rPr lang="en-GB" sz="6200" dirty="0" smtClean="0">
                <a:solidFill>
                  <a:srgbClr val="FF0000"/>
                </a:solidFill>
              </a:rPr>
              <a:t>in </a:t>
            </a:r>
            <a:r>
              <a:rPr lang="en-GB" sz="6200" dirty="0" smtClean="0">
                <a:solidFill>
                  <a:srgbClr val="FF0000"/>
                </a:solidFill>
              </a:rPr>
              <a:t>special schools</a:t>
            </a:r>
            <a:r>
              <a:rPr lang="en-GB" sz="6200" dirty="0">
                <a:solidFill>
                  <a:srgbClr val="FF0000"/>
                </a:solidFill>
              </a:rPr>
              <a:t>, </a:t>
            </a:r>
            <a:endParaRPr lang="en-GB" sz="6200" dirty="0" smtClean="0">
              <a:solidFill>
                <a:srgbClr val="FF0000"/>
              </a:solidFill>
            </a:endParaRPr>
          </a:p>
          <a:p>
            <a:pPr algn="just"/>
            <a:r>
              <a:rPr lang="en-GB" sz="6200" dirty="0" smtClean="0">
                <a:solidFill>
                  <a:srgbClr val="FF0000"/>
                </a:solidFill>
              </a:rPr>
              <a:t>in </a:t>
            </a:r>
            <a:r>
              <a:rPr lang="en-GB" sz="6200" dirty="0">
                <a:solidFill>
                  <a:srgbClr val="FF0000"/>
                </a:solidFill>
              </a:rPr>
              <a:t>special vocational schools </a:t>
            </a:r>
            <a:r>
              <a:rPr lang="en-GB" sz="6200" dirty="0" smtClean="0">
                <a:solidFill>
                  <a:srgbClr val="FF0000"/>
                </a:solidFill>
              </a:rPr>
              <a:t>or</a:t>
            </a:r>
          </a:p>
          <a:p>
            <a:pPr algn="just"/>
            <a:r>
              <a:rPr lang="en-GB" sz="6200" dirty="0" smtClean="0">
                <a:solidFill>
                  <a:srgbClr val="FF0000"/>
                </a:solidFill>
              </a:rPr>
              <a:t> </a:t>
            </a:r>
            <a:r>
              <a:rPr lang="en-GB" sz="6200" dirty="0">
                <a:solidFill>
                  <a:srgbClr val="FF0000"/>
                </a:solidFill>
              </a:rPr>
              <a:t>at </a:t>
            </a:r>
            <a:r>
              <a:rPr lang="en-GB" sz="6200" dirty="0" smtClean="0">
                <a:solidFill>
                  <a:srgbClr val="FF0000"/>
                </a:solidFill>
              </a:rPr>
              <a:t>home.</a:t>
            </a:r>
            <a:endParaRPr lang="el-GR" sz="6200" dirty="0">
              <a:solidFill>
                <a:srgbClr val="FF0000"/>
              </a:solidFill>
            </a:endParaRPr>
          </a:p>
        </p:txBody>
      </p:sp>
    </p:spTree>
    <p:extLst>
      <p:ext uri="{BB962C8B-B14F-4D97-AF65-F5344CB8AC3E}">
        <p14:creationId xmlns:p14="http://schemas.microsoft.com/office/powerpoint/2010/main" val="16441174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6632"/>
            <a:ext cx="7571184" cy="850106"/>
          </a:xfrm>
        </p:spPr>
        <p:txBody>
          <a:bodyPr>
            <a:normAutofit/>
          </a:bodyPr>
          <a:lstStyle/>
          <a:p>
            <a:pPr algn="ctr"/>
            <a:r>
              <a:rPr lang="en-US" sz="2800" b="1" dirty="0"/>
              <a:t>Third Period</a:t>
            </a:r>
            <a:r>
              <a:rPr lang="el-GR" sz="2800" b="1" dirty="0"/>
              <a:t> 1974</a:t>
            </a:r>
            <a:r>
              <a:rPr lang="en-US" sz="2800" b="1" dirty="0"/>
              <a:t> to the present day</a:t>
            </a:r>
            <a:endParaRPr lang="el-GR" sz="2800" b="1" dirty="0"/>
          </a:p>
        </p:txBody>
      </p:sp>
      <p:sp>
        <p:nvSpPr>
          <p:cNvPr id="3" name="Θέση περιεχομένου 2"/>
          <p:cNvSpPr>
            <a:spLocks noGrp="1"/>
          </p:cNvSpPr>
          <p:nvPr>
            <p:ph idx="1"/>
          </p:nvPr>
        </p:nvSpPr>
        <p:spPr>
          <a:xfrm>
            <a:off x="755576" y="1556792"/>
            <a:ext cx="7776864" cy="4896544"/>
          </a:xfrm>
        </p:spPr>
        <p:txBody>
          <a:bodyPr>
            <a:noAutofit/>
          </a:bodyPr>
          <a:lstStyle/>
          <a:p>
            <a:pPr marL="0" indent="0">
              <a:buNone/>
            </a:pPr>
            <a:r>
              <a:rPr lang="en-US" sz="2000" b="1" dirty="0" smtClean="0"/>
              <a:t> Significant </a:t>
            </a:r>
            <a:r>
              <a:rPr lang="en-US" sz="2000" b="1" dirty="0" smtClean="0"/>
              <a:t>fact</a:t>
            </a:r>
            <a:r>
              <a:rPr lang="en-US" sz="2000" b="1" dirty="0" smtClean="0"/>
              <a:t> </a:t>
            </a:r>
            <a:r>
              <a:rPr lang="en-US" sz="2000" b="1" dirty="0" smtClean="0"/>
              <a:t>in the history of Special Education is the Law </a:t>
            </a:r>
            <a:r>
              <a:rPr lang="el-GR" sz="2000" b="1" dirty="0" smtClean="0"/>
              <a:t>2817</a:t>
            </a:r>
            <a:r>
              <a:rPr lang="en-GB" sz="2000" b="1" dirty="0" smtClean="0"/>
              <a:t>/       </a:t>
            </a:r>
            <a:r>
              <a:rPr lang="en-US" sz="2000" b="1" dirty="0" smtClean="0"/>
              <a:t>of</a:t>
            </a:r>
            <a:r>
              <a:rPr lang="el-GR" sz="2000" b="1" dirty="0" smtClean="0"/>
              <a:t> 2000 </a:t>
            </a:r>
            <a:r>
              <a:rPr lang="en-US" sz="2000" b="1" dirty="0" smtClean="0"/>
              <a:t>because</a:t>
            </a:r>
            <a:r>
              <a:rPr lang="el-GR" sz="2000" b="1" dirty="0" smtClean="0"/>
              <a:t>:</a:t>
            </a:r>
            <a:endParaRPr lang="en-US" sz="2000" b="1" dirty="0"/>
          </a:p>
          <a:p>
            <a:pPr marL="457200" indent="-457200">
              <a:buAutoNum type="arabicPeriod"/>
            </a:pPr>
            <a:r>
              <a:rPr lang="en-GB" sz="2000" dirty="0" smtClean="0"/>
              <a:t>It entitles </a:t>
            </a:r>
            <a:r>
              <a:rPr lang="en-GB" sz="2000" dirty="0"/>
              <a:t>the disabled persons to study in special </a:t>
            </a:r>
            <a:r>
              <a:rPr lang="en-GB" sz="2000" dirty="0" smtClean="0"/>
              <a:t>schools, regardless </a:t>
            </a:r>
            <a:r>
              <a:rPr lang="en-GB" sz="2000" dirty="0"/>
              <a:t>of disability (as </a:t>
            </a:r>
            <a:r>
              <a:rPr lang="en-GB" sz="2000" dirty="0" smtClean="0"/>
              <a:t>serious</a:t>
            </a:r>
            <a:r>
              <a:rPr lang="en-GB" sz="2000" dirty="0" smtClean="0"/>
              <a:t> </a:t>
            </a:r>
            <a:r>
              <a:rPr lang="en-GB" sz="2000" dirty="0" smtClean="0"/>
              <a:t>as it is).</a:t>
            </a:r>
          </a:p>
          <a:p>
            <a:pPr marL="457200" indent="-457200">
              <a:buAutoNum type="arabicPeriod"/>
            </a:pPr>
            <a:r>
              <a:rPr lang="en-GB" sz="2000" dirty="0" smtClean="0"/>
              <a:t>KDAY </a:t>
            </a:r>
            <a:r>
              <a:rPr lang="en-GB" sz="2000" dirty="0"/>
              <a:t>(</a:t>
            </a:r>
            <a:r>
              <a:rPr lang="en-GB" sz="2000" dirty="0">
                <a:solidFill>
                  <a:srgbClr val="FF0000"/>
                </a:solidFill>
              </a:rPr>
              <a:t>Evaluation and Diagnostic Support Centres for </a:t>
            </a:r>
            <a:r>
              <a:rPr lang="en-GB" sz="2000" dirty="0" smtClean="0">
                <a:solidFill>
                  <a:srgbClr val="FF0000"/>
                </a:solidFill>
              </a:rPr>
              <a:t>persons with special needs)</a:t>
            </a:r>
            <a:r>
              <a:rPr lang="en-GB" sz="2000" dirty="0" smtClean="0"/>
              <a:t>are</a:t>
            </a:r>
            <a:r>
              <a:rPr lang="en-GB" sz="2000" dirty="0" smtClean="0">
                <a:solidFill>
                  <a:srgbClr val="FF0000"/>
                </a:solidFill>
              </a:rPr>
              <a:t> </a:t>
            </a:r>
            <a:r>
              <a:rPr lang="en-GB" sz="2000" dirty="0" smtClean="0"/>
              <a:t>established, </a:t>
            </a:r>
            <a:r>
              <a:rPr lang="en-GB" sz="2000" dirty="0"/>
              <a:t>where </a:t>
            </a:r>
            <a:r>
              <a:rPr lang="en-GB" sz="2000" b="1" dirty="0" smtClean="0"/>
              <a:t>the students’ </a:t>
            </a:r>
            <a:r>
              <a:rPr lang="en-GB" sz="2000" b="1" dirty="0"/>
              <a:t>educational </a:t>
            </a:r>
            <a:r>
              <a:rPr lang="en-GB" sz="2000" b="1" dirty="0" smtClean="0"/>
              <a:t>needs </a:t>
            </a:r>
            <a:r>
              <a:rPr lang="en-GB" sz="2000" b="1" dirty="0" smtClean="0"/>
              <a:t>are</a:t>
            </a:r>
            <a:r>
              <a:rPr lang="en-GB" sz="2000" b="1" dirty="0" smtClean="0"/>
              <a:t> </a:t>
            </a:r>
            <a:r>
              <a:rPr lang="en-GB" sz="2000" b="1" dirty="0" smtClean="0"/>
              <a:t>assessed, expert opinions are issued, </a:t>
            </a:r>
            <a:r>
              <a:rPr lang="en-GB" sz="2000" b="1" dirty="0"/>
              <a:t>individual </a:t>
            </a:r>
            <a:r>
              <a:rPr lang="en-GB" sz="2000" b="1" dirty="0" smtClean="0"/>
              <a:t>educational timetables are designed </a:t>
            </a:r>
            <a:r>
              <a:rPr lang="en-GB" sz="2000" b="1" dirty="0"/>
              <a:t>and the framework </a:t>
            </a:r>
            <a:r>
              <a:rPr lang="en-GB" sz="2000" b="1" dirty="0" smtClean="0"/>
              <a:t>of personal study plan is recommended </a:t>
            </a:r>
            <a:r>
              <a:rPr lang="en-GB" sz="2000" dirty="0" smtClean="0"/>
              <a:t>(</a:t>
            </a:r>
            <a:r>
              <a:rPr lang="en-GB" sz="2000" dirty="0">
                <a:solidFill>
                  <a:srgbClr val="FF0000"/>
                </a:solidFill>
              </a:rPr>
              <a:t>personnel serving in </a:t>
            </a:r>
            <a:r>
              <a:rPr lang="en-GB" sz="2000" dirty="0" smtClean="0">
                <a:solidFill>
                  <a:srgbClr val="FF0000"/>
                </a:solidFill>
              </a:rPr>
              <a:t>KDAY-special </a:t>
            </a:r>
            <a:r>
              <a:rPr lang="en-GB" sz="2000" dirty="0">
                <a:solidFill>
                  <a:srgbClr val="FF0000"/>
                </a:solidFill>
              </a:rPr>
              <a:t>education teachers, social workers, psychologists, child psychiatrists, </a:t>
            </a:r>
            <a:r>
              <a:rPr lang="en-GB" sz="2000" dirty="0" smtClean="0">
                <a:solidFill>
                  <a:srgbClr val="FF0000"/>
                </a:solidFill>
              </a:rPr>
              <a:t>physiotherapists) </a:t>
            </a:r>
            <a:endParaRPr lang="en-GB" sz="2000" dirty="0" smtClean="0">
              <a:solidFill>
                <a:srgbClr val="FF0000"/>
              </a:solidFill>
            </a:endParaRPr>
          </a:p>
          <a:p>
            <a:pPr marL="457200" indent="-457200">
              <a:buAutoNum type="arabicPeriod"/>
            </a:pPr>
            <a:r>
              <a:rPr lang="en-GB" sz="2000" b="1" u="sng" dirty="0" smtClean="0"/>
              <a:t>Special </a:t>
            </a:r>
            <a:r>
              <a:rPr lang="en-GB" sz="2000" b="1" u="sng" dirty="0" smtClean="0"/>
              <a:t>schools are founded in Secondary Education</a:t>
            </a:r>
            <a:endParaRPr lang="el-GR" sz="2000" b="1" u="sng" dirty="0" smtClean="0"/>
          </a:p>
          <a:p>
            <a:pPr marL="514350" indent="-514350">
              <a:buAutoNum type="arabicPeriod" startAt="4"/>
            </a:pPr>
            <a:r>
              <a:rPr lang="en-GB" sz="2000" dirty="0" smtClean="0"/>
              <a:t>A </a:t>
            </a:r>
            <a:r>
              <a:rPr lang="en-GB" sz="2000" dirty="0" smtClean="0"/>
              <a:t>new </a:t>
            </a:r>
            <a:r>
              <a:rPr lang="en-GB" sz="2000" dirty="0" smtClean="0"/>
              <a:t>speciality is established to work in special schools  =DE 1 </a:t>
            </a:r>
            <a:r>
              <a:rPr lang="en-GB" sz="2000" b="1" dirty="0" smtClean="0"/>
              <a:t>special supporting personnel</a:t>
            </a:r>
            <a:endParaRPr lang="el-GR" sz="2000" b="1" dirty="0" smtClean="0"/>
          </a:p>
        </p:txBody>
      </p:sp>
    </p:spTree>
    <p:extLst>
      <p:ext uri="{BB962C8B-B14F-4D97-AF65-F5344CB8AC3E}">
        <p14:creationId xmlns:p14="http://schemas.microsoft.com/office/powerpoint/2010/main" val="2003328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19256" cy="634082"/>
          </a:xfrm>
        </p:spPr>
        <p:txBody>
          <a:bodyPr>
            <a:normAutofit/>
          </a:bodyPr>
          <a:lstStyle/>
          <a:p>
            <a:pPr algn="ctr"/>
            <a:r>
              <a:rPr lang="en-US" b="1" dirty="0"/>
              <a:t>Third Period</a:t>
            </a:r>
            <a:r>
              <a:rPr lang="el-GR" b="1" dirty="0"/>
              <a:t> 1974</a:t>
            </a:r>
            <a:r>
              <a:rPr lang="en-US" b="1" dirty="0"/>
              <a:t> to the present day</a:t>
            </a:r>
            <a:endParaRPr lang="el-GR" b="1" dirty="0"/>
          </a:p>
        </p:txBody>
      </p:sp>
      <p:sp>
        <p:nvSpPr>
          <p:cNvPr id="3" name="Θέση περιεχομένου 2"/>
          <p:cNvSpPr>
            <a:spLocks noGrp="1"/>
          </p:cNvSpPr>
          <p:nvPr>
            <p:ph idx="1"/>
          </p:nvPr>
        </p:nvSpPr>
        <p:spPr>
          <a:xfrm>
            <a:off x="457200" y="1268760"/>
            <a:ext cx="8229600" cy="4857403"/>
          </a:xfrm>
        </p:spPr>
        <p:txBody>
          <a:bodyPr>
            <a:normAutofit/>
          </a:bodyPr>
          <a:lstStyle/>
          <a:p>
            <a:pPr marL="0" indent="0">
              <a:buNone/>
            </a:pPr>
            <a:r>
              <a:rPr lang="en-GB" sz="2400" b="1" dirty="0" smtClean="0">
                <a:solidFill>
                  <a:prstClr val="black"/>
                </a:solidFill>
              </a:rPr>
              <a:t>Another equally  significant milestone in the history of special education in Greece is Law </a:t>
            </a:r>
            <a:r>
              <a:rPr lang="el-GR" sz="2400" b="1" dirty="0" smtClean="0">
                <a:solidFill>
                  <a:prstClr val="black"/>
                </a:solidFill>
              </a:rPr>
              <a:t>3699</a:t>
            </a:r>
            <a:r>
              <a:rPr lang="en-GB" sz="2400" b="1" dirty="0" smtClean="0">
                <a:solidFill>
                  <a:prstClr val="black"/>
                </a:solidFill>
              </a:rPr>
              <a:t>/ of</a:t>
            </a:r>
            <a:r>
              <a:rPr lang="el-GR" sz="2400" b="1" dirty="0" smtClean="0">
                <a:solidFill>
                  <a:prstClr val="black"/>
                </a:solidFill>
              </a:rPr>
              <a:t> </a:t>
            </a:r>
            <a:r>
              <a:rPr lang="el-GR" sz="2400" b="1" dirty="0">
                <a:solidFill>
                  <a:prstClr val="black"/>
                </a:solidFill>
              </a:rPr>
              <a:t>2008 </a:t>
            </a:r>
            <a:r>
              <a:rPr lang="en-GB" sz="2400" b="1" dirty="0" smtClean="0">
                <a:solidFill>
                  <a:prstClr val="black"/>
                </a:solidFill>
              </a:rPr>
              <a:t> because: </a:t>
            </a:r>
          </a:p>
          <a:p>
            <a:r>
              <a:rPr lang="en-GB" sz="2800" dirty="0" smtClean="0">
                <a:solidFill>
                  <a:prstClr val="black"/>
                </a:solidFill>
              </a:rPr>
              <a:t>The </a:t>
            </a:r>
            <a:r>
              <a:rPr lang="en-GB" sz="2800" b="1" dirty="0" smtClean="0">
                <a:solidFill>
                  <a:prstClr val="black"/>
                </a:solidFill>
              </a:rPr>
              <a:t>compulsory attendance </a:t>
            </a:r>
            <a:r>
              <a:rPr lang="en-GB" sz="2800" dirty="0" smtClean="0">
                <a:solidFill>
                  <a:prstClr val="black"/>
                </a:solidFill>
              </a:rPr>
              <a:t>of school classes by children with special needs, regardless the kind of disability they have, is instituted. Previously, </a:t>
            </a:r>
            <a:r>
              <a:rPr lang="en-GB" sz="2800" b="1" dirty="0" smtClean="0">
                <a:solidFill>
                  <a:prstClr val="black"/>
                </a:solidFill>
              </a:rPr>
              <a:t>parents</a:t>
            </a:r>
            <a:r>
              <a:rPr lang="en-GB" sz="2800" dirty="0" smtClean="0">
                <a:solidFill>
                  <a:prstClr val="black"/>
                </a:solidFill>
              </a:rPr>
              <a:t> had the right to take that decision. After this Law, they </a:t>
            </a:r>
            <a:r>
              <a:rPr lang="en-GB" sz="2800" b="1" dirty="0" smtClean="0">
                <a:solidFill>
                  <a:prstClr val="black"/>
                </a:solidFill>
              </a:rPr>
              <a:t>are obliged to make sure that their child attends classes in a school unit of Special Education.</a:t>
            </a:r>
          </a:p>
          <a:p>
            <a:r>
              <a:rPr lang="en-GB" sz="2800" b="1" dirty="0" smtClean="0">
                <a:solidFill>
                  <a:prstClr val="black"/>
                </a:solidFill>
              </a:rPr>
              <a:t>Integration Classes </a:t>
            </a:r>
            <a:r>
              <a:rPr lang="en-GB" sz="2800" dirty="0" smtClean="0">
                <a:solidFill>
                  <a:prstClr val="black"/>
                </a:solidFill>
              </a:rPr>
              <a:t>are increased and the </a:t>
            </a:r>
            <a:r>
              <a:rPr lang="en-GB" sz="2800" b="1" dirty="0" smtClean="0">
                <a:solidFill>
                  <a:prstClr val="black"/>
                </a:solidFill>
              </a:rPr>
              <a:t>parallel support of students</a:t>
            </a:r>
            <a:r>
              <a:rPr lang="en-GB" sz="2800" dirty="0" smtClean="0">
                <a:solidFill>
                  <a:prstClr val="black"/>
                </a:solidFill>
              </a:rPr>
              <a:t> with special educational needs, inside the ordinary classroom is instituted as well.</a:t>
            </a:r>
            <a:r>
              <a:rPr lang="el-GR" sz="2800" dirty="0" smtClean="0">
                <a:solidFill>
                  <a:prstClr val="black"/>
                </a:solidFill>
              </a:rPr>
              <a:t> </a:t>
            </a:r>
            <a:endParaRPr lang="el-GR" sz="2800" dirty="0">
              <a:solidFill>
                <a:prstClr val="black"/>
              </a:solidFill>
            </a:endParaRPr>
          </a:p>
        </p:txBody>
      </p:sp>
    </p:spTree>
    <p:extLst>
      <p:ext uri="{BB962C8B-B14F-4D97-AF65-F5344CB8AC3E}">
        <p14:creationId xmlns:p14="http://schemas.microsoft.com/office/powerpoint/2010/main" val="12951362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a:bodyPr>
          <a:lstStyle/>
          <a:p>
            <a:pPr algn="ctr"/>
            <a:r>
              <a:rPr lang="en-US" b="1" dirty="0"/>
              <a:t>Third Period</a:t>
            </a:r>
            <a:r>
              <a:rPr lang="el-GR" b="1" dirty="0"/>
              <a:t> 1974</a:t>
            </a:r>
            <a:r>
              <a:rPr lang="en-US" b="1" dirty="0"/>
              <a:t> to the present day</a:t>
            </a:r>
            <a:endParaRPr lang="el-GR" b="1" dirty="0"/>
          </a:p>
        </p:txBody>
      </p:sp>
      <p:sp>
        <p:nvSpPr>
          <p:cNvPr id="3" name="Θέση περιεχομένου 2"/>
          <p:cNvSpPr>
            <a:spLocks noGrp="1"/>
          </p:cNvSpPr>
          <p:nvPr>
            <p:ph idx="1"/>
          </p:nvPr>
        </p:nvSpPr>
        <p:spPr>
          <a:xfrm>
            <a:off x="179512" y="1052736"/>
            <a:ext cx="8229600" cy="5001419"/>
          </a:xfrm>
        </p:spPr>
        <p:txBody>
          <a:bodyPr>
            <a:normAutofit/>
          </a:bodyPr>
          <a:lstStyle/>
          <a:p>
            <a:pPr marL="0" indent="0">
              <a:buNone/>
            </a:pPr>
            <a:r>
              <a:rPr lang="en-GB" sz="2400" b="1" dirty="0" smtClean="0"/>
              <a:t>With the </a:t>
            </a:r>
            <a:r>
              <a:rPr lang="en-GB" sz="2400" b="1" dirty="0" smtClean="0"/>
              <a:t>article 39 </a:t>
            </a:r>
            <a:r>
              <a:rPr lang="en-GB" sz="2400" b="1" dirty="0" smtClean="0"/>
              <a:t>of Law </a:t>
            </a:r>
            <a:r>
              <a:rPr lang="el-GR" sz="2400" b="1" dirty="0" smtClean="0"/>
              <a:t>4115/2013  </a:t>
            </a:r>
            <a:r>
              <a:rPr lang="en-GB" sz="2400" b="1" dirty="0" smtClean="0"/>
              <a:t>special committees (</a:t>
            </a:r>
            <a:r>
              <a:rPr lang="el-GR" sz="2400" b="1" dirty="0" smtClean="0"/>
              <a:t>ΣΔΕΥ-ΕΔΕΑΥ</a:t>
            </a:r>
            <a:r>
              <a:rPr lang="en-GB" sz="2400" b="1" dirty="0" smtClean="0"/>
              <a:t>)</a:t>
            </a:r>
            <a:r>
              <a:rPr lang="el-GR" sz="2400" b="1" dirty="0" smtClean="0"/>
              <a:t> </a:t>
            </a:r>
            <a:r>
              <a:rPr lang="en-GB" sz="2400" b="1" dirty="0" smtClean="0"/>
              <a:t>are established:</a:t>
            </a:r>
            <a:endParaRPr lang="el-GR" sz="2400" b="1" dirty="0"/>
          </a:p>
          <a:p>
            <a:r>
              <a:rPr lang="en-GB" sz="2400" dirty="0" smtClean="0"/>
              <a:t>Their aim is to </a:t>
            </a:r>
            <a:r>
              <a:rPr lang="en-GB" sz="2400" dirty="0" smtClean="0">
                <a:solidFill>
                  <a:srgbClr val="FF0000"/>
                </a:solidFill>
              </a:rPr>
              <a:t>face the difficulties of the students inside the ordinary class </a:t>
            </a:r>
            <a:r>
              <a:rPr lang="en-GB" sz="2400" dirty="0" smtClean="0"/>
              <a:t>and support the students with them, as well as </a:t>
            </a:r>
            <a:r>
              <a:rPr lang="en-GB" sz="2400" dirty="0" smtClean="0">
                <a:solidFill>
                  <a:srgbClr val="FF0000"/>
                </a:solidFill>
              </a:rPr>
              <a:t>assist the teacher of this class in his work</a:t>
            </a:r>
            <a:r>
              <a:rPr lang="en-GB" sz="2400" dirty="0" smtClean="0"/>
              <a:t>.</a:t>
            </a:r>
          </a:p>
          <a:p>
            <a:r>
              <a:rPr lang="en-GB" sz="2400" dirty="0" smtClean="0"/>
              <a:t>They have under their responsibility groups of up to 5 school units with Integration Classes and cover the needs of a small number of schools. For example, last year in </a:t>
            </a:r>
            <a:r>
              <a:rPr lang="en-GB" sz="2400" dirty="0" err="1" smtClean="0"/>
              <a:t>Serres</a:t>
            </a:r>
            <a:r>
              <a:rPr lang="en-GB" sz="2400" dirty="0" smtClean="0"/>
              <a:t> there was one committee in Primary Education for just 5 schools.</a:t>
            </a:r>
          </a:p>
          <a:p>
            <a:r>
              <a:rPr lang="en-GB" sz="2400" dirty="0" smtClean="0"/>
              <a:t>The specialities working for these committees are psychologists, social workers, special education teachers</a:t>
            </a:r>
            <a:endParaRPr lang="el-GR" sz="2400" dirty="0"/>
          </a:p>
        </p:txBody>
      </p:sp>
    </p:spTree>
    <p:extLst>
      <p:ext uri="{BB962C8B-B14F-4D97-AF65-F5344CB8AC3E}">
        <p14:creationId xmlns:p14="http://schemas.microsoft.com/office/powerpoint/2010/main" val="28264484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003232" cy="706090"/>
          </a:xfrm>
        </p:spPr>
        <p:txBody>
          <a:bodyPr>
            <a:normAutofit/>
          </a:bodyPr>
          <a:lstStyle/>
          <a:p>
            <a:pPr algn="ctr"/>
            <a:r>
              <a:rPr lang="en-GB" b="1" dirty="0" smtClean="0"/>
              <a:t>Special Education </a:t>
            </a:r>
            <a:r>
              <a:rPr lang="en-GB" b="1" dirty="0"/>
              <a:t>S</a:t>
            </a:r>
            <a:r>
              <a:rPr lang="en-GB" b="1" dirty="0" smtClean="0"/>
              <a:t>taff</a:t>
            </a:r>
            <a:endParaRPr lang="el-GR" b="1" dirty="0"/>
          </a:p>
        </p:txBody>
      </p:sp>
      <p:sp>
        <p:nvSpPr>
          <p:cNvPr id="3" name="Θέση περιεχομένου 2"/>
          <p:cNvSpPr>
            <a:spLocks noGrp="1"/>
          </p:cNvSpPr>
          <p:nvPr>
            <p:ph idx="1"/>
          </p:nvPr>
        </p:nvSpPr>
        <p:spPr>
          <a:xfrm>
            <a:off x="457200" y="1124744"/>
            <a:ext cx="8229600" cy="5001419"/>
          </a:xfrm>
        </p:spPr>
        <p:txBody>
          <a:bodyPr>
            <a:normAutofit/>
          </a:bodyPr>
          <a:lstStyle/>
          <a:p>
            <a:pPr marL="0" indent="0">
              <a:buNone/>
            </a:pPr>
            <a:r>
              <a:rPr lang="en-GB" dirty="0" smtClean="0"/>
              <a:t>Special Education Staff consists of the following specialities:</a:t>
            </a:r>
          </a:p>
          <a:p>
            <a:r>
              <a:rPr lang="en-GB" b="1" dirty="0" smtClean="0"/>
              <a:t>Special Teacher</a:t>
            </a:r>
            <a:r>
              <a:rPr lang="el-GR" b="1" dirty="0" smtClean="0"/>
              <a:t>. </a:t>
            </a:r>
            <a:r>
              <a:rPr lang="en-GB" dirty="0" smtClean="0"/>
              <a:t>The first teachers were trained in Special Education for one year in “</a:t>
            </a:r>
            <a:r>
              <a:rPr lang="en-GB" dirty="0" err="1" smtClean="0"/>
              <a:t>Marasleio</a:t>
            </a:r>
            <a:r>
              <a:rPr lang="en-GB" dirty="0" smtClean="0"/>
              <a:t> Academy” in 1969. Their training lasted for two years since 1976. From 1998 there are two Higher Education University Departments for Special Education teachers(4 years of studies) in Volos and Macedonia University in Thessaloniki</a:t>
            </a:r>
          </a:p>
          <a:p>
            <a:r>
              <a:rPr lang="en-GB" b="1" dirty="0" smtClean="0"/>
              <a:t>Psychologist</a:t>
            </a:r>
            <a:endParaRPr lang="el-GR" b="1" dirty="0" smtClean="0"/>
          </a:p>
          <a:p>
            <a:r>
              <a:rPr lang="en-GB" b="1" dirty="0" smtClean="0"/>
              <a:t>Ergo therapist</a:t>
            </a:r>
            <a:endParaRPr lang="el-GR" b="1" dirty="0" smtClean="0"/>
          </a:p>
          <a:p>
            <a:r>
              <a:rPr lang="en-GB" b="1" dirty="0" smtClean="0"/>
              <a:t>Social worker</a:t>
            </a:r>
            <a:endParaRPr lang="el-GR" b="1" dirty="0" smtClean="0"/>
          </a:p>
          <a:p>
            <a:r>
              <a:rPr lang="en-GB" b="1" dirty="0" smtClean="0"/>
              <a:t>Speech therapist</a:t>
            </a:r>
            <a:endParaRPr lang="el-GR" b="1" dirty="0" smtClean="0"/>
          </a:p>
          <a:p>
            <a:r>
              <a:rPr lang="en-GB" b="1" dirty="0" smtClean="0"/>
              <a:t>Physiotherapist</a:t>
            </a:r>
            <a:endParaRPr lang="el-GR" b="1" dirty="0" smtClean="0"/>
          </a:p>
          <a:p>
            <a:r>
              <a:rPr lang="en-GB" b="1" dirty="0" smtClean="0"/>
              <a:t>School nurse</a:t>
            </a:r>
          </a:p>
          <a:p>
            <a:r>
              <a:rPr lang="en-GB" b="1" dirty="0" smtClean="0"/>
              <a:t>Special Supporting School Personnel</a:t>
            </a:r>
            <a:endParaRPr lang="el-GR" b="1" dirty="0" smtClean="0"/>
          </a:p>
          <a:p>
            <a:pPr marL="0" indent="0">
              <a:buNone/>
            </a:pPr>
            <a:endParaRPr lang="el-GR" b="1" dirty="0" smtClean="0"/>
          </a:p>
          <a:p>
            <a:endParaRPr lang="el-GR" dirty="0" smtClean="0"/>
          </a:p>
          <a:p>
            <a:endParaRPr lang="el-GR" dirty="0" smtClean="0"/>
          </a:p>
        </p:txBody>
      </p:sp>
    </p:spTree>
    <p:extLst>
      <p:ext uri="{BB962C8B-B14F-4D97-AF65-F5344CB8AC3E}">
        <p14:creationId xmlns:p14="http://schemas.microsoft.com/office/powerpoint/2010/main" val="36330323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78098"/>
          </a:xfrm>
        </p:spPr>
        <p:txBody>
          <a:bodyPr/>
          <a:lstStyle/>
          <a:p>
            <a:pPr algn="ctr"/>
            <a:r>
              <a:rPr lang="en-GB" b="1" dirty="0" smtClean="0"/>
              <a:t>Diagnostic Services</a:t>
            </a:r>
            <a:endParaRPr lang="el-GR" b="1" dirty="0"/>
          </a:p>
        </p:txBody>
      </p:sp>
      <p:sp>
        <p:nvSpPr>
          <p:cNvPr id="3" name="Θέση περιεχομένου 2"/>
          <p:cNvSpPr>
            <a:spLocks noGrp="1"/>
          </p:cNvSpPr>
          <p:nvPr>
            <p:ph idx="1"/>
          </p:nvPr>
        </p:nvSpPr>
        <p:spPr>
          <a:xfrm>
            <a:off x="251520" y="1196752"/>
            <a:ext cx="8784976" cy="4929411"/>
          </a:xfrm>
        </p:spPr>
        <p:txBody>
          <a:bodyPr>
            <a:normAutofit fontScale="92500"/>
          </a:bodyPr>
          <a:lstStyle/>
          <a:p>
            <a:pPr marL="0" indent="0">
              <a:buNone/>
            </a:pPr>
            <a:r>
              <a:rPr lang="el-GR" sz="2400" b="1" dirty="0" smtClean="0"/>
              <a:t>1.</a:t>
            </a:r>
            <a:r>
              <a:rPr lang="en-GB" sz="2400" b="1" dirty="0" smtClean="0"/>
              <a:t> K.E.D.D.Y. (Diagnosis-</a:t>
            </a:r>
            <a:r>
              <a:rPr lang="en-GB" sz="2400" b="1" dirty="0" err="1" smtClean="0"/>
              <a:t>Diaforodiagnosis</a:t>
            </a:r>
            <a:r>
              <a:rPr lang="en-GB" sz="2400" b="1" dirty="0" smtClean="0"/>
              <a:t> </a:t>
            </a:r>
            <a:r>
              <a:rPr lang="en-GB" sz="2400" b="1" dirty="0"/>
              <a:t>and </a:t>
            </a:r>
            <a:r>
              <a:rPr lang="en-GB" sz="2400" b="1" dirty="0" smtClean="0"/>
              <a:t>Support </a:t>
            </a:r>
            <a:r>
              <a:rPr lang="en-GB" sz="2400" b="1" dirty="0" err="1" smtClean="0"/>
              <a:t>Center</a:t>
            </a:r>
            <a:r>
              <a:rPr lang="el-GR" sz="2400" b="1" dirty="0"/>
              <a:t>) ΚΕ.Δ.Δ.Υ. </a:t>
            </a:r>
            <a:endParaRPr lang="el-GR" sz="2400" b="1" dirty="0" smtClean="0"/>
          </a:p>
          <a:p>
            <a:pPr marL="0" indent="0">
              <a:buNone/>
            </a:pPr>
            <a:r>
              <a:rPr lang="el-GR" sz="2400" dirty="0" smtClean="0"/>
              <a:t> </a:t>
            </a:r>
            <a:r>
              <a:rPr lang="en-GB" sz="2400" dirty="0" smtClean="0"/>
              <a:t>It detects and evaluates the difficulties of the student, it gives expert opinion about them and recommends a study plan, which is necessary for the student in order for him/her to attend the appropriate special education for his/her case.</a:t>
            </a:r>
          </a:p>
          <a:p>
            <a:pPr marL="0" indent="0">
              <a:buNone/>
            </a:pPr>
            <a:endParaRPr lang="el-GR" sz="2400" dirty="0"/>
          </a:p>
          <a:p>
            <a:pPr marL="457200" indent="-457200">
              <a:buAutoNum type="arabicPeriod" startAt="2"/>
            </a:pPr>
            <a:r>
              <a:rPr lang="el-GR" sz="2400" b="1" dirty="0" smtClean="0"/>
              <a:t>ΣΔΕΥ-ΕΔΕΑΥ</a:t>
            </a:r>
            <a:r>
              <a:rPr lang="en-GB" sz="2400" b="1" dirty="0" smtClean="0"/>
              <a:t>(already mentioned)</a:t>
            </a:r>
            <a:r>
              <a:rPr lang="el-GR" sz="2400" b="1" dirty="0" smtClean="0"/>
              <a:t> </a:t>
            </a:r>
            <a:endParaRPr lang="en-GB" sz="2400" dirty="0"/>
          </a:p>
          <a:p>
            <a:pPr marL="0" indent="0">
              <a:buNone/>
            </a:pPr>
            <a:r>
              <a:rPr lang="en-GB" sz="2400" dirty="0" smtClean="0"/>
              <a:t>They work in groups of five schools and support the teacher of general education in the classroom.  This institution enables the ordinary public school to be supported by Psychologists and </a:t>
            </a:r>
            <a:r>
              <a:rPr lang="en-GB" sz="2400" dirty="0" smtClean="0"/>
              <a:t>Social </a:t>
            </a:r>
            <a:r>
              <a:rPr lang="en-GB" sz="2400" dirty="0" smtClean="0"/>
              <a:t>Workers</a:t>
            </a:r>
            <a:r>
              <a:rPr lang="en-GB" sz="2400" dirty="0" smtClean="0"/>
              <a:t>.</a:t>
            </a:r>
          </a:p>
          <a:p>
            <a:pPr marL="0" indent="0">
              <a:buNone/>
            </a:pPr>
            <a:endParaRPr lang="el-GR" sz="2400" dirty="0" smtClean="0"/>
          </a:p>
          <a:p>
            <a:pPr marL="0" indent="0">
              <a:buNone/>
            </a:pPr>
            <a:r>
              <a:rPr lang="el-GR" sz="2400" b="1" dirty="0" smtClean="0"/>
              <a:t>3</a:t>
            </a:r>
            <a:r>
              <a:rPr lang="el-GR" sz="2400" b="1" dirty="0" smtClean="0"/>
              <a:t>.</a:t>
            </a:r>
            <a:r>
              <a:rPr lang="en-GB" sz="2400" b="1" dirty="0" smtClean="0"/>
              <a:t> </a:t>
            </a:r>
            <a:r>
              <a:rPr lang="el-GR" sz="2400" b="1" dirty="0" smtClean="0"/>
              <a:t>ΙΠΔ  </a:t>
            </a:r>
            <a:r>
              <a:rPr lang="el-GR" sz="2400" b="1" dirty="0" smtClean="0"/>
              <a:t>Ιατροπαιδαγωγικά  Κέντρα </a:t>
            </a:r>
            <a:r>
              <a:rPr lang="en-GB" sz="2400" b="1" dirty="0" smtClean="0"/>
              <a:t>– </a:t>
            </a:r>
            <a:r>
              <a:rPr lang="en-US" sz="2400" b="1" dirty="0" err="1" smtClean="0"/>
              <a:t>Iatropedagogica</a:t>
            </a:r>
            <a:r>
              <a:rPr lang="en-US" sz="2400" b="1" dirty="0" smtClean="0"/>
              <a:t> </a:t>
            </a:r>
            <a:r>
              <a:rPr lang="en-US" sz="2400" b="1" dirty="0" err="1"/>
              <a:t>C</a:t>
            </a:r>
            <a:r>
              <a:rPr lang="en-US" sz="2400" b="1" dirty="0" err="1" smtClean="0"/>
              <a:t>entra</a:t>
            </a:r>
            <a:endParaRPr lang="en-US" sz="2400" b="1" dirty="0" smtClean="0"/>
          </a:p>
          <a:p>
            <a:pPr marL="0" indent="0">
              <a:buNone/>
            </a:pPr>
            <a:r>
              <a:rPr lang="en-GB" sz="2400" b="1" dirty="0" smtClean="0"/>
              <a:t>Centres of parallel Medical and Pedagogic Support</a:t>
            </a:r>
            <a:endParaRPr lang="el-GR" sz="2400" b="1" dirty="0" smtClean="0"/>
          </a:p>
          <a:p>
            <a:pPr marL="0" indent="0">
              <a:buNone/>
            </a:pPr>
            <a:endParaRPr lang="el-GR" sz="2400" dirty="0"/>
          </a:p>
          <a:p>
            <a:pPr marL="0" indent="0">
              <a:buNone/>
            </a:pPr>
            <a:endParaRPr lang="el-GR" sz="2400" dirty="0"/>
          </a:p>
        </p:txBody>
      </p:sp>
    </p:spTree>
    <p:extLst>
      <p:ext uri="{BB962C8B-B14F-4D97-AF65-F5344CB8AC3E}">
        <p14:creationId xmlns:p14="http://schemas.microsoft.com/office/powerpoint/2010/main" val="351596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08620" y="116632"/>
            <a:ext cx="8147248" cy="490066"/>
          </a:xfrm>
        </p:spPr>
        <p:txBody>
          <a:bodyPr>
            <a:normAutofit fontScale="90000"/>
          </a:bodyPr>
          <a:lstStyle/>
          <a:p>
            <a:pPr algn="ctr"/>
            <a:r>
              <a:rPr lang="en-US" b="1" dirty="0" smtClean="0"/>
              <a:t>Special Education Today</a:t>
            </a:r>
            <a:endParaRPr lang="el-GR" b="1" dirty="0"/>
          </a:p>
        </p:txBody>
      </p:sp>
      <p:sp>
        <p:nvSpPr>
          <p:cNvPr id="3" name="Θέση περιεχομένου 2"/>
          <p:cNvSpPr>
            <a:spLocks noGrp="1"/>
          </p:cNvSpPr>
          <p:nvPr>
            <p:ph idx="1"/>
          </p:nvPr>
        </p:nvSpPr>
        <p:spPr>
          <a:xfrm>
            <a:off x="160148" y="692696"/>
            <a:ext cx="8964488" cy="5904656"/>
          </a:xfrm>
        </p:spPr>
        <p:txBody>
          <a:bodyPr>
            <a:noAutofit/>
          </a:bodyPr>
          <a:lstStyle/>
          <a:p>
            <a:pPr marL="0" indent="0">
              <a:buNone/>
            </a:pPr>
            <a:r>
              <a:rPr lang="en-US" sz="2400" b="1" u="sng" dirty="0" smtClean="0"/>
              <a:t>It is provided in the General School </a:t>
            </a:r>
            <a:r>
              <a:rPr lang="en-US" sz="2400" b="1" u="sng" dirty="0" smtClean="0"/>
              <a:t>in</a:t>
            </a:r>
            <a:r>
              <a:rPr lang="en-US" sz="2400" b="1" u="sng" dirty="0" smtClean="0"/>
              <a:t> </a:t>
            </a:r>
            <a:r>
              <a:rPr lang="en-US" sz="2400" b="1" u="sng" dirty="0" smtClean="0"/>
              <a:t>the following ways</a:t>
            </a:r>
            <a:r>
              <a:rPr lang="el-GR" sz="2400" b="1" u="sng" dirty="0" smtClean="0"/>
              <a:t>:</a:t>
            </a:r>
            <a:endParaRPr lang="en-US" sz="2400" b="1" u="sng" dirty="0"/>
          </a:p>
          <a:p>
            <a:pPr marL="0" indent="0">
              <a:buNone/>
            </a:pPr>
            <a:endParaRPr lang="el-GR" sz="2400" u="sng" dirty="0" smtClean="0"/>
          </a:p>
          <a:p>
            <a:r>
              <a:rPr lang="en-US" sz="2400" b="1" dirty="0" smtClean="0"/>
              <a:t>Inside the classroom </a:t>
            </a:r>
            <a:r>
              <a:rPr lang="en-US" sz="2400" dirty="0" smtClean="0"/>
              <a:t>by the general teacher of the class, supported by the School Advisors of Special and General Education, when there are slight learning difficulties.</a:t>
            </a:r>
          </a:p>
          <a:p>
            <a:r>
              <a:rPr lang="en-US" sz="2400" b="1" dirty="0" smtClean="0"/>
              <a:t>Parallel Support of the student</a:t>
            </a:r>
            <a:endParaRPr lang="el-GR" sz="2400" dirty="0" smtClean="0"/>
          </a:p>
          <a:p>
            <a:pPr marL="0" indent="0">
              <a:buNone/>
            </a:pPr>
            <a:r>
              <a:rPr lang="en-US" sz="2400" dirty="0" smtClean="0"/>
              <a:t>a) </a:t>
            </a:r>
            <a:r>
              <a:rPr lang="en-US" sz="2400" b="1" dirty="0" smtClean="0"/>
              <a:t>Inside the classroom by a special education teacher</a:t>
            </a:r>
            <a:r>
              <a:rPr lang="en-US" sz="2400" dirty="0" smtClean="0"/>
              <a:t>(provided that the student can attend the general curriculum with the above support). This type of support needs the expert recommendation of </a:t>
            </a:r>
            <a:r>
              <a:rPr lang="en-GB" sz="2400" b="1" dirty="0"/>
              <a:t>K.E.D.D.Y. (Diagnosis-</a:t>
            </a:r>
            <a:r>
              <a:rPr lang="en-GB" sz="2400" b="1" dirty="0" err="1"/>
              <a:t>Diaforodiagnosis</a:t>
            </a:r>
            <a:r>
              <a:rPr lang="en-GB" sz="2400" b="1" dirty="0"/>
              <a:t> and Support </a:t>
            </a:r>
            <a:r>
              <a:rPr lang="en-GB" sz="2400" b="1" dirty="0" err="1"/>
              <a:t>Center</a:t>
            </a:r>
            <a:r>
              <a:rPr lang="el-GR" sz="2400" b="1" dirty="0"/>
              <a:t>) </a:t>
            </a:r>
            <a:endParaRPr lang="en-US" sz="2400" b="1" dirty="0" smtClean="0"/>
          </a:p>
          <a:p>
            <a:pPr marL="0" indent="0">
              <a:buNone/>
            </a:pPr>
            <a:r>
              <a:rPr lang="en-US" sz="2400" dirty="0" smtClean="0"/>
              <a:t>b)</a:t>
            </a:r>
            <a:r>
              <a:rPr lang="el-GR" sz="2400" dirty="0" smtClean="0"/>
              <a:t> </a:t>
            </a:r>
            <a:r>
              <a:rPr lang="en-US" sz="2400" b="1" dirty="0" smtClean="0"/>
              <a:t>By the School Nurse </a:t>
            </a:r>
            <a:r>
              <a:rPr lang="en-US" sz="2400" dirty="0" smtClean="0"/>
              <a:t>(expert opinion of a Public Hospital) or </a:t>
            </a:r>
            <a:r>
              <a:rPr lang="en-US" sz="2400" b="1" dirty="0" smtClean="0"/>
              <a:t>School </a:t>
            </a:r>
            <a:r>
              <a:rPr lang="en-US" sz="2400" b="1" dirty="0"/>
              <a:t>Supporting </a:t>
            </a:r>
            <a:r>
              <a:rPr lang="en-US" sz="2400" b="1" dirty="0" smtClean="0"/>
              <a:t>personnel </a:t>
            </a:r>
            <a:r>
              <a:rPr lang="en-US" sz="2400" dirty="0" smtClean="0"/>
              <a:t>(expert </a:t>
            </a:r>
            <a:r>
              <a:rPr lang="en-US" sz="2400" dirty="0"/>
              <a:t>recommendation of </a:t>
            </a:r>
            <a:r>
              <a:rPr lang="en-GB" sz="2400" b="1" dirty="0"/>
              <a:t>K.E.D.D.Y. (Diagnosis-</a:t>
            </a:r>
            <a:r>
              <a:rPr lang="en-GB" sz="2400" b="1" dirty="0" err="1"/>
              <a:t>Diaforodiagnosis</a:t>
            </a:r>
            <a:r>
              <a:rPr lang="en-GB" sz="2400" b="1" dirty="0"/>
              <a:t> and Support </a:t>
            </a:r>
            <a:r>
              <a:rPr lang="en-GB" sz="2400" b="1" dirty="0" err="1"/>
              <a:t>Center</a:t>
            </a:r>
            <a:r>
              <a:rPr lang="el-GR" sz="2400" b="1" dirty="0" smtClean="0"/>
              <a:t>)</a:t>
            </a:r>
            <a:r>
              <a:rPr lang="en-US" sz="2400" dirty="0" smtClean="0"/>
              <a:t>)</a:t>
            </a:r>
            <a:r>
              <a:rPr lang="el-GR" sz="2400" dirty="0" smtClean="0"/>
              <a:t> </a:t>
            </a:r>
            <a:r>
              <a:rPr lang="en-US" sz="2400" dirty="0" smtClean="0"/>
              <a:t>. Parallel Support by School Supporting Personnel and Parallel Support by a Special Education teacher can’t coexist</a:t>
            </a:r>
            <a:endParaRPr lang="en-US" sz="2400" dirty="0"/>
          </a:p>
        </p:txBody>
      </p:sp>
    </p:spTree>
    <p:extLst>
      <p:ext uri="{BB962C8B-B14F-4D97-AF65-F5344CB8AC3E}">
        <p14:creationId xmlns:p14="http://schemas.microsoft.com/office/powerpoint/2010/main" val="9840930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19256" cy="634082"/>
          </a:xfrm>
        </p:spPr>
        <p:txBody>
          <a:bodyPr>
            <a:normAutofit/>
          </a:bodyPr>
          <a:lstStyle/>
          <a:p>
            <a:pPr algn="ctr"/>
            <a:r>
              <a:rPr lang="en-US" sz="3600" b="1" dirty="0"/>
              <a:t>Special Education Today</a:t>
            </a:r>
            <a:endParaRPr lang="el-GR" b="1" dirty="0"/>
          </a:p>
        </p:txBody>
      </p:sp>
      <p:sp>
        <p:nvSpPr>
          <p:cNvPr id="3" name="Θέση περιεχομένου 2"/>
          <p:cNvSpPr>
            <a:spLocks noGrp="1"/>
          </p:cNvSpPr>
          <p:nvPr>
            <p:ph idx="1"/>
          </p:nvPr>
        </p:nvSpPr>
        <p:spPr>
          <a:xfrm>
            <a:off x="457200" y="1124744"/>
            <a:ext cx="8229600" cy="5001419"/>
          </a:xfrm>
        </p:spPr>
        <p:txBody>
          <a:bodyPr>
            <a:normAutofit fontScale="92500" lnSpcReduction="20000"/>
          </a:bodyPr>
          <a:lstStyle/>
          <a:p>
            <a:pPr marL="0" indent="0">
              <a:buNone/>
            </a:pPr>
            <a:r>
              <a:rPr lang="en-US" sz="2400" b="1" dirty="0"/>
              <a:t>Parallel Support of the </a:t>
            </a:r>
            <a:r>
              <a:rPr lang="en-US" sz="2400" b="1" dirty="0" smtClean="0"/>
              <a:t>student </a:t>
            </a:r>
            <a:r>
              <a:rPr lang="en-US" sz="2400" b="1" dirty="0" smtClean="0"/>
              <a:t>(continued)</a:t>
            </a:r>
            <a:endParaRPr lang="en-US" sz="2400" dirty="0" smtClean="0"/>
          </a:p>
          <a:p>
            <a:pPr marL="0" indent="0">
              <a:buNone/>
            </a:pPr>
            <a:r>
              <a:rPr lang="en-US" sz="2400" b="1" dirty="0" smtClean="0">
                <a:solidFill>
                  <a:prstClr val="black"/>
                </a:solidFill>
              </a:rPr>
              <a:t>c) By a Special Assistant, suggested and disposed by the family of the student.</a:t>
            </a:r>
          </a:p>
          <a:p>
            <a:pPr marL="5715" marR="635" indent="0" algn="just">
              <a:lnSpc>
                <a:spcPct val="103000"/>
              </a:lnSpc>
              <a:spcAft>
                <a:spcPts val="940"/>
              </a:spcAft>
              <a:buNone/>
            </a:pPr>
            <a:r>
              <a:rPr lang="en-US" sz="2400" b="1" dirty="0" smtClean="0">
                <a:solidFill>
                  <a:prstClr val="black"/>
                </a:solidFill>
              </a:rPr>
              <a:t>The prerequisites are:</a:t>
            </a:r>
          </a:p>
          <a:p>
            <a:pPr marL="5715" marR="635" indent="0" algn="just">
              <a:lnSpc>
                <a:spcPct val="103000"/>
              </a:lnSpc>
              <a:spcAft>
                <a:spcPts val="940"/>
              </a:spcAft>
              <a:buNone/>
            </a:pPr>
            <a:r>
              <a:rPr lang="en-US" sz="2400" dirty="0" smtClean="0">
                <a:solidFill>
                  <a:srgbClr val="000000"/>
                </a:solidFill>
                <a:ea typeface="Calibri"/>
                <a:cs typeface="Calibri"/>
              </a:rPr>
              <a:t>1) Request form of a parent or guardian to the school management</a:t>
            </a:r>
          </a:p>
          <a:p>
            <a:pPr marL="5715" marR="635" indent="0" algn="just">
              <a:lnSpc>
                <a:spcPct val="103000"/>
              </a:lnSpc>
              <a:spcAft>
                <a:spcPts val="940"/>
              </a:spcAft>
              <a:buNone/>
            </a:pPr>
            <a:r>
              <a:rPr lang="en-US" sz="2400" dirty="0" smtClean="0">
                <a:solidFill>
                  <a:srgbClr val="000000"/>
                </a:solidFill>
                <a:ea typeface="Calibri"/>
                <a:cs typeface="Calibri"/>
              </a:rPr>
              <a:t>2) CV and Criminal Record of the suggested assistant for the implementation of the support </a:t>
            </a:r>
            <a:r>
              <a:rPr lang="en-US" sz="2400" dirty="0" smtClean="0">
                <a:solidFill>
                  <a:srgbClr val="000000"/>
                </a:solidFill>
                <a:ea typeface="Calibri"/>
                <a:cs typeface="Calibri"/>
              </a:rPr>
              <a:t>program </a:t>
            </a:r>
            <a:r>
              <a:rPr lang="en-US" sz="2400" dirty="0" smtClean="0">
                <a:solidFill>
                  <a:srgbClr val="000000"/>
                </a:solidFill>
                <a:ea typeface="Calibri"/>
                <a:cs typeface="Calibri"/>
              </a:rPr>
              <a:t>and</a:t>
            </a:r>
          </a:p>
          <a:p>
            <a:pPr marL="5715" marR="635" indent="0" algn="just">
              <a:lnSpc>
                <a:spcPct val="103000"/>
              </a:lnSpc>
              <a:spcAft>
                <a:spcPts val="940"/>
              </a:spcAft>
              <a:buNone/>
            </a:pPr>
            <a:r>
              <a:rPr lang="en-US" sz="2400" dirty="0" smtClean="0">
                <a:solidFill>
                  <a:srgbClr val="000000"/>
                </a:solidFill>
                <a:ea typeface="Calibri"/>
                <a:cs typeface="Calibri"/>
              </a:rPr>
              <a:t>3) The consent of the Director and the Association of the Teachers of the school. For the approval of the support by a Special Assistant there is no deadline and the Director of the school informs in writing the Head Office of Education about the presence of the Special Assistant in the school unit and the existence of the above prerequisites.</a:t>
            </a:r>
          </a:p>
          <a:p>
            <a:pPr marL="0" lvl="0" indent="0">
              <a:buNone/>
            </a:pPr>
            <a:r>
              <a:rPr lang="el-GR" sz="2400" dirty="0" smtClean="0">
                <a:solidFill>
                  <a:prstClr val="black"/>
                </a:solidFill>
              </a:rPr>
              <a:t> </a:t>
            </a:r>
            <a:endParaRPr lang="en-US" sz="2400" dirty="0" smtClean="0">
              <a:solidFill>
                <a:prstClr val="black"/>
              </a:solidFill>
            </a:endParaRPr>
          </a:p>
          <a:p>
            <a:pPr marL="0" lvl="0" indent="0">
              <a:buNone/>
            </a:pPr>
            <a:endParaRPr lang="el-GR" sz="2400" dirty="0">
              <a:solidFill>
                <a:prstClr val="black"/>
              </a:solidFill>
            </a:endParaRPr>
          </a:p>
          <a:p>
            <a:endParaRPr lang="el-GR" dirty="0"/>
          </a:p>
        </p:txBody>
      </p:sp>
    </p:spTree>
    <p:extLst>
      <p:ext uri="{BB962C8B-B14F-4D97-AF65-F5344CB8AC3E}">
        <p14:creationId xmlns:p14="http://schemas.microsoft.com/office/powerpoint/2010/main" val="339207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32970"/>
            <a:ext cx="8229600" cy="731734"/>
          </a:xfrm>
        </p:spPr>
        <p:txBody>
          <a:bodyPr>
            <a:normAutofit/>
          </a:bodyPr>
          <a:lstStyle/>
          <a:p>
            <a:pPr algn="ctr"/>
            <a:r>
              <a:rPr lang="en-US" sz="3200" b="1" dirty="0"/>
              <a:t>Special Education Today</a:t>
            </a:r>
            <a:endParaRPr lang="el-GR" b="1" dirty="0"/>
          </a:p>
        </p:txBody>
      </p:sp>
      <p:sp>
        <p:nvSpPr>
          <p:cNvPr id="3" name="Θέση περιεχομένου 2"/>
          <p:cNvSpPr>
            <a:spLocks noGrp="1"/>
          </p:cNvSpPr>
          <p:nvPr>
            <p:ph idx="1"/>
          </p:nvPr>
        </p:nvSpPr>
        <p:spPr>
          <a:xfrm>
            <a:off x="457200" y="908720"/>
            <a:ext cx="8229600" cy="5217443"/>
          </a:xfrm>
        </p:spPr>
        <p:txBody>
          <a:bodyPr>
            <a:normAutofit lnSpcReduction="10000"/>
          </a:bodyPr>
          <a:lstStyle/>
          <a:p>
            <a:pPr lvl="0"/>
            <a:r>
              <a:rPr lang="en-US" sz="2400" b="1" dirty="0" smtClean="0">
                <a:solidFill>
                  <a:prstClr val="black"/>
                </a:solidFill>
              </a:rPr>
              <a:t>In the Integration Classes established in the general school staffed by teachers of Special education</a:t>
            </a:r>
            <a:r>
              <a:rPr lang="en-US" sz="2400" dirty="0" smtClean="0">
                <a:solidFill>
                  <a:prstClr val="black"/>
                </a:solidFill>
              </a:rPr>
              <a:t>. Students here follow their individual special program in the subject areas they have difficulties in and the rest of the time they follow the general curriculum of their classroom. </a:t>
            </a:r>
            <a:endParaRPr lang="en-US" sz="2400" dirty="0">
              <a:solidFill>
                <a:prstClr val="black"/>
              </a:solidFill>
            </a:endParaRPr>
          </a:p>
          <a:p>
            <a:pPr marL="0" lvl="0" indent="0">
              <a:buNone/>
            </a:pPr>
            <a:r>
              <a:rPr lang="en-US" sz="2400" dirty="0" smtClean="0">
                <a:solidFill>
                  <a:prstClr val="black"/>
                </a:solidFill>
              </a:rPr>
              <a:t>Integration Classes can work in two different ways:</a:t>
            </a:r>
            <a:endParaRPr lang="el-GR" sz="2400" dirty="0">
              <a:solidFill>
                <a:prstClr val="black"/>
              </a:solidFill>
            </a:endParaRPr>
          </a:p>
          <a:p>
            <a:pPr marL="457200" lvl="0" indent="-457200">
              <a:buAutoNum type="alphaLcParenR"/>
            </a:pPr>
            <a:r>
              <a:rPr lang="en-US" sz="2400" b="1" dirty="0" smtClean="0">
                <a:solidFill>
                  <a:prstClr val="black"/>
                </a:solidFill>
              </a:rPr>
              <a:t>For students with slight educational needs</a:t>
            </a:r>
            <a:r>
              <a:rPr lang="en-US" sz="2400" dirty="0" smtClean="0">
                <a:solidFill>
                  <a:prstClr val="black"/>
                </a:solidFill>
              </a:rPr>
              <a:t>. These students stay for </a:t>
            </a:r>
            <a:r>
              <a:rPr lang="en-US" sz="2400" b="1" dirty="0" smtClean="0">
                <a:solidFill>
                  <a:prstClr val="black"/>
                </a:solidFill>
              </a:rPr>
              <a:t>15 periods(45 min. each) maximum in the Integration Class </a:t>
            </a:r>
            <a:r>
              <a:rPr lang="en-US" sz="2400" dirty="0" smtClean="0">
                <a:solidFill>
                  <a:prstClr val="black"/>
                </a:solidFill>
              </a:rPr>
              <a:t>and for the rest of the  periods(there are 30 periods a week in total) </a:t>
            </a:r>
            <a:r>
              <a:rPr lang="en-US" sz="2400" b="1" dirty="0" smtClean="0">
                <a:solidFill>
                  <a:prstClr val="black"/>
                </a:solidFill>
              </a:rPr>
              <a:t>they remain in their classrooms</a:t>
            </a:r>
            <a:r>
              <a:rPr lang="en-US" sz="2400" dirty="0" smtClean="0">
                <a:solidFill>
                  <a:prstClr val="black"/>
                </a:solidFill>
              </a:rPr>
              <a:t>. </a:t>
            </a:r>
          </a:p>
          <a:p>
            <a:pPr marL="457200" lvl="0" indent="-457200">
              <a:buAutoNum type="alphaLcParenR"/>
            </a:pPr>
            <a:r>
              <a:rPr lang="en-US" sz="2400" b="1" dirty="0" smtClean="0">
                <a:solidFill>
                  <a:prstClr val="black"/>
                </a:solidFill>
              </a:rPr>
              <a:t>Extended timetable when the educational needs of the students are more serious </a:t>
            </a:r>
            <a:r>
              <a:rPr lang="en-US" sz="2400" dirty="0" smtClean="0">
                <a:solidFill>
                  <a:prstClr val="black"/>
                </a:solidFill>
              </a:rPr>
              <a:t>and the students remain in the </a:t>
            </a:r>
            <a:r>
              <a:rPr lang="en-US" sz="2400" b="1" dirty="0" smtClean="0">
                <a:solidFill>
                  <a:prstClr val="black"/>
                </a:solidFill>
              </a:rPr>
              <a:t>integration class for more than 15 periods.</a:t>
            </a:r>
          </a:p>
          <a:p>
            <a:pPr marL="0" lvl="0" indent="0">
              <a:buNone/>
            </a:pPr>
            <a:r>
              <a:rPr lang="en-US" sz="2400" dirty="0" smtClean="0">
                <a:solidFill>
                  <a:prstClr val="black"/>
                </a:solidFill>
              </a:rPr>
              <a:t>The attendance of Integration class requires the expert opinion of K.E.D.D.Y. or the suggestion of the School Advisor of Special Education.</a:t>
            </a:r>
            <a:r>
              <a:rPr lang="el-GR" sz="2400" dirty="0" smtClean="0">
                <a:solidFill>
                  <a:prstClr val="black"/>
                </a:solidFill>
              </a:rPr>
              <a:t> </a:t>
            </a:r>
            <a:endParaRPr lang="el-GR" sz="2400" dirty="0">
              <a:solidFill>
                <a:prstClr val="black"/>
              </a:solidFill>
            </a:endParaRPr>
          </a:p>
        </p:txBody>
      </p:sp>
    </p:spTree>
    <p:extLst>
      <p:ext uri="{BB962C8B-B14F-4D97-AF65-F5344CB8AC3E}">
        <p14:creationId xmlns:p14="http://schemas.microsoft.com/office/powerpoint/2010/main" val="207736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87624" y="692696"/>
            <a:ext cx="6480720" cy="4351338"/>
          </a:xfrm>
        </p:spPr>
        <p:txBody>
          <a:bodyPr/>
          <a:lstStyle/>
          <a:p>
            <a:pPr marL="0" indent="0">
              <a:buNone/>
            </a:pPr>
            <a:endParaRPr lang="el-GR" dirty="0"/>
          </a:p>
          <a:p>
            <a:pPr marL="0" indent="0">
              <a:buNone/>
            </a:pPr>
            <a:r>
              <a:rPr lang="en-GB" sz="2400" i="1" dirty="0" smtClean="0"/>
              <a:t>“ If a person doesn’t receive the education he/she desires </a:t>
            </a:r>
            <a:r>
              <a:rPr lang="el-GR" sz="2400" i="1" dirty="0" smtClean="0"/>
              <a:t>,</a:t>
            </a:r>
            <a:r>
              <a:rPr lang="en-GB" sz="2400" i="1" dirty="0" smtClean="0"/>
              <a:t>then this person is wronged by society”</a:t>
            </a:r>
            <a:endParaRPr lang="el-GR" sz="2400" i="1" dirty="0"/>
          </a:p>
          <a:p>
            <a:pPr marL="0" indent="0">
              <a:buNone/>
            </a:pPr>
            <a:r>
              <a:rPr lang="el-GR" dirty="0" smtClean="0"/>
              <a:t>                          </a:t>
            </a:r>
          </a:p>
          <a:p>
            <a:pPr marL="0" indent="0" algn="r">
              <a:buNone/>
            </a:pPr>
            <a:r>
              <a:rPr lang="el-GR" dirty="0" smtClean="0"/>
              <a:t>Wystan  Hugh  </a:t>
            </a:r>
            <a:r>
              <a:rPr lang="el-GR" dirty="0" smtClean="0"/>
              <a:t>Auden</a:t>
            </a:r>
            <a:r>
              <a:rPr lang="en-GB" dirty="0" smtClean="0"/>
              <a:t>, Poet-Philosopher</a:t>
            </a:r>
            <a:endParaRPr lang="el-GR" dirty="0"/>
          </a:p>
          <a:p>
            <a:pPr marL="0" indent="0">
              <a:buNone/>
            </a:pPr>
            <a:r>
              <a:rPr lang="el-GR" dirty="0"/>
              <a:t> </a:t>
            </a:r>
          </a:p>
          <a:p>
            <a:endParaRPr lang="el-GR" dirty="0"/>
          </a:p>
        </p:txBody>
      </p:sp>
    </p:spTree>
    <p:extLst>
      <p:ext uri="{BB962C8B-B14F-4D97-AF65-F5344CB8AC3E}">
        <p14:creationId xmlns:p14="http://schemas.microsoft.com/office/powerpoint/2010/main" val="21107712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78098"/>
          </a:xfrm>
        </p:spPr>
        <p:txBody>
          <a:bodyPr/>
          <a:lstStyle/>
          <a:p>
            <a:pPr algn="ctr"/>
            <a:r>
              <a:rPr lang="en-US" sz="4000" dirty="0"/>
              <a:t>Special Education Today</a:t>
            </a:r>
            <a:endParaRPr lang="el-GR" dirty="0"/>
          </a:p>
        </p:txBody>
      </p:sp>
      <p:sp>
        <p:nvSpPr>
          <p:cNvPr id="3" name="Θέση περιεχομένου 2"/>
          <p:cNvSpPr>
            <a:spLocks noGrp="1"/>
          </p:cNvSpPr>
          <p:nvPr>
            <p:ph idx="1"/>
          </p:nvPr>
        </p:nvSpPr>
        <p:spPr>
          <a:xfrm>
            <a:off x="457200" y="1052736"/>
            <a:ext cx="8229600" cy="5073427"/>
          </a:xfrm>
        </p:spPr>
        <p:txBody>
          <a:bodyPr>
            <a:noAutofit/>
          </a:bodyPr>
          <a:lstStyle/>
          <a:p>
            <a:pPr algn="just"/>
            <a:r>
              <a:rPr lang="en-GB" sz="2400" b="1" dirty="0" smtClean="0"/>
              <a:t>Tutoring at home, </a:t>
            </a:r>
            <a:r>
              <a:rPr lang="en-GB" sz="2400" dirty="0" smtClean="0"/>
              <a:t>when this is considered inevitable, for serious long–term or short-term health problems, which do not allow transfer of the students to school and attendance of lessons in the classroom. Approval for tutoring at home is given with the official decision of the Regional Director of Education of the relative level of Education(Primary or Secondary) the student belongs to, after a recent medical report, where the reasons and duration of the imperative stay at home are defined. This report is provided by a public </a:t>
            </a:r>
            <a:r>
              <a:rPr lang="en-GB" sz="2400" dirty="0" err="1" smtClean="0"/>
              <a:t>Iatropedagogiko</a:t>
            </a:r>
            <a:r>
              <a:rPr lang="en-GB" sz="2400" dirty="0" smtClean="0"/>
              <a:t> (Medical-Pedagogic) centre  or a public health committee.</a:t>
            </a:r>
          </a:p>
          <a:p>
            <a:pPr marL="0" indent="0" algn="just">
              <a:buNone/>
            </a:pPr>
            <a:r>
              <a:rPr lang="el-GR" sz="2400" dirty="0" smtClean="0"/>
              <a:t>. </a:t>
            </a:r>
            <a:endParaRPr lang="el-GR" sz="2400" dirty="0"/>
          </a:p>
        </p:txBody>
      </p:sp>
    </p:spTree>
    <p:extLst>
      <p:ext uri="{BB962C8B-B14F-4D97-AF65-F5344CB8AC3E}">
        <p14:creationId xmlns:p14="http://schemas.microsoft.com/office/powerpoint/2010/main" val="26053808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850106"/>
          </a:xfrm>
        </p:spPr>
        <p:txBody>
          <a:bodyPr/>
          <a:lstStyle/>
          <a:p>
            <a:pPr algn="ctr"/>
            <a:r>
              <a:rPr lang="en-US" sz="3200" b="1" dirty="0"/>
              <a:t>Special Education Today</a:t>
            </a:r>
            <a:endParaRPr lang="el-GR" b="1" dirty="0"/>
          </a:p>
        </p:txBody>
      </p:sp>
      <p:sp>
        <p:nvSpPr>
          <p:cNvPr id="3" name="Θέση περιεχομένου 2"/>
          <p:cNvSpPr>
            <a:spLocks noGrp="1"/>
          </p:cNvSpPr>
          <p:nvPr>
            <p:ph idx="1"/>
          </p:nvPr>
        </p:nvSpPr>
        <p:spPr>
          <a:xfrm>
            <a:off x="457200" y="1124744"/>
            <a:ext cx="8435280" cy="5001419"/>
          </a:xfrm>
        </p:spPr>
        <p:txBody>
          <a:bodyPr>
            <a:noAutofit/>
          </a:bodyPr>
          <a:lstStyle/>
          <a:p>
            <a:pPr marL="0" indent="0">
              <a:buNone/>
            </a:pPr>
            <a:r>
              <a:rPr lang="en-GB" sz="2000" dirty="0" smtClean="0"/>
              <a:t>When </a:t>
            </a:r>
            <a:r>
              <a:rPr lang="en-GB" sz="2000" dirty="0"/>
              <a:t>attendance  of the ordinary school curriculum or the Integration </a:t>
            </a:r>
            <a:r>
              <a:rPr lang="en-GB" sz="2000" dirty="0" smtClean="0"/>
              <a:t>Classes by  </a:t>
            </a:r>
            <a:r>
              <a:rPr lang="en-GB" sz="2000" dirty="0" smtClean="0"/>
              <a:t>students with disabilities and special educational needs is considered impossible, then their education is provided:</a:t>
            </a:r>
          </a:p>
          <a:p>
            <a:pPr marL="0" indent="0">
              <a:buNone/>
            </a:pPr>
            <a:r>
              <a:rPr lang="en-GB" sz="2000" dirty="0" smtClean="0"/>
              <a:t>In independent School Units of Special Education (</a:t>
            </a:r>
            <a:r>
              <a:rPr lang="el-GR" sz="2000" dirty="0" smtClean="0"/>
              <a:t>ΣΜΕΑΕ</a:t>
            </a:r>
            <a:r>
              <a:rPr lang="en-GB" sz="2000" dirty="0" smtClean="0"/>
              <a:t>-SMEAE)</a:t>
            </a:r>
          </a:p>
          <a:p>
            <a:pPr marL="0" indent="0">
              <a:buNone/>
            </a:pPr>
            <a:r>
              <a:rPr lang="el-GR" sz="2000" dirty="0" smtClean="0"/>
              <a:t> </a:t>
            </a:r>
            <a:r>
              <a:rPr lang="el-GR" sz="2400" b="1" u="sng" dirty="0" smtClean="0"/>
              <a:t>α</a:t>
            </a:r>
            <a:r>
              <a:rPr lang="el-GR" sz="2400" b="1" u="sng" dirty="0"/>
              <a:t>) </a:t>
            </a:r>
            <a:r>
              <a:rPr lang="en-GB" sz="2400" b="1" u="sng" dirty="0" smtClean="0"/>
              <a:t>Primary Education</a:t>
            </a:r>
            <a:r>
              <a:rPr lang="el-GR" sz="2400" b="1" u="sng" dirty="0" smtClean="0"/>
              <a:t>:</a:t>
            </a:r>
            <a:endParaRPr lang="el-GR" sz="2400" b="1" u="sng" dirty="0"/>
          </a:p>
          <a:p>
            <a:pPr marL="0" indent="0">
              <a:buNone/>
            </a:pPr>
            <a:r>
              <a:rPr lang="en-GB" sz="2000" dirty="0" smtClean="0"/>
              <a:t>1) </a:t>
            </a:r>
            <a:r>
              <a:rPr lang="en-GB" sz="2000" b="1" dirty="0" smtClean="0"/>
              <a:t>Special Kindergartens EAE </a:t>
            </a:r>
            <a:r>
              <a:rPr lang="en-GB" sz="2000" dirty="0" smtClean="0"/>
              <a:t>for children from </a:t>
            </a:r>
            <a:r>
              <a:rPr lang="en-GB" sz="2000" dirty="0"/>
              <a:t>4</a:t>
            </a:r>
            <a:r>
              <a:rPr lang="en-GB" sz="2000" dirty="0" smtClean="0"/>
              <a:t> to 7 and</a:t>
            </a:r>
            <a:endParaRPr lang="el-GR" sz="2000" dirty="0"/>
          </a:p>
          <a:p>
            <a:pPr marL="0" indent="0">
              <a:buNone/>
            </a:pPr>
            <a:r>
              <a:rPr lang="en-GB" sz="2000" dirty="0" smtClean="0"/>
              <a:t>2) </a:t>
            </a:r>
            <a:r>
              <a:rPr lang="en-GB" sz="2000" b="1" dirty="0" smtClean="0"/>
              <a:t>Special Primary Schools EAE </a:t>
            </a:r>
            <a:r>
              <a:rPr lang="en-GB" sz="2000" dirty="0" smtClean="0"/>
              <a:t>for students up to the 14</a:t>
            </a:r>
            <a:r>
              <a:rPr lang="en-GB" sz="2000" baseline="30000" dirty="0" smtClean="0"/>
              <a:t>th</a:t>
            </a:r>
            <a:r>
              <a:rPr lang="en-GB" sz="2000" dirty="0" smtClean="0"/>
              <a:t> year of their lives, which have got a preliminary class and the six grades of general Primary Schools</a:t>
            </a:r>
            <a:r>
              <a:rPr lang="el-GR" sz="2000" dirty="0" smtClean="0"/>
              <a:t>. </a:t>
            </a:r>
            <a:r>
              <a:rPr lang="en-GB" sz="2000" dirty="0" smtClean="0"/>
              <a:t>After the suggestion of the responsible Diagnostic Centre (KEDDY) the attendance of the school can be prolonged up to the 15</a:t>
            </a:r>
            <a:r>
              <a:rPr lang="en-GB" sz="2000" baseline="30000" dirty="0" smtClean="0"/>
              <a:t>th</a:t>
            </a:r>
            <a:r>
              <a:rPr lang="en-GB" sz="2000" dirty="0" smtClean="0"/>
              <a:t> year of their age.</a:t>
            </a:r>
            <a:endParaRPr lang="el-GR" sz="2000" dirty="0"/>
          </a:p>
        </p:txBody>
      </p:sp>
    </p:spTree>
    <p:extLst>
      <p:ext uri="{BB962C8B-B14F-4D97-AF65-F5344CB8AC3E}">
        <p14:creationId xmlns:p14="http://schemas.microsoft.com/office/powerpoint/2010/main" val="4048914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562074"/>
          </a:xfrm>
        </p:spPr>
        <p:txBody>
          <a:bodyPr>
            <a:normAutofit fontScale="90000"/>
          </a:bodyPr>
          <a:lstStyle/>
          <a:p>
            <a:pPr algn="ctr"/>
            <a:r>
              <a:rPr lang="en-US" sz="3600" b="1" dirty="0"/>
              <a:t>Special Education Today</a:t>
            </a:r>
            <a:endParaRPr lang="el-GR" dirty="0"/>
          </a:p>
        </p:txBody>
      </p:sp>
      <p:sp>
        <p:nvSpPr>
          <p:cNvPr id="3" name="Θέση περιεχομένου 2"/>
          <p:cNvSpPr>
            <a:spLocks noGrp="1"/>
          </p:cNvSpPr>
          <p:nvPr>
            <p:ph idx="1"/>
          </p:nvPr>
        </p:nvSpPr>
        <p:spPr>
          <a:xfrm>
            <a:off x="251520" y="980728"/>
            <a:ext cx="8640960" cy="5760640"/>
          </a:xfrm>
        </p:spPr>
        <p:txBody>
          <a:bodyPr>
            <a:noAutofit/>
          </a:bodyPr>
          <a:lstStyle/>
          <a:p>
            <a:pPr marL="0" indent="0">
              <a:buNone/>
            </a:pPr>
            <a:r>
              <a:rPr lang="el-GR" sz="2000" b="1" u="sng" dirty="0" smtClean="0"/>
              <a:t> </a:t>
            </a:r>
            <a:r>
              <a:rPr lang="en-GB" sz="2000" b="1" u="sng" dirty="0" smtClean="0"/>
              <a:t>b) Secondary Education :</a:t>
            </a:r>
            <a:endParaRPr lang="el-GR" sz="2000" b="1" u="sng" dirty="0"/>
          </a:p>
          <a:p>
            <a:pPr marL="457200" indent="-457200">
              <a:buAutoNum type="arabicParenR"/>
            </a:pPr>
            <a:r>
              <a:rPr lang="en-GB" sz="2000" b="1" dirty="0" smtClean="0"/>
              <a:t>Special High Schools</a:t>
            </a:r>
            <a:r>
              <a:rPr lang="en-GB" sz="2000" b="1" dirty="0"/>
              <a:t> </a:t>
            </a:r>
            <a:r>
              <a:rPr lang="el-GR" sz="2000" b="1" dirty="0" smtClean="0"/>
              <a:t>ΕΑΕ</a:t>
            </a:r>
            <a:r>
              <a:rPr lang="en-GB" sz="2000" b="1" dirty="0" smtClean="0"/>
              <a:t> </a:t>
            </a:r>
            <a:r>
              <a:rPr lang="en-GB" sz="2000" dirty="0" smtClean="0"/>
              <a:t>for students up to the 19th</a:t>
            </a:r>
            <a:r>
              <a:rPr lang="el-GR" sz="2000" dirty="0" smtClean="0"/>
              <a:t> </a:t>
            </a:r>
            <a:r>
              <a:rPr lang="en-GB" sz="2000" dirty="0" smtClean="0"/>
              <a:t>year of their age, which have got a preliminary class and the three classes of the general High Schools.</a:t>
            </a:r>
          </a:p>
          <a:p>
            <a:pPr marL="457200" indent="-457200">
              <a:buAutoNum type="arabicParenR"/>
            </a:pPr>
            <a:r>
              <a:rPr lang="en-GB" sz="2000" b="1" dirty="0" smtClean="0"/>
              <a:t>Special Lyceums </a:t>
            </a:r>
            <a:r>
              <a:rPr lang="el-GR" sz="2000" b="1" dirty="0" smtClean="0"/>
              <a:t>ΕΑΕ</a:t>
            </a:r>
            <a:r>
              <a:rPr lang="el-GR" sz="2000" b="1" dirty="0"/>
              <a:t>, </a:t>
            </a:r>
            <a:r>
              <a:rPr lang="en-GB" sz="2000" dirty="0" smtClean="0"/>
              <a:t>which  also offer attendance in a preliminary class before the three classes of a General Lyceum. Students with disabilities and special educational needs, who have graduated from High School may skip preliminary class and enrol directly in the 1</a:t>
            </a:r>
            <a:r>
              <a:rPr lang="en-GB" sz="2000" baseline="30000" dirty="0" smtClean="0"/>
              <a:t>st</a:t>
            </a:r>
            <a:r>
              <a:rPr lang="en-GB" sz="2000" dirty="0" smtClean="0"/>
              <a:t> class of Special Lyceums, after evaluation by the responsible Diagnostic Centre (KEDDY)</a:t>
            </a:r>
            <a:r>
              <a:rPr lang="el-GR" sz="2000" dirty="0" smtClean="0"/>
              <a:t> </a:t>
            </a:r>
            <a:endParaRPr lang="en-GB" sz="2000" dirty="0" smtClean="0"/>
          </a:p>
          <a:p>
            <a:pPr marL="457200" indent="-457200">
              <a:buAutoNum type="arabicParenR"/>
            </a:pPr>
            <a:r>
              <a:rPr lang="en-GB" sz="2000" b="1" dirty="0" smtClean="0"/>
              <a:t>Special Vocational High schools</a:t>
            </a:r>
          </a:p>
          <a:p>
            <a:pPr marL="457200" indent="-457200">
              <a:buAutoNum type="arabicParenR"/>
            </a:pPr>
            <a:r>
              <a:rPr lang="en-GB" sz="2000" b="1" dirty="0" smtClean="0"/>
              <a:t>Special Vocational Lyceums</a:t>
            </a:r>
          </a:p>
          <a:p>
            <a:pPr marL="457200" indent="-457200">
              <a:buAutoNum type="arabicParenR"/>
            </a:pPr>
            <a:r>
              <a:rPr lang="en-GB" sz="2000" b="1" dirty="0" smtClean="0"/>
              <a:t>Institutes of Special Vocational Education and Training, </a:t>
            </a:r>
            <a:r>
              <a:rPr lang="en-GB" sz="2000" dirty="0" smtClean="0"/>
              <a:t>where attendance lasts for 6 years. Both students who have graduated from general and special Primary Schools can enrol in these institutes. They are school units which belong to Secondary Education and grant their graduates with a certificate </a:t>
            </a:r>
            <a:r>
              <a:rPr lang="en-GB" sz="2000" dirty="0"/>
              <a:t> </a:t>
            </a:r>
            <a:r>
              <a:rPr lang="en-GB" sz="2000" dirty="0" smtClean="0"/>
              <a:t>of  level 2a with professional rights </a:t>
            </a:r>
            <a:r>
              <a:rPr lang="en-GB" sz="2000" dirty="0"/>
              <a:t>(</a:t>
            </a:r>
            <a:r>
              <a:rPr lang="en-GB" sz="2000" dirty="0" smtClean="0"/>
              <a:t>connect education with professional rehabilitation).</a:t>
            </a:r>
            <a:endParaRPr lang="el-GR" sz="2000" dirty="0" smtClean="0"/>
          </a:p>
          <a:p>
            <a:endParaRPr lang="el-GR" sz="2000" dirty="0"/>
          </a:p>
          <a:p>
            <a:endParaRPr lang="el-GR" sz="2000" dirty="0"/>
          </a:p>
        </p:txBody>
      </p:sp>
    </p:spTree>
    <p:extLst>
      <p:ext uri="{BB962C8B-B14F-4D97-AF65-F5344CB8AC3E}">
        <p14:creationId xmlns:p14="http://schemas.microsoft.com/office/powerpoint/2010/main" val="40269384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99408" y="116632"/>
            <a:ext cx="7886700" cy="759618"/>
          </a:xfrm>
        </p:spPr>
        <p:txBody>
          <a:bodyPr>
            <a:normAutofit/>
          </a:bodyPr>
          <a:lstStyle/>
          <a:p>
            <a:pPr algn="ctr"/>
            <a:r>
              <a:rPr lang="en-GB" dirty="0" smtClean="0"/>
              <a:t>Integration Class of 2</a:t>
            </a:r>
            <a:r>
              <a:rPr lang="en-GB" baseline="30000" dirty="0" smtClean="0"/>
              <a:t>nd</a:t>
            </a:r>
            <a:r>
              <a:rPr lang="en-GB" dirty="0" smtClean="0"/>
              <a:t> Primary School</a:t>
            </a:r>
            <a:endParaRPr lang="el-GR" dirty="0"/>
          </a:p>
        </p:txBody>
      </p:sp>
      <p:sp>
        <p:nvSpPr>
          <p:cNvPr id="3" name="Θέση περιεχομένου 2"/>
          <p:cNvSpPr>
            <a:spLocks noGrp="1"/>
          </p:cNvSpPr>
          <p:nvPr>
            <p:ph idx="1"/>
          </p:nvPr>
        </p:nvSpPr>
        <p:spPr>
          <a:xfrm>
            <a:off x="599408" y="764704"/>
            <a:ext cx="7886700" cy="5726198"/>
          </a:xfrm>
        </p:spPr>
        <p:txBody>
          <a:bodyPr>
            <a:noAutofit/>
          </a:bodyPr>
          <a:lstStyle/>
          <a:p>
            <a:r>
              <a:rPr lang="en-GB" sz="2000" b="1" dirty="0" smtClean="0"/>
              <a:t>In the Integration class ten(10) students attend lessons, four (4) girls and six (6) boys.</a:t>
            </a:r>
            <a:r>
              <a:rPr lang="el-GR" sz="2000" b="1" dirty="0" smtClean="0"/>
              <a:t> </a:t>
            </a:r>
            <a:endParaRPr lang="en-GB" sz="2000" b="1" dirty="0" smtClean="0"/>
          </a:p>
          <a:p>
            <a:pPr marL="0" indent="0">
              <a:buNone/>
            </a:pPr>
            <a:r>
              <a:rPr lang="en-GB" sz="2000" dirty="0" smtClean="0"/>
              <a:t>One from 1</a:t>
            </a:r>
            <a:r>
              <a:rPr lang="en-GB" sz="2000" baseline="30000" dirty="0" smtClean="0"/>
              <a:t>st</a:t>
            </a:r>
            <a:r>
              <a:rPr lang="en-GB" sz="2000" dirty="0" smtClean="0"/>
              <a:t> grade</a:t>
            </a:r>
            <a:endParaRPr lang="el-GR" sz="2000" dirty="0" smtClean="0"/>
          </a:p>
          <a:p>
            <a:pPr marL="0" indent="0">
              <a:buNone/>
            </a:pPr>
            <a:r>
              <a:rPr lang="en-GB" sz="2000" dirty="0" smtClean="0"/>
              <a:t>Five from  2</a:t>
            </a:r>
            <a:r>
              <a:rPr lang="en-GB" sz="2000" baseline="30000" dirty="0" smtClean="0"/>
              <a:t>nd</a:t>
            </a:r>
            <a:r>
              <a:rPr lang="en-GB" sz="2000" dirty="0" smtClean="0"/>
              <a:t> grade</a:t>
            </a:r>
            <a:endParaRPr lang="en-GB" sz="2000" dirty="0"/>
          </a:p>
          <a:p>
            <a:pPr marL="0" indent="0">
              <a:buNone/>
            </a:pPr>
            <a:r>
              <a:rPr lang="en-GB" sz="2000" dirty="0" smtClean="0"/>
              <a:t>One from 4</a:t>
            </a:r>
            <a:r>
              <a:rPr lang="en-GB" sz="2000" baseline="30000" dirty="0" smtClean="0"/>
              <a:t>th</a:t>
            </a:r>
            <a:r>
              <a:rPr lang="en-GB" sz="2000" dirty="0" smtClean="0"/>
              <a:t> grade</a:t>
            </a:r>
            <a:endParaRPr lang="el-GR" sz="2000" dirty="0" smtClean="0"/>
          </a:p>
          <a:p>
            <a:pPr marL="0" indent="0">
              <a:buNone/>
            </a:pPr>
            <a:r>
              <a:rPr lang="en-GB" sz="2000" dirty="0" smtClean="0"/>
              <a:t>One from 5</a:t>
            </a:r>
            <a:r>
              <a:rPr lang="en-GB" sz="2000" baseline="30000" dirty="0" smtClean="0"/>
              <a:t>th</a:t>
            </a:r>
            <a:r>
              <a:rPr lang="en-GB" sz="2000" dirty="0" smtClean="0"/>
              <a:t> grade</a:t>
            </a:r>
            <a:endParaRPr lang="el-GR" sz="2000" dirty="0" smtClean="0"/>
          </a:p>
          <a:p>
            <a:pPr marL="0" indent="0">
              <a:buNone/>
            </a:pPr>
            <a:r>
              <a:rPr lang="en-GB" sz="2000" dirty="0" smtClean="0"/>
              <a:t>Two from 6</a:t>
            </a:r>
            <a:r>
              <a:rPr lang="en-GB" sz="2000" baseline="30000" dirty="0" smtClean="0"/>
              <a:t>th</a:t>
            </a:r>
            <a:r>
              <a:rPr lang="en-GB" sz="2000" dirty="0" smtClean="0"/>
              <a:t> grade</a:t>
            </a:r>
            <a:endParaRPr lang="el-GR" sz="2000" dirty="0" smtClean="0"/>
          </a:p>
          <a:p>
            <a:pPr marL="0" indent="0">
              <a:buNone/>
            </a:pPr>
            <a:r>
              <a:rPr lang="el-GR" sz="1800" dirty="0" smtClean="0"/>
              <a:t>	</a:t>
            </a:r>
            <a:r>
              <a:rPr lang="en-GB" sz="1800" dirty="0" smtClean="0"/>
              <a:t>They have learning difficulties in reading and Maths. They are separated in 4 groups (two with 3 students and 2 with 2 students).</a:t>
            </a:r>
            <a:r>
              <a:rPr lang="el-GR" sz="1800" dirty="0" smtClean="0"/>
              <a:t> </a:t>
            </a:r>
            <a:r>
              <a:rPr lang="en-GB" sz="1800" dirty="0" smtClean="0"/>
              <a:t>The groups were created taking into consideration the students’ competences and we tried to have relative homogeneity.</a:t>
            </a:r>
            <a:r>
              <a:rPr lang="el-GR" sz="1800" dirty="0" smtClean="0"/>
              <a:t> </a:t>
            </a:r>
            <a:r>
              <a:rPr lang="en-GB" sz="1800" dirty="0" smtClean="0"/>
              <a:t>It belongs to the first type of Integration Classes, where students leave the general class and come to the room of Integration Class to be supported and to follow their personal educational plan, and then return to their class.</a:t>
            </a:r>
            <a:r>
              <a:rPr lang="el-GR" sz="1800" dirty="0" smtClean="0"/>
              <a:t> </a:t>
            </a:r>
            <a:r>
              <a:rPr lang="en-GB" sz="1800" dirty="0" smtClean="0"/>
              <a:t>No student remains in the Integration Class for more than 15 periods </a:t>
            </a:r>
          </a:p>
          <a:p>
            <a:pPr marL="0" indent="0">
              <a:buNone/>
            </a:pPr>
            <a:r>
              <a:rPr lang="el-GR" sz="1800" dirty="0" smtClean="0"/>
              <a:t>	</a:t>
            </a:r>
            <a:r>
              <a:rPr lang="en-GB" sz="1800" dirty="0" smtClean="0"/>
              <a:t>At first, the student is evaluated so that his/her educational needs are specified and then his/her Individual Educational Schedule is designed.</a:t>
            </a:r>
            <a:r>
              <a:rPr lang="el-GR" sz="1800" dirty="0" smtClean="0"/>
              <a:t> </a:t>
            </a:r>
            <a:r>
              <a:rPr lang="en-GB" sz="1800" dirty="0" smtClean="0"/>
              <a:t>The schedule </a:t>
            </a:r>
            <a:r>
              <a:rPr lang="en-GB" sz="1800" dirty="0" smtClean="0"/>
              <a:t>lasts for three months and the parents and teacher of general education are informed about it.</a:t>
            </a:r>
            <a:endParaRPr lang="el-GR" sz="1800" dirty="0" smtClean="0"/>
          </a:p>
        </p:txBody>
      </p:sp>
    </p:spTree>
    <p:extLst>
      <p:ext uri="{BB962C8B-B14F-4D97-AF65-F5344CB8AC3E}">
        <p14:creationId xmlns:p14="http://schemas.microsoft.com/office/powerpoint/2010/main" val="5064903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798" t="23750" r="1986" b="9051"/>
          <a:stretch/>
        </p:blipFill>
        <p:spPr bwMode="auto">
          <a:xfrm>
            <a:off x="179512" y="1196752"/>
            <a:ext cx="8784976"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30088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altLang="el-GR" sz="2400" b="1" kern="0" dirty="0" smtClean="0">
                <a:solidFill>
                  <a:srgbClr val="006633"/>
                </a:solidFill>
                <a:latin typeface="Garamond"/>
              </a:rPr>
              <a:t>Number of students with special educational needs in Europe according to the European Organization for Special Education</a:t>
            </a:r>
            <a:endParaRPr lang="el-G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28650" y="2118281"/>
            <a:ext cx="7886700" cy="376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6846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altLang="el-GR" sz="2400" b="1" kern="0" dirty="0">
                <a:solidFill>
                  <a:srgbClr val="006633"/>
                </a:solidFill>
                <a:latin typeface="Garamond"/>
              </a:rPr>
              <a:t>A</a:t>
            </a:r>
            <a:r>
              <a:rPr lang="el-GR" altLang="el-GR" sz="2400" b="1" kern="0" dirty="0" err="1">
                <a:solidFill>
                  <a:srgbClr val="006633"/>
                </a:solidFill>
                <a:latin typeface="Garamond"/>
              </a:rPr>
              <a:t>ριθμός</a:t>
            </a:r>
            <a:r>
              <a:rPr lang="el-GR" altLang="el-GR" sz="2400" b="1" kern="0" dirty="0">
                <a:solidFill>
                  <a:srgbClr val="006633"/>
                </a:solidFill>
                <a:latin typeface="Garamond"/>
              </a:rPr>
              <a:t> μαθητών  με ειδικές  εκπαιδευτικές ανάγκες  στην Ευρώπη σύμφωνα με τον Ευρωπαϊκό Οργανισμό για την Ειδική Αγωγή</a:t>
            </a:r>
            <a:endParaRPr lang="el-GR"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28650" y="2077503"/>
            <a:ext cx="7886700" cy="3847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2087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32656"/>
            <a:ext cx="8229600" cy="1008112"/>
          </a:xfrm>
        </p:spPr>
        <p:txBody>
          <a:bodyPr>
            <a:normAutofit fontScale="90000"/>
          </a:bodyPr>
          <a:lstStyle/>
          <a:p>
            <a:pPr marL="342900" lvl="0" indent="-342900">
              <a:spcBef>
                <a:spcPct val="20000"/>
              </a:spcBef>
            </a:pPr>
            <a:r>
              <a:rPr lang="en-GB" sz="2700" b="1" dirty="0" smtClean="0">
                <a:solidFill>
                  <a:prstClr val="black"/>
                </a:solidFill>
                <a:ea typeface="+mn-ea"/>
                <a:cs typeface="+mn-cs"/>
              </a:rPr>
              <a:t>In Greece, the history of Special Education begins at the dawn of the 20</a:t>
            </a:r>
            <a:r>
              <a:rPr lang="en-GB" sz="2700" b="1" baseline="30000" dirty="0" smtClean="0">
                <a:solidFill>
                  <a:prstClr val="black"/>
                </a:solidFill>
                <a:ea typeface="+mn-ea"/>
                <a:cs typeface="+mn-cs"/>
              </a:rPr>
              <a:t>th</a:t>
            </a:r>
            <a:r>
              <a:rPr lang="en-GB" sz="2700" b="1" dirty="0" smtClean="0">
                <a:solidFill>
                  <a:prstClr val="black"/>
                </a:solidFill>
                <a:ea typeface="+mn-ea"/>
                <a:cs typeface="+mn-cs"/>
              </a:rPr>
              <a:t> century and is separated in three periods:</a:t>
            </a:r>
            <a:r>
              <a:rPr lang="el-GR" sz="2700" dirty="0">
                <a:solidFill>
                  <a:prstClr val="black"/>
                </a:solidFill>
                <a:ea typeface="+mn-ea"/>
                <a:cs typeface="+mn-cs"/>
              </a:rPr>
              <a:t/>
            </a:r>
            <a:br>
              <a:rPr lang="el-GR" sz="2700" dirty="0">
                <a:solidFill>
                  <a:prstClr val="black"/>
                </a:solidFill>
                <a:ea typeface="+mn-ea"/>
                <a:cs typeface="+mn-cs"/>
              </a:rPr>
            </a:br>
            <a:endParaRPr lang="el-GR" dirty="0"/>
          </a:p>
        </p:txBody>
      </p:sp>
      <p:sp>
        <p:nvSpPr>
          <p:cNvPr id="3" name="Θέση περιεχομένου 2"/>
          <p:cNvSpPr>
            <a:spLocks noGrp="1"/>
          </p:cNvSpPr>
          <p:nvPr>
            <p:ph idx="1"/>
          </p:nvPr>
        </p:nvSpPr>
        <p:spPr/>
        <p:txBody>
          <a:bodyPr>
            <a:normAutofit/>
          </a:bodyPr>
          <a:lstStyle/>
          <a:p>
            <a:pPr marL="514350" indent="-514350">
              <a:buAutoNum type="arabicPeriod"/>
            </a:pPr>
            <a:r>
              <a:rPr lang="en-GB" dirty="0" smtClean="0"/>
              <a:t>The period 1905-1950</a:t>
            </a:r>
            <a:r>
              <a:rPr lang="el-GR" dirty="0" smtClean="0"/>
              <a:t>,</a:t>
            </a:r>
            <a:r>
              <a:rPr lang="en-GB" dirty="0" smtClean="0"/>
              <a:t> which </a:t>
            </a:r>
            <a:r>
              <a:rPr lang="en-GB" dirty="0" smtClean="0"/>
              <a:t>is distinguished for the </a:t>
            </a:r>
            <a:r>
              <a:rPr lang="en-US" dirty="0" smtClean="0"/>
              <a:t>rise</a:t>
            </a:r>
            <a:r>
              <a:rPr lang="el-GR" dirty="0" smtClean="0"/>
              <a:t> </a:t>
            </a:r>
            <a:r>
              <a:rPr lang="en-US" dirty="0" smtClean="0"/>
              <a:t>of private initiative</a:t>
            </a:r>
            <a:endParaRPr lang="el-GR" dirty="0" smtClean="0"/>
          </a:p>
          <a:p>
            <a:pPr marL="514350" indent="-514350">
              <a:buAutoNum type="arabicPeriod"/>
            </a:pPr>
            <a:r>
              <a:rPr lang="en-US" dirty="0" smtClean="0"/>
              <a:t>The period 1950-1974, when both private and public initiative coexist in connection with the scientific framing of Special Education and finally</a:t>
            </a:r>
          </a:p>
          <a:p>
            <a:pPr marL="514350" indent="-514350">
              <a:buAutoNum type="arabicPeriod"/>
            </a:pPr>
            <a:r>
              <a:rPr lang="en-US" dirty="0" smtClean="0"/>
              <a:t>The period from 1974 to the present day during which the public sector has taken more and broader initiatives on the </a:t>
            </a:r>
            <a:r>
              <a:rPr lang="en-US" dirty="0" smtClean="0"/>
              <a:t>issue</a:t>
            </a:r>
            <a:r>
              <a:rPr lang="en-US" dirty="0" smtClean="0"/>
              <a:t> </a:t>
            </a:r>
            <a:r>
              <a:rPr lang="en-US" dirty="0" smtClean="0"/>
              <a:t>of Special Education</a:t>
            </a:r>
            <a:endParaRPr lang="el-GR" dirty="0"/>
          </a:p>
        </p:txBody>
      </p:sp>
    </p:spTree>
    <p:extLst>
      <p:ext uri="{BB962C8B-B14F-4D97-AF65-F5344CB8AC3E}">
        <p14:creationId xmlns:p14="http://schemas.microsoft.com/office/powerpoint/2010/main" val="3202339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60990"/>
            <a:ext cx="8229600" cy="1143000"/>
          </a:xfrm>
        </p:spPr>
        <p:txBody>
          <a:bodyPr>
            <a:normAutofit/>
          </a:bodyPr>
          <a:lstStyle/>
          <a:p>
            <a:pPr marL="514350" lvl="0" indent="-514350" algn="ctr">
              <a:spcBef>
                <a:spcPct val="20000"/>
              </a:spcBef>
            </a:pPr>
            <a:r>
              <a:rPr lang="en-US" sz="3600" b="1" dirty="0" smtClean="0">
                <a:solidFill>
                  <a:prstClr val="black"/>
                </a:solidFill>
                <a:ea typeface="+mn-ea"/>
                <a:cs typeface="+mn-cs"/>
              </a:rPr>
              <a:t>First period</a:t>
            </a:r>
            <a:r>
              <a:rPr lang="el-GR" sz="3600" b="1" dirty="0" smtClean="0">
                <a:solidFill>
                  <a:prstClr val="black"/>
                </a:solidFill>
                <a:ea typeface="+mn-ea"/>
                <a:cs typeface="+mn-cs"/>
              </a:rPr>
              <a:t> 1905-1950</a:t>
            </a:r>
            <a:r>
              <a:rPr lang="el-GR" sz="3000" dirty="0">
                <a:solidFill>
                  <a:prstClr val="black"/>
                </a:solidFill>
                <a:ea typeface="+mn-ea"/>
                <a:cs typeface="+mn-cs"/>
              </a:rPr>
              <a:t/>
            </a:r>
            <a:br>
              <a:rPr lang="el-GR" sz="3000" dirty="0">
                <a:solidFill>
                  <a:prstClr val="black"/>
                </a:solidFill>
                <a:ea typeface="+mn-ea"/>
                <a:cs typeface="+mn-cs"/>
              </a:rPr>
            </a:br>
            <a:endParaRPr lang="el-GR" dirty="0"/>
          </a:p>
        </p:txBody>
      </p:sp>
      <p:sp>
        <p:nvSpPr>
          <p:cNvPr id="3" name="Θέση περιεχομένου 2"/>
          <p:cNvSpPr>
            <a:spLocks noGrp="1"/>
          </p:cNvSpPr>
          <p:nvPr>
            <p:ph idx="1"/>
          </p:nvPr>
        </p:nvSpPr>
        <p:spPr>
          <a:xfrm>
            <a:off x="982431" y="1844824"/>
            <a:ext cx="7179137" cy="4023360"/>
          </a:xfrm>
        </p:spPr>
        <p:txBody>
          <a:bodyPr>
            <a:normAutofit/>
          </a:bodyPr>
          <a:lstStyle/>
          <a:p>
            <a:pPr algn="just">
              <a:buFont typeface="Wingdings" panose="05000000000000000000" pitchFamily="2" charset="2"/>
              <a:buChar char="§"/>
            </a:pPr>
            <a:r>
              <a:rPr lang="el-GR" dirty="0"/>
              <a:t> </a:t>
            </a:r>
            <a:r>
              <a:rPr lang="en-US" dirty="0" smtClean="0"/>
              <a:t> In 1906 the first private institute that offers special education is founded</a:t>
            </a:r>
            <a:r>
              <a:rPr lang="el-GR" dirty="0" smtClean="0"/>
              <a:t>, </a:t>
            </a:r>
            <a:r>
              <a:rPr lang="en-US" dirty="0" smtClean="0"/>
              <a:t>the “House for the Blind”. It is</a:t>
            </a:r>
            <a:r>
              <a:rPr lang="el-GR" dirty="0" smtClean="0"/>
              <a:t> </a:t>
            </a:r>
            <a:r>
              <a:rPr lang="en-US" dirty="0" smtClean="0"/>
              <a:t>managed by </a:t>
            </a:r>
            <a:r>
              <a:rPr lang="en-US" dirty="0" err="1" smtClean="0"/>
              <a:t>Mrs</a:t>
            </a:r>
            <a:r>
              <a:rPr lang="en-US" dirty="0" smtClean="0"/>
              <a:t> </a:t>
            </a:r>
            <a:r>
              <a:rPr lang="en-US" dirty="0" err="1" smtClean="0"/>
              <a:t>Irini</a:t>
            </a:r>
            <a:r>
              <a:rPr lang="en-US" dirty="0" smtClean="0"/>
              <a:t> </a:t>
            </a:r>
            <a:r>
              <a:rPr lang="en-US" dirty="0" err="1" smtClean="0"/>
              <a:t>Laskaridou</a:t>
            </a:r>
            <a:r>
              <a:rPr lang="en-US" dirty="0" smtClean="0"/>
              <a:t> </a:t>
            </a:r>
            <a:r>
              <a:rPr lang="el-GR" dirty="0" smtClean="0"/>
              <a:t>.</a:t>
            </a:r>
            <a:endParaRPr lang="el-GR" dirty="0"/>
          </a:p>
          <a:p>
            <a:pPr algn="just">
              <a:buFont typeface="Wingdings" panose="05000000000000000000" pitchFamily="2" charset="2"/>
              <a:buChar char="§"/>
            </a:pPr>
            <a:r>
              <a:rPr lang="en-US" dirty="0" smtClean="0"/>
              <a:t> In 1923 the “House of the Deaf” is founded in </a:t>
            </a:r>
            <a:r>
              <a:rPr lang="en-US" dirty="0" err="1" smtClean="0"/>
              <a:t>Ambelokipi</a:t>
            </a:r>
            <a:r>
              <a:rPr lang="en-US" dirty="0" smtClean="0"/>
              <a:t> area, Athens</a:t>
            </a:r>
            <a:r>
              <a:rPr lang="el-GR" dirty="0" smtClean="0"/>
              <a:t>. </a:t>
            </a:r>
            <a:endParaRPr lang="el-GR" dirty="0"/>
          </a:p>
          <a:p>
            <a:pPr algn="just">
              <a:buFont typeface="Wingdings" panose="05000000000000000000" pitchFamily="2" charset="2"/>
              <a:buChar char="§"/>
            </a:pPr>
            <a:r>
              <a:rPr lang="en-US" dirty="0" smtClean="0"/>
              <a:t> In 1937 the “Model Special School of Athens” is founded in </a:t>
            </a:r>
            <a:r>
              <a:rPr lang="en-US" dirty="0" err="1" smtClean="0"/>
              <a:t>Kaesariani</a:t>
            </a:r>
            <a:r>
              <a:rPr lang="en-US" dirty="0" smtClean="0"/>
              <a:t>, Athens with Rosa </a:t>
            </a:r>
            <a:r>
              <a:rPr lang="en-US" dirty="0" err="1" smtClean="0"/>
              <a:t>Imvrioti</a:t>
            </a:r>
            <a:r>
              <a:rPr lang="en-US" dirty="0" smtClean="0"/>
              <a:t> as the dominant personality</a:t>
            </a:r>
            <a:endParaRPr lang="el-GR" dirty="0"/>
          </a:p>
        </p:txBody>
      </p:sp>
    </p:spTree>
    <p:extLst>
      <p:ext uri="{BB962C8B-B14F-4D97-AF65-F5344CB8AC3E}">
        <p14:creationId xmlns:p14="http://schemas.microsoft.com/office/powerpoint/2010/main" val="1513967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404664"/>
            <a:ext cx="8229600" cy="6120680"/>
          </a:xfrm>
        </p:spPr>
        <p:txBody>
          <a:bodyPr>
            <a:normAutofit fontScale="32500" lnSpcReduction="20000"/>
          </a:bodyPr>
          <a:lstStyle/>
          <a:p>
            <a:pPr marL="0" indent="0" algn="just">
              <a:buNone/>
            </a:pPr>
            <a:r>
              <a:rPr lang="en-GB" sz="8000" dirty="0" smtClean="0"/>
              <a:t>“The </a:t>
            </a:r>
            <a:r>
              <a:rPr lang="en-GB" sz="8000" dirty="0"/>
              <a:t>most important event of the </a:t>
            </a:r>
            <a:r>
              <a:rPr lang="en-US" sz="8000" dirty="0" smtClean="0"/>
              <a:t>d</a:t>
            </a:r>
            <a:r>
              <a:rPr lang="en-GB" sz="8000" dirty="0" err="1" smtClean="0"/>
              <a:t>ecade</a:t>
            </a:r>
            <a:r>
              <a:rPr lang="en-GB" sz="8000" dirty="0" smtClean="0"/>
              <a:t> </a:t>
            </a:r>
            <a:r>
              <a:rPr lang="en-GB" sz="8000" dirty="0"/>
              <a:t>is the </a:t>
            </a:r>
            <a:r>
              <a:rPr lang="en-GB" sz="8000" dirty="0">
                <a:solidFill>
                  <a:srgbClr val="FF0000"/>
                </a:solidFill>
              </a:rPr>
              <a:t>establishment of </a:t>
            </a:r>
            <a:r>
              <a:rPr lang="en-GB" sz="8000" dirty="0" smtClean="0">
                <a:solidFill>
                  <a:srgbClr val="FF0000"/>
                </a:solidFill>
              </a:rPr>
              <a:t>the “Model Special </a:t>
            </a:r>
            <a:r>
              <a:rPr lang="en-GB" sz="8000" dirty="0">
                <a:solidFill>
                  <a:srgbClr val="FF0000"/>
                </a:solidFill>
              </a:rPr>
              <a:t>School of Athens </a:t>
            </a:r>
            <a:r>
              <a:rPr lang="en-GB" sz="8000" dirty="0" smtClean="0"/>
              <a:t>(</a:t>
            </a:r>
            <a:r>
              <a:rPr lang="en-GB" sz="8000" dirty="0"/>
              <a:t>1937, </a:t>
            </a:r>
            <a:r>
              <a:rPr lang="en-GB" sz="8000" dirty="0" err="1"/>
              <a:t>A.n</a:t>
            </a:r>
            <a:r>
              <a:rPr lang="en-GB" sz="8000" dirty="0"/>
              <a:t>. </a:t>
            </a:r>
            <a:r>
              <a:rPr lang="en-GB" sz="8000" dirty="0" smtClean="0"/>
              <a:t>453). Its soul </a:t>
            </a:r>
            <a:r>
              <a:rPr lang="en-GB" sz="8000" dirty="0"/>
              <a:t>is </a:t>
            </a:r>
            <a:r>
              <a:rPr lang="en-GB" sz="8000" dirty="0" err="1"/>
              <a:t>Roza</a:t>
            </a:r>
            <a:r>
              <a:rPr lang="en-GB" sz="8000" dirty="0"/>
              <a:t> </a:t>
            </a:r>
            <a:r>
              <a:rPr lang="en-GB" sz="8000" dirty="0" err="1" smtClean="0"/>
              <a:t>Imbrioti</a:t>
            </a:r>
            <a:r>
              <a:rPr lang="en-GB" sz="8000" dirty="0"/>
              <a:t>, </a:t>
            </a:r>
            <a:r>
              <a:rPr lang="en-GB" sz="8000" dirty="0" smtClean="0"/>
              <a:t>who </a:t>
            </a:r>
            <a:r>
              <a:rPr lang="en-GB" sz="8000" dirty="0"/>
              <a:t>applies </a:t>
            </a:r>
            <a:r>
              <a:rPr lang="en-GB" sz="8000" dirty="0">
                <a:solidFill>
                  <a:srgbClr val="FF0000"/>
                </a:solidFill>
              </a:rPr>
              <a:t>innovative teaching </a:t>
            </a:r>
            <a:r>
              <a:rPr lang="en-GB" sz="8000" dirty="0" smtClean="0">
                <a:solidFill>
                  <a:srgbClr val="FF0000"/>
                </a:solidFill>
              </a:rPr>
              <a:t>methods</a:t>
            </a:r>
            <a:r>
              <a:rPr lang="en-GB" sz="8000" dirty="0" smtClean="0"/>
              <a:t>, the dominant being </a:t>
            </a:r>
            <a:r>
              <a:rPr lang="en-GB" sz="8000" dirty="0" smtClean="0">
                <a:solidFill>
                  <a:srgbClr val="FF0000"/>
                </a:solidFill>
              </a:rPr>
              <a:t>Single </a:t>
            </a:r>
            <a:r>
              <a:rPr lang="en-GB" sz="8000" dirty="0">
                <a:solidFill>
                  <a:srgbClr val="FF0000"/>
                </a:solidFill>
              </a:rPr>
              <a:t>Centralized Teaching  </a:t>
            </a:r>
            <a:r>
              <a:rPr lang="en-GB" sz="8000" dirty="0"/>
              <a:t>tailored to the needs of the special school. Beyond teaching and </a:t>
            </a:r>
            <a:r>
              <a:rPr lang="en-GB" sz="8000" dirty="0" smtClean="0"/>
              <a:t>school </a:t>
            </a:r>
            <a:r>
              <a:rPr lang="en-GB" sz="8000" dirty="0"/>
              <a:t>management, </a:t>
            </a:r>
            <a:r>
              <a:rPr lang="en-GB" sz="8000" dirty="0" err="1" smtClean="0"/>
              <a:t>Imbrioti</a:t>
            </a:r>
            <a:r>
              <a:rPr lang="en-GB" sz="8000" dirty="0" smtClean="0"/>
              <a:t> </a:t>
            </a:r>
            <a:r>
              <a:rPr lang="en-GB" sz="8000" dirty="0"/>
              <a:t>submits </a:t>
            </a:r>
            <a:r>
              <a:rPr lang="en-GB" sz="8000" dirty="0" smtClean="0"/>
              <a:t>specific proposals for </a:t>
            </a:r>
            <a:r>
              <a:rPr lang="en-GB" sz="8000" dirty="0" smtClean="0">
                <a:solidFill>
                  <a:srgbClr val="FF0000"/>
                </a:solidFill>
              </a:rPr>
              <a:t>educational reform, </a:t>
            </a:r>
            <a:r>
              <a:rPr lang="en-GB" sz="8000" dirty="0">
                <a:solidFill>
                  <a:srgbClr val="FF0000"/>
                </a:solidFill>
              </a:rPr>
              <a:t>teacher training abroad in order to gain expertise in special education and speech therapy</a:t>
            </a:r>
            <a:r>
              <a:rPr lang="en-GB" sz="8000" dirty="0" smtClean="0">
                <a:solidFill>
                  <a:srgbClr val="FF0000"/>
                </a:solidFill>
              </a:rPr>
              <a:t>. </a:t>
            </a:r>
            <a:r>
              <a:rPr lang="en-GB" sz="8000" dirty="0" smtClean="0"/>
              <a:t>Her </a:t>
            </a:r>
            <a:r>
              <a:rPr lang="en-GB" sz="8000" dirty="0"/>
              <a:t>proposals included </a:t>
            </a:r>
            <a:r>
              <a:rPr lang="en-GB" sz="8000" dirty="0">
                <a:solidFill>
                  <a:srgbClr val="FF0000"/>
                </a:solidFill>
              </a:rPr>
              <a:t>further specialization of instructors in therapeutic gymnastics and psychiatrists </a:t>
            </a:r>
            <a:r>
              <a:rPr lang="en-GB" sz="8000" dirty="0" smtClean="0">
                <a:solidFill>
                  <a:srgbClr val="FF0000"/>
                </a:solidFill>
              </a:rPr>
              <a:t>in therapeutic </a:t>
            </a:r>
            <a:r>
              <a:rPr lang="en-GB" sz="8000" dirty="0">
                <a:solidFill>
                  <a:srgbClr val="FF0000"/>
                </a:solidFill>
              </a:rPr>
              <a:t>treatment. </a:t>
            </a:r>
            <a:r>
              <a:rPr lang="en-GB" sz="8000" dirty="0"/>
              <a:t>Apart from the </a:t>
            </a:r>
            <a:r>
              <a:rPr lang="en-GB" sz="8000" dirty="0" smtClean="0">
                <a:solidFill>
                  <a:srgbClr val="FF0000"/>
                </a:solidFill>
              </a:rPr>
              <a:t>postgraduate education </a:t>
            </a:r>
            <a:r>
              <a:rPr lang="en-GB" sz="8000" dirty="0">
                <a:solidFill>
                  <a:srgbClr val="FF0000"/>
                </a:solidFill>
              </a:rPr>
              <a:t>and training issues</a:t>
            </a:r>
            <a:r>
              <a:rPr lang="en-GB" sz="8000" dirty="0"/>
              <a:t>, </a:t>
            </a:r>
            <a:r>
              <a:rPr lang="en-GB" sz="8000" dirty="0" err="1" smtClean="0"/>
              <a:t>Imbrioti</a:t>
            </a:r>
            <a:r>
              <a:rPr lang="en-GB" sz="8000" dirty="0" smtClean="0"/>
              <a:t> </a:t>
            </a:r>
            <a:r>
              <a:rPr lang="en-GB" sz="8000" dirty="0"/>
              <a:t>demonstrates </a:t>
            </a:r>
            <a:r>
              <a:rPr lang="en-GB" sz="8000" dirty="0">
                <a:solidFill>
                  <a:srgbClr val="FF0000"/>
                </a:solidFill>
              </a:rPr>
              <a:t>the necessity of the establishment of special schools and consultancy stations </a:t>
            </a:r>
            <a:r>
              <a:rPr lang="en-GB" sz="8000" dirty="0"/>
              <a:t>in the province </a:t>
            </a:r>
            <a:r>
              <a:rPr lang="en-GB" sz="8000" dirty="0" smtClean="0"/>
              <a:t>and </a:t>
            </a:r>
            <a:r>
              <a:rPr lang="en-GB" sz="8000" dirty="0"/>
              <a:t>considers the </a:t>
            </a:r>
            <a:r>
              <a:rPr lang="en-GB" sz="8000" dirty="0">
                <a:solidFill>
                  <a:srgbClr val="FF0000"/>
                </a:solidFill>
              </a:rPr>
              <a:t>higher pedagogic education should include </a:t>
            </a:r>
            <a:r>
              <a:rPr lang="en-GB" sz="8000" dirty="0" smtClean="0">
                <a:solidFill>
                  <a:srgbClr val="FF0000"/>
                </a:solidFill>
              </a:rPr>
              <a:t>therapeutic treatment </a:t>
            </a:r>
            <a:r>
              <a:rPr lang="en-GB" sz="8000" dirty="0">
                <a:solidFill>
                  <a:srgbClr val="FF0000"/>
                </a:solidFill>
              </a:rPr>
              <a:t>as a key element of the curriculum</a:t>
            </a:r>
            <a:r>
              <a:rPr lang="en-GB" sz="8000" dirty="0"/>
              <a:t>. These proposals will </a:t>
            </a:r>
            <a:r>
              <a:rPr lang="en-GB" sz="8000" dirty="0">
                <a:solidFill>
                  <a:srgbClr val="FF0000"/>
                </a:solidFill>
              </a:rPr>
              <a:t>fall on deaf ears </a:t>
            </a:r>
            <a:r>
              <a:rPr lang="en-GB" sz="8000" dirty="0"/>
              <a:t>while </a:t>
            </a:r>
            <a:r>
              <a:rPr lang="en-GB" sz="8000" dirty="0" smtClean="0"/>
              <a:t> </a:t>
            </a:r>
            <a:r>
              <a:rPr lang="en-GB" sz="8000" dirty="0" err="1" smtClean="0"/>
              <a:t>Imbrioti</a:t>
            </a:r>
            <a:r>
              <a:rPr lang="en-GB" sz="8000" dirty="0"/>
              <a:t>, a victim of the civil war and </a:t>
            </a:r>
            <a:r>
              <a:rPr lang="en-GB" sz="8000" dirty="0" smtClean="0"/>
              <a:t>political conflicts, </a:t>
            </a:r>
            <a:r>
              <a:rPr lang="en-US" sz="8000" dirty="0" smtClean="0"/>
              <a:t>will </a:t>
            </a:r>
            <a:r>
              <a:rPr lang="en-US" sz="8000" dirty="0" smtClean="0"/>
              <a:t>eventually </a:t>
            </a:r>
            <a:r>
              <a:rPr lang="en-US" sz="8000" dirty="0" smtClean="0">
                <a:solidFill>
                  <a:srgbClr val="FF0000"/>
                </a:solidFill>
              </a:rPr>
              <a:t>be </a:t>
            </a:r>
            <a:r>
              <a:rPr lang="en-US" sz="8000" dirty="0" smtClean="0">
                <a:solidFill>
                  <a:srgbClr val="FF0000"/>
                </a:solidFill>
              </a:rPr>
              <a:t>exiled.” </a:t>
            </a:r>
            <a:endParaRPr lang="el-GR" sz="8000" dirty="0">
              <a:solidFill>
                <a:srgbClr val="FF0000"/>
              </a:solidFill>
            </a:endParaRPr>
          </a:p>
          <a:p>
            <a:endParaRPr lang="el-GR" dirty="0"/>
          </a:p>
        </p:txBody>
      </p:sp>
    </p:spTree>
    <p:extLst>
      <p:ext uri="{BB962C8B-B14F-4D97-AF65-F5344CB8AC3E}">
        <p14:creationId xmlns:p14="http://schemas.microsoft.com/office/powerpoint/2010/main" val="2536173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GB" sz="2700" b="1" dirty="0" smtClean="0">
                <a:solidFill>
                  <a:prstClr val="black"/>
                </a:solidFill>
              </a:rPr>
              <a:t>Second period </a:t>
            </a:r>
            <a:r>
              <a:rPr lang="el-GR" sz="2700" b="1" dirty="0" smtClean="0">
                <a:solidFill>
                  <a:prstClr val="black"/>
                </a:solidFill>
              </a:rPr>
              <a:t>1950-1974</a:t>
            </a:r>
            <a:endParaRPr lang="el-GR" b="1" dirty="0"/>
          </a:p>
        </p:txBody>
      </p:sp>
      <p:sp>
        <p:nvSpPr>
          <p:cNvPr id="3" name="Θέση περιεχομένου 2"/>
          <p:cNvSpPr>
            <a:spLocks noGrp="1"/>
          </p:cNvSpPr>
          <p:nvPr>
            <p:ph idx="1"/>
          </p:nvPr>
        </p:nvSpPr>
        <p:spPr/>
        <p:txBody>
          <a:bodyPr>
            <a:normAutofit/>
          </a:bodyPr>
          <a:lstStyle/>
          <a:p>
            <a:pPr algn="just"/>
            <a:r>
              <a:rPr lang="en-GB" sz="2800" dirty="0" smtClean="0"/>
              <a:t>In the 1960s there is a rise in the concern for children’s mental health leading to the </a:t>
            </a:r>
            <a:r>
              <a:rPr lang="en-US" sz="2800" dirty="0" smtClean="0"/>
              <a:t>establishment</a:t>
            </a:r>
            <a:r>
              <a:rPr lang="en-GB" sz="2800" dirty="0" smtClean="0"/>
              <a:t> of various institutes</a:t>
            </a:r>
            <a:r>
              <a:rPr lang="el-GR" sz="2800" dirty="0" smtClean="0"/>
              <a:t> («</a:t>
            </a:r>
            <a:r>
              <a:rPr lang="en-GB" sz="2800" dirty="0" err="1" smtClean="0"/>
              <a:t>Stoupatheo</a:t>
            </a:r>
            <a:r>
              <a:rPr lang="en-GB" sz="2800" dirty="0" smtClean="0"/>
              <a:t> </a:t>
            </a:r>
            <a:r>
              <a:rPr lang="el-GR" sz="2800" dirty="0" smtClean="0"/>
              <a:t>  </a:t>
            </a:r>
            <a:r>
              <a:rPr lang="en-GB" sz="2800" dirty="0" err="1" smtClean="0"/>
              <a:t>Therapeutical</a:t>
            </a:r>
            <a:r>
              <a:rPr lang="en-GB" sz="2800" dirty="0" smtClean="0"/>
              <a:t> Treatment </a:t>
            </a:r>
            <a:r>
              <a:rPr lang="en-GB" sz="2800" dirty="0"/>
              <a:t>C</a:t>
            </a:r>
            <a:r>
              <a:rPr lang="en-GB" sz="2800" dirty="0" smtClean="0"/>
              <a:t>entre</a:t>
            </a:r>
            <a:r>
              <a:rPr lang="el-GR" sz="2800" dirty="0" smtClean="0"/>
              <a:t>», «</a:t>
            </a:r>
            <a:r>
              <a:rPr lang="en-US" sz="2800" dirty="0" err="1" smtClean="0"/>
              <a:t>Skiaridio</a:t>
            </a:r>
            <a:r>
              <a:rPr lang="en-US" sz="2800" dirty="0" smtClean="0"/>
              <a:t> </a:t>
            </a:r>
            <a:r>
              <a:rPr lang="en-US" sz="2800" dirty="0" smtClean="0"/>
              <a:t>Institute for Maladjusted Children </a:t>
            </a:r>
            <a:r>
              <a:rPr lang="el-GR" sz="2800" dirty="0" smtClean="0"/>
              <a:t>»,  </a:t>
            </a:r>
            <a:r>
              <a:rPr lang="en-US" sz="2800" dirty="0" smtClean="0"/>
              <a:t>where perfectly organized  special schools and professional workshops work   </a:t>
            </a:r>
            <a:r>
              <a:rPr lang="en-GB" sz="2800" dirty="0" smtClean="0"/>
              <a:t>under the simple supervision of the Ministry of Welfare</a:t>
            </a:r>
            <a:endParaRPr lang="el-GR" sz="2800" u="sng" dirty="0"/>
          </a:p>
        </p:txBody>
      </p:sp>
    </p:spTree>
    <p:extLst>
      <p:ext uri="{BB962C8B-B14F-4D97-AF65-F5344CB8AC3E}">
        <p14:creationId xmlns:p14="http://schemas.microsoft.com/office/powerpoint/2010/main" val="2838357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marL="0" indent="0" algn="ctr">
              <a:buNone/>
            </a:pPr>
            <a:r>
              <a:rPr lang="en-US" b="1" dirty="0" smtClean="0"/>
              <a:t>In </a:t>
            </a:r>
            <a:r>
              <a:rPr lang="el-GR" b="1" dirty="0" smtClean="0"/>
              <a:t>1960  </a:t>
            </a:r>
            <a:r>
              <a:rPr lang="en-US" b="1" dirty="0" smtClean="0"/>
              <a:t>the “ Special School for the Deaf in </a:t>
            </a:r>
            <a:r>
              <a:rPr lang="en-US" b="1" dirty="0" err="1" smtClean="0"/>
              <a:t>Serres</a:t>
            </a:r>
            <a:r>
              <a:rPr lang="en-US" b="1" dirty="0" smtClean="0"/>
              <a:t>” is founded. The school</a:t>
            </a:r>
            <a:r>
              <a:rPr lang="el-GR" b="1" dirty="0"/>
              <a:t> </a:t>
            </a:r>
            <a:r>
              <a:rPr lang="en-US" b="1" dirty="0" smtClean="0"/>
              <a:t>will interrupt its operation in 2012 due to lack of </a:t>
            </a:r>
            <a:r>
              <a:rPr lang="en-US" b="1" dirty="0" smtClean="0"/>
              <a:t>students.</a:t>
            </a:r>
            <a:endParaRPr lang="el-GR" b="1" dirty="0">
              <a:effectLst/>
            </a:endParaRPr>
          </a:p>
        </p:txBody>
      </p:sp>
    </p:spTree>
    <p:extLst>
      <p:ext uri="{BB962C8B-B14F-4D97-AF65-F5344CB8AC3E}">
        <p14:creationId xmlns:p14="http://schemas.microsoft.com/office/powerpoint/2010/main" val="750432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692696"/>
            <a:ext cx="8229600" cy="4525963"/>
          </a:xfrm>
        </p:spPr>
        <p:txBody>
          <a:bodyPr>
            <a:noAutofit/>
          </a:bodyPr>
          <a:lstStyle/>
          <a:p>
            <a:pPr marL="0" indent="0" algn="just">
              <a:buNone/>
            </a:pPr>
            <a:r>
              <a:rPr lang="en-GB" sz="2800" dirty="0" smtClean="0"/>
              <a:t>In 1972, during the Greek</a:t>
            </a:r>
            <a:r>
              <a:rPr lang="el-GR" sz="2800" dirty="0" smtClean="0"/>
              <a:t> </a:t>
            </a:r>
            <a:r>
              <a:rPr lang="en-GB" sz="2800" dirty="0" smtClean="0"/>
              <a:t>dictatorship, 18 public schools for </a:t>
            </a:r>
            <a:r>
              <a:rPr lang="en-GB" sz="2800" dirty="0" smtClean="0">
                <a:solidFill>
                  <a:srgbClr val="FF0000"/>
                </a:solidFill>
              </a:rPr>
              <a:t>Persons with Disabilities(A</a:t>
            </a:r>
            <a:r>
              <a:rPr lang="el-GR" sz="2800" dirty="0" smtClean="0">
                <a:solidFill>
                  <a:srgbClr val="FF0000"/>
                </a:solidFill>
              </a:rPr>
              <a:t>μεΑ)</a:t>
            </a:r>
            <a:r>
              <a:rPr lang="en-GB" sz="2800" dirty="0">
                <a:solidFill>
                  <a:srgbClr val="FF0000"/>
                </a:solidFill>
              </a:rPr>
              <a:t> </a:t>
            </a:r>
            <a:r>
              <a:rPr lang="en-GB" sz="2800" dirty="0" smtClean="0"/>
              <a:t>were founded</a:t>
            </a:r>
            <a:r>
              <a:rPr lang="en-US" sz="2800" dirty="0" smtClean="0"/>
              <a:t>.</a:t>
            </a:r>
            <a:r>
              <a:rPr lang="el-GR" sz="2800" dirty="0" smtClean="0"/>
              <a:t> </a:t>
            </a:r>
            <a:r>
              <a:rPr lang="en-US" sz="2800" dirty="0" smtClean="0"/>
              <a:t>By July 1973, 20 more schools were established. According to the statistic recordings of that period, during the school year of 1973-1974</a:t>
            </a:r>
            <a:r>
              <a:rPr lang="en-US" sz="2800" dirty="0" smtClean="0">
                <a:solidFill>
                  <a:srgbClr val="FF0000"/>
                </a:solidFill>
              </a:rPr>
              <a:t>, 2,969 cases of Disabled Persons were recorded in the various established schools and institutes. Special Teachers’ training was still in “infant” stage. </a:t>
            </a:r>
            <a:r>
              <a:rPr lang="en-US" sz="2800" b="1" u="sng" dirty="0" smtClean="0"/>
              <a:t>The Special Primary School of </a:t>
            </a:r>
            <a:r>
              <a:rPr lang="en-US" sz="2800" b="1" u="sng" dirty="0" err="1" smtClean="0"/>
              <a:t>Serres</a:t>
            </a:r>
            <a:r>
              <a:rPr lang="en-US" sz="2800" b="1" u="sng" dirty="0" smtClean="0"/>
              <a:t> worked </a:t>
            </a:r>
            <a:r>
              <a:rPr lang="en-US" sz="2800" b="1" u="sng" dirty="0"/>
              <a:t> </a:t>
            </a:r>
            <a:r>
              <a:rPr lang="en-US" sz="2800" b="1" u="sng" dirty="0" smtClean="0"/>
              <a:t>for the first time in the </a:t>
            </a:r>
            <a:r>
              <a:rPr lang="en-US" sz="2800" b="1" u="sng" dirty="0"/>
              <a:t>s</a:t>
            </a:r>
            <a:r>
              <a:rPr lang="en-US" sz="2800" b="1" u="sng" dirty="0" smtClean="0"/>
              <a:t>chool year of 1976-1977.</a:t>
            </a:r>
            <a:endParaRPr lang="el-GR" sz="2800" b="1" u="sng" dirty="0"/>
          </a:p>
        </p:txBody>
      </p:sp>
    </p:spTree>
    <p:extLst>
      <p:ext uri="{BB962C8B-B14F-4D97-AF65-F5344CB8AC3E}">
        <p14:creationId xmlns:p14="http://schemas.microsoft.com/office/powerpoint/2010/main" val="336968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n-US" sz="3200" b="1" dirty="0" smtClean="0"/>
              <a:t>Third Period</a:t>
            </a:r>
            <a:r>
              <a:rPr lang="el-GR" sz="3200" b="1" dirty="0" smtClean="0"/>
              <a:t> 1974</a:t>
            </a:r>
            <a:r>
              <a:rPr lang="en-US" sz="3200" b="1" dirty="0" smtClean="0"/>
              <a:t> to the present day</a:t>
            </a:r>
            <a:endParaRPr lang="el-GR" sz="3200" b="1" dirty="0"/>
          </a:p>
        </p:txBody>
      </p:sp>
      <p:sp>
        <p:nvSpPr>
          <p:cNvPr id="3" name="Θέση περιεχομένου 2"/>
          <p:cNvSpPr>
            <a:spLocks noGrp="1"/>
          </p:cNvSpPr>
          <p:nvPr>
            <p:ph idx="1"/>
          </p:nvPr>
        </p:nvSpPr>
        <p:spPr/>
        <p:txBody>
          <a:bodyPr>
            <a:normAutofit/>
          </a:bodyPr>
          <a:lstStyle/>
          <a:p>
            <a:pPr marL="0" indent="0">
              <a:buNone/>
            </a:pPr>
            <a:r>
              <a:rPr lang="en-GB" sz="2400" b="1" dirty="0" smtClean="0"/>
              <a:t>It is </a:t>
            </a:r>
            <a:r>
              <a:rPr lang="en-GB" sz="2400" b="1" dirty="0"/>
              <a:t>the </a:t>
            </a:r>
            <a:r>
              <a:rPr lang="en-GB" sz="2400" b="1" dirty="0" smtClean="0"/>
              <a:t>period </a:t>
            </a:r>
            <a:r>
              <a:rPr lang="en-GB" sz="2400" b="1" dirty="0"/>
              <a:t>with the major changes in special </a:t>
            </a:r>
            <a:r>
              <a:rPr lang="en-GB" sz="2400" b="1" dirty="0" smtClean="0"/>
              <a:t>education in Greece.</a:t>
            </a:r>
          </a:p>
          <a:p>
            <a:pPr marL="514350" indent="-514350">
              <a:buAutoNum type="arabicPeriod"/>
            </a:pPr>
            <a:r>
              <a:rPr lang="en-GB" sz="2400" dirty="0" smtClean="0"/>
              <a:t>With </a:t>
            </a:r>
            <a:r>
              <a:rPr lang="en-GB" sz="2400" dirty="0"/>
              <a:t>the Constitution of 1975 (article 21) </a:t>
            </a:r>
            <a:r>
              <a:rPr lang="en-GB" sz="2400" dirty="0" smtClean="0">
                <a:solidFill>
                  <a:srgbClr val="FF0000"/>
                </a:solidFill>
              </a:rPr>
              <a:t>the </a:t>
            </a:r>
            <a:r>
              <a:rPr lang="en-GB" sz="2400" dirty="0">
                <a:solidFill>
                  <a:srgbClr val="FF0000"/>
                </a:solidFill>
              </a:rPr>
              <a:t>right to education of disabled </a:t>
            </a:r>
            <a:r>
              <a:rPr lang="en-GB" sz="2400" dirty="0" smtClean="0">
                <a:solidFill>
                  <a:srgbClr val="FF0000"/>
                </a:solidFill>
              </a:rPr>
              <a:t>persons (A</a:t>
            </a:r>
            <a:r>
              <a:rPr lang="el-GR" sz="2400" dirty="0" smtClean="0">
                <a:solidFill>
                  <a:srgbClr val="FF0000"/>
                </a:solidFill>
              </a:rPr>
              <a:t>μεΑ) </a:t>
            </a:r>
            <a:r>
              <a:rPr lang="en-GB" sz="2400" dirty="0" smtClean="0">
                <a:solidFill>
                  <a:srgbClr val="FF0000"/>
                </a:solidFill>
              </a:rPr>
              <a:t>is </a:t>
            </a:r>
            <a:r>
              <a:rPr lang="en-GB" sz="2400" dirty="0" smtClean="0">
                <a:solidFill>
                  <a:srgbClr val="FF0000"/>
                </a:solidFill>
              </a:rPr>
              <a:t>constituted</a:t>
            </a:r>
            <a:r>
              <a:rPr lang="en-GB" sz="2400" dirty="0" smtClean="0">
                <a:solidFill>
                  <a:srgbClr val="FF0000"/>
                </a:solidFill>
              </a:rPr>
              <a:t> </a:t>
            </a:r>
            <a:r>
              <a:rPr lang="en-GB" sz="2400" dirty="0" smtClean="0">
                <a:solidFill>
                  <a:srgbClr val="FF0000"/>
                </a:solidFill>
              </a:rPr>
              <a:t>by law</a:t>
            </a:r>
          </a:p>
          <a:p>
            <a:pPr marL="514350" indent="-514350">
              <a:buAutoNum type="arabicPeriod"/>
            </a:pPr>
            <a:r>
              <a:rPr lang="en-GB" sz="2400" dirty="0" smtClean="0"/>
              <a:t>Law </a:t>
            </a:r>
            <a:r>
              <a:rPr lang="en-GB" sz="2400" dirty="0"/>
              <a:t>1143/81 (ΦΕΚ 80/31-3-81 vol. Α΄) </a:t>
            </a:r>
            <a:r>
              <a:rPr lang="en-GB" sz="2400" dirty="0" smtClean="0"/>
              <a:t>introduces and </a:t>
            </a:r>
            <a:r>
              <a:rPr lang="en-GB" sz="2400" dirty="0" smtClean="0">
                <a:solidFill>
                  <a:srgbClr val="FF0000"/>
                </a:solidFill>
              </a:rPr>
              <a:t>establishes </a:t>
            </a:r>
            <a:r>
              <a:rPr lang="en-GB" sz="2400" dirty="0">
                <a:solidFill>
                  <a:srgbClr val="FF0000"/>
                </a:solidFill>
              </a:rPr>
              <a:t>special education as part of the educational system</a:t>
            </a:r>
            <a:r>
              <a:rPr lang="en-GB" sz="2400" dirty="0"/>
              <a:t>. New disciplines (</a:t>
            </a:r>
            <a:r>
              <a:rPr lang="en-GB" sz="2400" dirty="0">
                <a:solidFill>
                  <a:srgbClr val="FF0000"/>
                </a:solidFill>
              </a:rPr>
              <a:t>social worker, psychologist, speech therapist, </a:t>
            </a:r>
            <a:r>
              <a:rPr lang="en-GB" sz="2400" dirty="0" smtClean="0">
                <a:solidFill>
                  <a:srgbClr val="FF0000"/>
                </a:solidFill>
              </a:rPr>
              <a:t>ergo therapist</a:t>
            </a:r>
            <a:r>
              <a:rPr lang="en-GB" sz="2400" dirty="0" smtClean="0">
                <a:solidFill>
                  <a:srgbClr val="FF0000"/>
                </a:solidFill>
              </a:rPr>
              <a:t> </a:t>
            </a:r>
            <a:r>
              <a:rPr lang="en-GB" sz="2400" dirty="0">
                <a:solidFill>
                  <a:srgbClr val="FF0000"/>
                </a:solidFill>
              </a:rPr>
              <a:t>and health </a:t>
            </a:r>
            <a:r>
              <a:rPr lang="en-GB" sz="2400" dirty="0" smtClean="0">
                <a:solidFill>
                  <a:srgbClr val="FF0000"/>
                </a:solidFill>
              </a:rPr>
              <a:t>supervisor</a:t>
            </a:r>
            <a:r>
              <a:rPr lang="en-GB" sz="2400" dirty="0" smtClean="0"/>
              <a:t>) are created to serve </a:t>
            </a:r>
            <a:r>
              <a:rPr lang="en-GB" sz="2400" dirty="0"/>
              <a:t>in special </a:t>
            </a:r>
            <a:r>
              <a:rPr lang="en-GB" sz="2400" dirty="0" smtClean="0"/>
              <a:t>schools.</a:t>
            </a:r>
            <a:endParaRPr lang="el-GR" sz="2400" dirty="0" smtClean="0"/>
          </a:p>
        </p:txBody>
      </p:sp>
    </p:spTree>
    <p:extLst>
      <p:ext uri="{BB962C8B-B14F-4D97-AF65-F5344CB8AC3E}">
        <p14:creationId xmlns:p14="http://schemas.microsoft.com/office/powerpoint/2010/main" val="615788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1096</TotalTime>
  <Words>2320</Words>
  <Application>Microsoft Office PowerPoint</Application>
  <PresentationFormat>On-screen Show (4:3)</PresentationFormat>
  <Paragraphs>126</Paragraphs>
  <Slides>26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Garamond</vt:lpstr>
      <vt:lpstr>Wingdings</vt:lpstr>
      <vt:lpstr>Office Theme</vt:lpstr>
      <vt:lpstr>SPECIAL EDUCATION IN GREECE </vt:lpstr>
      <vt:lpstr>PowerPoint Presentation</vt:lpstr>
      <vt:lpstr>In Greece, the history of Special Education begins at the dawn of the 20th century and is separated in three periods: </vt:lpstr>
      <vt:lpstr>First period 1905-1950 </vt:lpstr>
      <vt:lpstr>PowerPoint Presentation</vt:lpstr>
      <vt:lpstr>Second period 1950-1974</vt:lpstr>
      <vt:lpstr>PowerPoint Presentation</vt:lpstr>
      <vt:lpstr>PowerPoint Presentation</vt:lpstr>
      <vt:lpstr>Third Period 1974 to the present day</vt:lpstr>
      <vt:lpstr>Third Period 1974 to the present day</vt:lpstr>
      <vt:lpstr>Third Period 1974 to the present day</vt:lpstr>
      <vt:lpstr>Third Period 1974 to the present day</vt:lpstr>
      <vt:lpstr>Third Period 1974 to the present day</vt:lpstr>
      <vt:lpstr>Third Period 1974 to the present day</vt:lpstr>
      <vt:lpstr>Special Education Staff</vt:lpstr>
      <vt:lpstr>Diagnostic Services</vt:lpstr>
      <vt:lpstr>Special Education Today</vt:lpstr>
      <vt:lpstr>Special Education Today</vt:lpstr>
      <vt:lpstr>Special Education Today</vt:lpstr>
      <vt:lpstr>Special Education Today</vt:lpstr>
      <vt:lpstr>Special Education Today</vt:lpstr>
      <vt:lpstr>Special Education Today</vt:lpstr>
      <vt:lpstr>Integration Class of 2nd Primary School</vt:lpstr>
      <vt:lpstr>PowerPoint Presentation</vt:lpstr>
      <vt:lpstr>Number of students with special educational needs in Europe according to the European Organization for Special Education</vt:lpstr>
      <vt:lpstr>Aριθμός μαθητών  με ειδικές  εκπαιδευτικές ανάγκες  στην Ευρώπη σύμφωνα με τον Ευρωπαϊκό Οργανισμό για την Ειδική Αγωγή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K.Matzaris</cp:lastModifiedBy>
  <cp:revision>114</cp:revision>
  <dcterms:created xsi:type="dcterms:W3CDTF">2017-09-24T21:38:59Z</dcterms:created>
  <dcterms:modified xsi:type="dcterms:W3CDTF">2017-09-30T22:16:21Z</dcterms:modified>
</cp:coreProperties>
</file>