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9" r:id="rId5"/>
    <p:sldId id="272" r:id="rId6"/>
    <p:sldId id="268" r:id="rId7"/>
    <p:sldId id="259" r:id="rId8"/>
    <p:sldId id="271" r:id="rId9"/>
    <p:sldId id="261" r:id="rId10"/>
    <p:sldId id="264" r:id="rId11"/>
    <p:sldId id="274" r:id="rId12"/>
    <p:sldId id="263" r:id="rId13"/>
    <p:sldId id="275" r:id="rId14"/>
    <p:sldId id="276" r:id="rId15"/>
    <p:sldId id="270" r:id="rId16"/>
    <p:sldId id="266" r:id="rId17"/>
    <p:sldId id="26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4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2662E-4058-48D9-B212-7DDCB2E44A4B}" type="datetimeFigureOut">
              <a:rPr lang="de-DE" smtClean="0"/>
              <a:t>02.01.2018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8533-AE71-4E72-A5CF-722FC70CAB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3738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2662E-4058-48D9-B212-7DDCB2E44A4B}" type="datetimeFigureOut">
              <a:rPr lang="de-DE" smtClean="0"/>
              <a:t>02.01.2018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8533-AE71-4E72-A5CF-722FC70CAB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4694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2662E-4058-48D9-B212-7DDCB2E44A4B}" type="datetimeFigureOut">
              <a:rPr lang="de-DE" smtClean="0"/>
              <a:t>02.01.2018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8533-AE71-4E72-A5CF-722FC70CAB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3371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2662E-4058-48D9-B212-7DDCB2E44A4B}" type="datetimeFigureOut">
              <a:rPr lang="de-DE" smtClean="0"/>
              <a:t>02.01.2018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8533-AE71-4E72-A5CF-722FC70CAB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8244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2662E-4058-48D9-B212-7DDCB2E44A4B}" type="datetimeFigureOut">
              <a:rPr lang="de-DE" smtClean="0"/>
              <a:t>02.01.2018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8533-AE71-4E72-A5CF-722FC70CAB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6979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2662E-4058-48D9-B212-7DDCB2E44A4B}" type="datetimeFigureOut">
              <a:rPr lang="de-DE" smtClean="0"/>
              <a:t>02.01.2018</a:t>
            </a:fld>
            <a:endParaRPr lang="de-D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8533-AE71-4E72-A5CF-722FC70CAB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4003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2662E-4058-48D9-B212-7DDCB2E44A4B}" type="datetimeFigureOut">
              <a:rPr lang="de-DE" smtClean="0"/>
              <a:t>02.01.2018</a:t>
            </a:fld>
            <a:endParaRPr lang="de-DE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8533-AE71-4E72-A5CF-722FC70CAB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6617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2662E-4058-48D9-B212-7DDCB2E44A4B}" type="datetimeFigureOut">
              <a:rPr lang="de-DE" smtClean="0"/>
              <a:t>02.01.2018</a:t>
            </a:fld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8533-AE71-4E72-A5CF-722FC70CAB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5039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2662E-4058-48D9-B212-7DDCB2E44A4B}" type="datetimeFigureOut">
              <a:rPr lang="de-DE" smtClean="0"/>
              <a:t>02.01.2018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8533-AE71-4E72-A5CF-722FC70CAB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0694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2662E-4058-48D9-B212-7DDCB2E44A4B}" type="datetimeFigureOut">
              <a:rPr lang="de-DE" smtClean="0"/>
              <a:t>02.01.2018</a:t>
            </a:fld>
            <a:endParaRPr lang="de-D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8533-AE71-4E72-A5CF-722FC70CAB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3331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2662E-4058-48D9-B212-7DDCB2E44A4B}" type="datetimeFigureOut">
              <a:rPr lang="de-DE" smtClean="0"/>
              <a:t>02.01.2018</a:t>
            </a:fld>
            <a:endParaRPr lang="de-D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de-D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8533-AE71-4E72-A5CF-722FC70CAB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9380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F02662E-4058-48D9-B212-7DDCB2E44A4B}" type="datetimeFigureOut">
              <a:rPr lang="de-DE" smtClean="0"/>
              <a:t>02.01.2018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FE9A8533-AE71-4E72-A5CF-722FC70CAB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042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23322" y="1414982"/>
            <a:ext cx="8354917" cy="3255264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„</a:t>
            </a:r>
            <a:r>
              <a:rPr lang="de-DE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Mirror</a:t>
            </a:r>
            <a:r>
              <a:rPr lang="de-DE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de-DE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Mirror</a:t>
            </a:r>
            <a:r>
              <a:rPr lang="de-DE" dirty="0">
                <a:solidFill>
                  <a:srgbClr val="0070C0"/>
                </a:solidFill>
                <a:latin typeface="Monotype Corsiva" panose="03010101010201010101" pitchFamily="66" charset="0"/>
              </a:rPr>
              <a:t> on </a:t>
            </a:r>
            <a:r>
              <a:rPr lang="de-DE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the</a:t>
            </a:r>
            <a:r>
              <a:rPr lang="de-DE" dirty="0">
                <a:solidFill>
                  <a:srgbClr val="0070C0"/>
                </a:solidFill>
                <a:latin typeface="Monotype Corsiva" panose="03010101010201010101" pitchFamily="66" charset="0"/>
              </a:rPr>
              <a:t> wall </a:t>
            </a:r>
            <a:r>
              <a:rPr lang="de-DE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„– </a:t>
            </a:r>
            <a:r>
              <a:rPr lang="de-DE" dirty="0">
                <a:solidFill>
                  <a:srgbClr val="0070C0"/>
                </a:solidFill>
                <a:latin typeface="Monotype Corsiva" panose="03010101010201010101" pitchFamily="66" charset="0"/>
              </a:rPr>
              <a:t>M²O</a:t>
            </a:r>
            <a:r>
              <a:rPr lang="de-DE" sz="2400" dirty="0">
                <a:solidFill>
                  <a:srgbClr val="0070C0"/>
                </a:solidFill>
                <a:latin typeface="Monotype Corsiva" panose="03010101010201010101" pitchFamily="66" charset="0"/>
              </a:rPr>
              <a:t>the</a:t>
            </a:r>
            <a:r>
              <a:rPr lang="de-DE" dirty="0">
                <a:solidFill>
                  <a:srgbClr val="0070C0"/>
                </a:solidFill>
                <a:latin typeface="Monotype Corsiva" panose="03010101010201010101" pitchFamily="66" charset="0"/>
              </a:rPr>
              <a:t>W</a:t>
            </a:r>
            <a:br>
              <a:rPr lang="de-DE" dirty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r>
              <a:rPr lang="de-DE" sz="2800" dirty="0"/>
              <a:t>(09/2017 – 08/2019)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de-DE" sz="24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School </a:t>
            </a:r>
            <a:r>
              <a:rPr lang="de-DE" sz="2400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development</a:t>
            </a:r>
            <a:r>
              <a:rPr lang="de-DE" sz="24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concerning</a:t>
            </a:r>
            <a:r>
              <a:rPr lang="de-DE" sz="24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inclusion</a:t>
            </a:r>
            <a:r>
              <a:rPr lang="de-DE" dirty="0" smtClean="0"/>
              <a:t> </a:t>
            </a:r>
          </a:p>
          <a:p>
            <a:pPr algn="ctr"/>
            <a:r>
              <a:rPr lang="de-DE" dirty="0" smtClean="0"/>
              <a:t> an </a:t>
            </a:r>
            <a:r>
              <a:rPr lang="de-DE" dirty="0" err="1" smtClean="0"/>
              <a:t>exchange</a:t>
            </a:r>
            <a:r>
              <a:rPr lang="de-DE" dirty="0" smtClean="0"/>
              <a:t> </a:t>
            </a:r>
            <a:r>
              <a:rPr lang="de-DE" dirty="0" err="1" smtClean="0"/>
              <a:t>project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„Astrid-Lindgren“ </a:t>
            </a:r>
            <a:r>
              <a:rPr lang="de-DE" dirty="0" err="1" smtClean="0"/>
              <a:t>primary</a:t>
            </a:r>
            <a:r>
              <a:rPr lang="de-DE" dirty="0" smtClean="0"/>
              <a:t> </a:t>
            </a:r>
            <a:r>
              <a:rPr lang="de-DE" dirty="0" err="1" smtClean="0"/>
              <a:t>school</a:t>
            </a:r>
            <a:endParaRPr lang="de-DE" sz="2400" dirty="0" smtClean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04" y="903787"/>
            <a:ext cx="1617635" cy="1546316"/>
          </a:xfrm>
          <a:prstGeom prst="rect">
            <a:avLst/>
          </a:prstGeom>
        </p:spPr>
      </p:pic>
      <p:pic>
        <p:nvPicPr>
          <p:cNvPr id="5" name="Bild 4" descr="Bildergebnis für europaflagg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598" y="903787"/>
            <a:ext cx="2094194" cy="15463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695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8234" y="1216741"/>
            <a:ext cx="2947482" cy="4687670"/>
          </a:xfrm>
        </p:spPr>
        <p:txBody>
          <a:bodyPr>
            <a:normAutofit/>
          </a:bodyPr>
          <a:lstStyle/>
          <a:p>
            <a:r>
              <a:rPr lang="de-DE" dirty="0"/>
              <a:t>4</a:t>
            </a:r>
            <a:r>
              <a:rPr lang="de-DE" dirty="0" smtClean="0"/>
              <a:t>. </a:t>
            </a:r>
            <a:r>
              <a:rPr lang="de-DE" b="1" dirty="0" err="1" smtClean="0"/>
              <a:t>What</a:t>
            </a:r>
            <a:r>
              <a:rPr lang="de-DE" dirty="0" smtClean="0"/>
              <a:t> will happen?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sz="2400" dirty="0" err="1"/>
              <a:t>c</a:t>
            </a:r>
            <a:r>
              <a:rPr lang="de-DE" sz="2400" dirty="0" err="1" smtClean="0"/>
              <a:t>oncept</a:t>
            </a:r>
            <a:r>
              <a:rPr lang="de-DE" sz="2400" dirty="0" smtClean="0"/>
              <a:t> </a:t>
            </a:r>
            <a:r>
              <a:rPr lang="de-DE" sz="2400" dirty="0"/>
              <a:t/>
            </a:r>
            <a:br>
              <a:rPr lang="de-DE" sz="2400" dirty="0"/>
            </a:br>
            <a:r>
              <a:rPr lang="de-DE" sz="2400" dirty="0" err="1" smtClean="0"/>
              <a:t>for</a:t>
            </a:r>
            <a:r>
              <a:rPr lang="de-DE" sz="2400" dirty="0" smtClean="0"/>
              <a:t> 2 </a:t>
            </a:r>
            <a:r>
              <a:rPr lang="de-DE" sz="2400" dirty="0" err="1" smtClean="0"/>
              <a:t>years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69267" y="955548"/>
            <a:ext cx="8174687" cy="5379938"/>
          </a:xfrm>
        </p:spPr>
        <p:txBody>
          <a:bodyPr>
            <a:normAutofit fontScale="92500"/>
          </a:bodyPr>
          <a:lstStyle/>
          <a:p>
            <a:pPr marL="0" lvl="0" indent="0">
              <a:lnSpc>
                <a:spcPct val="100000"/>
              </a:lnSpc>
              <a:spcBef>
                <a:spcPct val="20000"/>
              </a:spcBef>
              <a:buClrTx/>
              <a:buNone/>
            </a:pPr>
            <a:r>
              <a:rPr lang="de-DE" sz="2600" b="1" u="sng" dirty="0" err="1" smtClean="0">
                <a:latin typeface="Calibri"/>
              </a:rPr>
              <a:t>mobility</a:t>
            </a:r>
            <a:r>
              <a:rPr lang="de-DE" sz="2600" b="1" u="sng" dirty="0" smtClean="0">
                <a:latin typeface="Calibri"/>
              </a:rPr>
              <a:t>:</a:t>
            </a:r>
            <a:endParaRPr lang="de-DE" sz="2600" b="1" u="sng" dirty="0">
              <a:latin typeface="Calibri"/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Tx/>
              <a:buNone/>
            </a:pPr>
            <a:r>
              <a:rPr lang="de-DE" sz="2600" dirty="0">
                <a:latin typeface="Calibri"/>
              </a:rPr>
              <a:t>        </a:t>
            </a:r>
            <a:endParaRPr lang="de-DE" sz="2600" dirty="0" smtClean="0">
              <a:latin typeface="Calibri"/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Tx/>
              <a:buNone/>
            </a:pPr>
            <a:r>
              <a:rPr lang="de-DE" sz="2600" dirty="0" smtClean="0">
                <a:latin typeface="Calibri"/>
              </a:rPr>
              <a:t>01.10</a:t>
            </a:r>
            <a:r>
              <a:rPr lang="de-DE" sz="2600" dirty="0">
                <a:latin typeface="Calibri"/>
              </a:rPr>
              <a:t>.-05.10.2017           in </a:t>
            </a:r>
            <a:r>
              <a:rPr lang="de-DE" sz="2600" dirty="0" err="1" smtClean="0">
                <a:latin typeface="Calibri"/>
              </a:rPr>
              <a:t>Greece</a:t>
            </a:r>
            <a:r>
              <a:rPr lang="de-DE" sz="2600" dirty="0" smtClean="0">
                <a:latin typeface="Calibri"/>
              </a:rPr>
              <a:t>   	            3 </a:t>
            </a:r>
            <a:r>
              <a:rPr lang="de-DE" sz="2600" dirty="0" err="1" smtClean="0">
                <a:latin typeface="Calibri"/>
              </a:rPr>
              <a:t>teachers</a:t>
            </a:r>
            <a:endParaRPr lang="de-DE" sz="2600" dirty="0" smtClean="0">
              <a:latin typeface="Calibri"/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Tx/>
              <a:buNone/>
            </a:pPr>
            <a:endParaRPr lang="de-DE" sz="2600" dirty="0">
              <a:latin typeface="Calibri"/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Tx/>
              <a:buNone/>
            </a:pPr>
            <a:r>
              <a:rPr lang="de-DE" sz="2600" dirty="0" smtClean="0">
                <a:latin typeface="Calibri"/>
              </a:rPr>
              <a:t>19.03</a:t>
            </a:r>
            <a:r>
              <a:rPr lang="de-DE" sz="2600" dirty="0">
                <a:latin typeface="Calibri"/>
              </a:rPr>
              <a:t>.-25.03.2018           in </a:t>
            </a:r>
            <a:r>
              <a:rPr lang="de-DE" sz="2600" dirty="0" err="1" smtClean="0">
                <a:latin typeface="Calibri"/>
              </a:rPr>
              <a:t>Finland</a:t>
            </a:r>
            <a:r>
              <a:rPr lang="de-DE" sz="2600" dirty="0" smtClean="0">
                <a:latin typeface="Calibri"/>
              </a:rPr>
              <a:t>              3 </a:t>
            </a:r>
            <a:r>
              <a:rPr lang="de-DE" sz="2600" dirty="0" err="1" smtClean="0">
                <a:latin typeface="Calibri"/>
              </a:rPr>
              <a:t>teachers</a:t>
            </a:r>
            <a:r>
              <a:rPr lang="de-DE" sz="2600" dirty="0" smtClean="0">
                <a:latin typeface="Calibri"/>
              </a:rPr>
              <a:t> </a:t>
            </a:r>
            <a:r>
              <a:rPr lang="de-DE" sz="2600" dirty="0">
                <a:latin typeface="Calibri"/>
              </a:rPr>
              <a:t>&amp; 4 </a:t>
            </a:r>
            <a:r>
              <a:rPr lang="de-DE" sz="2600" dirty="0" err="1" smtClean="0">
                <a:latin typeface="Calibri"/>
              </a:rPr>
              <a:t>pupils</a:t>
            </a:r>
            <a:r>
              <a:rPr lang="de-DE" sz="2600" dirty="0" smtClean="0">
                <a:latin typeface="Calibri"/>
              </a:rPr>
              <a:t> 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Tx/>
              <a:buNone/>
            </a:pPr>
            <a:endParaRPr lang="de-DE" sz="2600" dirty="0">
              <a:latin typeface="Calibri"/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Tx/>
              <a:buNone/>
            </a:pPr>
            <a:r>
              <a:rPr lang="de-DE" sz="2600" smtClean="0">
                <a:latin typeface="Calibri"/>
              </a:rPr>
              <a:t>24.09</a:t>
            </a:r>
            <a:r>
              <a:rPr lang="de-DE" sz="2600" dirty="0">
                <a:latin typeface="Calibri"/>
              </a:rPr>
              <a:t>.-29.09.2018           in </a:t>
            </a:r>
            <a:r>
              <a:rPr lang="de-DE" sz="2600" dirty="0" smtClean="0">
                <a:latin typeface="Calibri"/>
              </a:rPr>
              <a:t>Germany    </a:t>
            </a:r>
            <a:r>
              <a:rPr lang="de-DE" sz="2600" dirty="0">
                <a:latin typeface="Calibri"/>
              </a:rPr>
              <a:t> </a:t>
            </a:r>
            <a:r>
              <a:rPr lang="de-DE" sz="2600" dirty="0" smtClean="0">
                <a:latin typeface="Calibri"/>
              </a:rPr>
              <a:t>       </a:t>
            </a:r>
            <a:r>
              <a:rPr lang="de-DE" sz="2600" dirty="0" err="1" smtClean="0">
                <a:latin typeface="Calibri"/>
              </a:rPr>
              <a:t>only</a:t>
            </a:r>
            <a:r>
              <a:rPr lang="de-DE" sz="2600" dirty="0" smtClean="0">
                <a:latin typeface="Calibri"/>
              </a:rPr>
              <a:t> </a:t>
            </a:r>
            <a:r>
              <a:rPr lang="de-DE" sz="2600" dirty="0" err="1" smtClean="0">
                <a:latin typeface="Calibri"/>
              </a:rPr>
              <a:t>teachers</a:t>
            </a:r>
            <a:endParaRPr lang="de-DE" sz="2600" dirty="0" smtClean="0">
              <a:latin typeface="Calibri"/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Tx/>
              <a:buNone/>
            </a:pPr>
            <a:endParaRPr lang="de-DE" sz="2600" dirty="0">
              <a:latin typeface="Calibri"/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Tx/>
              <a:buNone/>
            </a:pPr>
            <a:r>
              <a:rPr lang="de-DE" sz="2600" dirty="0" smtClean="0">
                <a:latin typeface="Calibri"/>
              </a:rPr>
              <a:t>17.02</a:t>
            </a:r>
            <a:r>
              <a:rPr lang="de-DE" sz="2600" dirty="0">
                <a:latin typeface="Calibri"/>
              </a:rPr>
              <a:t>.-23.02.2019           in </a:t>
            </a:r>
            <a:r>
              <a:rPr lang="de-DE" sz="2600" dirty="0" err="1" smtClean="0">
                <a:latin typeface="Calibri"/>
              </a:rPr>
              <a:t>Cyprus</a:t>
            </a:r>
            <a:r>
              <a:rPr lang="de-DE" sz="2600" dirty="0" smtClean="0">
                <a:latin typeface="Calibri"/>
              </a:rPr>
              <a:t>            3 </a:t>
            </a:r>
            <a:r>
              <a:rPr lang="de-DE" sz="2600" dirty="0" err="1" smtClean="0">
                <a:latin typeface="Calibri"/>
              </a:rPr>
              <a:t>teachers</a:t>
            </a:r>
            <a:r>
              <a:rPr lang="de-DE" sz="2600" dirty="0" smtClean="0">
                <a:latin typeface="Calibri"/>
              </a:rPr>
              <a:t> </a:t>
            </a:r>
            <a:r>
              <a:rPr lang="de-DE" sz="2600" dirty="0">
                <a:latin typeface="Calibri"/>
              </a:rPr>
              <a:t>&amp; 4 </a:t>
            </a:r>
            <a:r>
              <a:rPr lang="de-DE" sz="2600" dirty="0" err="1" smtClean="0">
                <a:latin typeface="Calibri"/>
              </a:rPr>
              <a:t>pupils</a:t>
            </a:r>
            <a:endParaRPr lang="de-DE" sz="2600" dirty="0" smtClean="0">
              <a:latin typeface="Calibri"/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Tx/>
              <a:buNone/>
            </a:pPr>
            <a:endParaRPr lang="de-DE" sz="2600" dirty="0">
              <a:latin typeface="Calibri"/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Tx/>
              <a:buNone/>
            </a:pPr>
            <a:r>
              <a:rPr lang="de-DE" sz="2600" dirty="0" smtClean="0">
                <a:latin typeface="Calibri"/>
              </a:rPr>
              <a:t>19.05</a:t>
            </a:r>
            <a:r>
              <a:rPr lang="de-DE" sz="2600" dirty="0">
                <a:latin typeface="Calibri"/>
              </a:rPr>
              <a:t>.-25.05.2019           in </a:t>
            </a:r>
            <a:r>
              <a:rPr lang="de-DE" sz="2600" dirty="0" smtClean="0">
                <a:latin typeface="Calibri"/>
              </a:rPr>
              <a:t>Germany       </a:t>
            </a:r>
            <a:r>
              <a:rPr lang="de-DE" sz="2600" dirty="0">
                <a:latin typeface="Calibri"/>
              </a:rPr>
              <a:t> </a:t>
            </a:r>
            <a:r>
              <a:rPr lang="de-DE" sz="2600" dirty="0" smtClean="0">
                <a:latin typeface="Calibri"/>
              </a:rPr>
              <a:t>    </a:t>
            </a:r>
            <a:r>
              <a:rPr lang="de-DE" sz="2600" dirty="0" err="1" smtClean="0">
                <a:latin typeface="Calibri"/>
              </a:rPr>
              <a:t>teachers</a:t>
            </a:r>
            <a:r>
              <a:rPr lang="de-DE" sz="2600" dirty="0" smtClean="0">
                <a:latin typeface="Calibri"/>
              </a:rPr>
              <a:t>  </a:t>
            </a:r>
            <a:r>
              <a:rPr lang="de-DE" sz="2600" dirty="0">
                <a:latin typeface="Calibri"/>
              </a:rPr>
              <a:t>&amp; </a:t>
            </a:r>
            <a:r>
              <a:rPr lang="de-DE" sz="2600" dirty="0" err="1" smtClean="0">
                <a:latin typeface="Calibri"/>
              </a:rPr>
              <a:t>pupils</a:t>
            </a:r>
            <a:r>
              <a:rPr lang="de-DE" sz="2600" dirty="0" smtClean="0">
                <a:latin typeface="Calibri"/>
              </a:rPr>
              <a:t>      			    (final </a:t>
            </a:r>
            <a:r>
              <a:rPr lang="de-DE" sz="2600" dirty="0" err="1" smtClean="0">
                <a:latin typeface="Calibri"/>
              </a:rPr>
              <a:t>meeting</a:t>
            </a:r>
            <a:r>
              <a:rPr lang="de-DE" sz="2600" dirty="0" smtClean="0">
                <a:latin typeface="Calibri"/>
              </a:rPr>
              <a:t>)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Tx/>
              <a:buNone/>
            </a:pPr>
            <a:endParaRPr lang="de-DE" sz="2900" dirty="0">
              <a:solidFill>
                <a:prstClr val="black"/>
              </a:solidFill>
              <a:latin typeface="Calibri"/>
            </a:endParaRPr>
          </a:p>
          <a:p>
            <a:endParaRPr lang="de-DE" dirty="0"/>
          </a:p>
        </p:txBody>
      </p:sp>
      <p:pic>
        <p:nvPicPr>
          <p:cNvPr id="4" name="Picture 4" descr="Bildergebnis für flagge griechenland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801" y="1463039"/>
            <a:ext cx="724143" cy="54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483" y="2237388"/>
            <a:ext cx="817461" cy="53816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93" y="3195554"/>
            <a:ext cx="637495" cy="48817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326" y="4057390"/>
            <a:ext cx="713015" cy="46940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92" y="4871336"/>
            <a:ext cx="637495" cy="48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6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2919" y="1123838"/>
            <a:ext cx="3117298" cy="4584632"/>
          </a:xfrm>
        </p:spPr>
        <p:txBody>
          <a:bodyPr>
            <a:normAutofit/>
          </a:bodyPr>
          <a:lstStyle/>
          <a:p>
            <a:r>
              <a:rPr lang="de-DE" dirty="0"/>
              <a:t>5. </a:t>
            </a:r>
            <a:r>
              <a:rPr lang="de-DE" b="1" dirty="0" err="1"/>
              <a:t>c</a:t>
            </a:r>
            <a:r>
              <a:rPr lang="de-DE" b="1" dirty="0" err="1" smtClean="0"/>
              <a:t>ooperation</a:t>
            </a:r>
            <a:r>
              <a:rPr lang="de-DE" b="1" dirty="0" smtClean="0"/>
              <a:t> </a:t>
            </a:r>
            <a:r>
              <a:rPr lang="de-DE" dirty="0" err="1" smtClean="0"/>
              <a:t>parents</a:t>
            </a:r>
            <a:r>
              <a:rPr lang="de-DE" dirty="0" smtClean="0"/>
              <a:t>-school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sz="2700" dirty="0" err="1" smtClean="0"/>
              <a:t>feedback</a:t>
            </a:r>
            <a:r>
              <a:rPr lang="de-DE" sz="2700" dirty="0" smtClean="0"/>
              <a:t> </a:t>
            </a:r>
            <a:r>
              <a:rPr lang="de-DE" sz="2700" dirty="0" err="1" smtClean="0"/>
              <a:t>of</a:t>
            </a:r>
            <a:r>
              <a:rPr lang="de-DE" sz="2700" dirty="0" smtClean="0"/>
              <a:t> </a:t>
            </a:r>
            <a:r>
              <a:rPr lang="de-DE" sz="2700" dirty="0" err="1" smtClean="0"/>
              <a:t>parents</a:t>
            </a:r>
            <a:endParaRPr lang="de-DE" sz="27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846" y="1431181"/>
            <a:ext cx="8268789" cy="330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4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0667" y="1084217"/>
            <a:ext cx="3169550" cy="4702629"/>
          </a:xfrm>
        </p:spPr>
        <p:txBody>
          <a:bodyPr>
            <a:normAutofit fontScale="90000"/>
          </a:bodyPr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5. </a:t>
            </a:r>
            <a:r>
              <a:rPr lang="de-DE" b="1" dirty="0" err="1"/>
              <a:t>c</a:t>
            </a:r>
            <a:r>
              <a:rPr lang="de-DE" b="1" dirty="0" err="1" smtClean="0"/>
              <a:t>ooperation</a:t>
            </a:r>
            <a:r>
              <a:rPr lang="de-DE" b="1" dirty="0" smtClean="0"/>
              <a:t> </a:t>
            </a:r>
            <a:r>
              <a:rPr lang="de-DE" dirty="0" err="1" smtClean="0"/>
              <a:t>parents</a:t>
            </a:r>
            <a:r>
              <a:rPr lang="de-DE" dirty="0" smtClean="0"/>
              <a:t>-school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sz="2700" dirty="0" smtClean="0"/>
              <a:t>open </a:t>
            </a:r>
            <a:r>
              <a:rPr lang="de-DE" sz="2700" dirty="0" err="1" smtClean="0"/>
              <a:t>questions</a:t>
            </a:r>
            <a:r>
              <a:rPr lang="de-DE" b="1" dirty="0"/>
              <a:t/>
            </a:r>
            <a:br>
              <a:rPr lang="de-DE" b="1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lvl="0" indent="0">
              <a:buNone/>
            </a:pPr>
            <a:r>
              <a:rPr lang="de-DE" sz="2400" dirty="0" smtClean="0"/>
              <a:t>		              </a:t>
            </a:r>
            <a:r>
              <a:rPr lang="de-DE" sz="3800" b="1" dirty="0" smtClean="0"/>
              <a:t>   </a:t>
            </a:r>
            <a:r>
              <a:rPr lang="de-DE" sz="3800" b="1" dirty="0" err="1" smtClean="0"/>
              <a:t>as</a:t>
            </a:r>
            <a:r>
              <a:rPr lang="de-DE" sz="3800" b="1" dirty="0" smtClean="0"/>
              <a:t> „</a:t>
            </a:r>
            <a:r>
              <a:rPr lang="de-DE" sz="6000" b="1" dirty="0" err="1" smtClean="0"/>
              <a:t>idea</a:t>
            </a:r>
            <a:r>
              <a:rPr lang="de-DE" sz="6000" b="1" dirty="0" smtClean="0"/>
              <a:t> </a:t>
            </a:r>
            <a:r>
              <a:rPr lang="de-DE" sz="6000" b="1" dirty="0" err="1" smtClean="0"/>
              <a:t>givers</a:t>
            </a:r>
            <a:r>
              <a:rPr lang="de-DE" sz="3800" b="1" dirty="0" smtClean="0"/>
              <a:t>“ </a:t>
            </a:r>
          </a:p>
          <a:p>
            <a:pPr marL="0" lvl="0" indent="0">
              <a:buNone/>
            </a:pPr>
            <a:endParaRPr lang="de-DE" sz="2400" dirty="0" smtClean="0"/>
          </a:p>
          <a:p>
            <a:pPr marL="0" lvl="0" indent="0">
              <a:buNone/>
            </a:pPr>
            <a:endParaRPr lang="de-DE" sz="2400" dirty="0" smtClean="0"/>
          </a:p>
          <a:p>
            <a:pPr marL="0" lvl="0" indent="0" algn="ctr">
              <a:buNone/>
            </a:pPr>
            <a:r>
              <a:rPr lang="de-DE" sz="5000" b="1" dirty="0" smtClean="0"/>
              <a:t>Implementation </a:t>
            </a:r>
            <a:r>
              <a:rPr lang="de-DE" sz="5000" b="1" dirty="0" err="1" smtClean="0"/>
              <a:t>of</a:t>
            </a:r>
            <a:r>
              <a:rPr lang="de-DE" sz="5000" b="1" dirty="0" smtClean="0"/>
              <a:t> transnational </a:t>
            </a:r>
            <a:r>
              <a:rPr lang="de-DE" sz="5000" b="1" dirty="0" err="1" smtClean="0"/>
              <a:t>meetings</a:t>
            </a:r>
            <a:r>
              <a:rPr lang="de-DE" sz="5000" b="1" dirty="0" smtClean="0"/>
              <a:t> </a:t>
            </a:r>
          </a:p>
          <a:p>
            <a:pPr marL="0" lvl="0" indent="0" algn="ctr">
              <a:buNone/>
            </a:pPr>
            <a:r>
              <a:rPr lang="de-DE" sz="4200" dirty="0" err="1"/>
              <a:t>f</a:t>
            </a:r>
            <a:r>
              <a:rPr lang="de-DE" sz="4200" dirty="0" err="1" smtClean="0"/>
              <a:t>or</a:t>
            </a:r>
            <a:r>
              <a:rPr lang="de-DE" sz="4200" dirty="0" smtClean="0"/>
              <a:t> </a:t>
            </a:r>
            <a:r>
              <a:rPr lang="de-DE" sz="4200" dirty="0" err="1" smtClean="0"/>
              <a:t>example</a:t>
            </a:r>
            <a:r>
              <a:rPr lang="de-DE" sz="4200" dirty="0" smtClean="0"/>
              <a:t> spare time </a:t>
            </a:r>
            <a:r>
              <a:rPr lang="de-DE" sz="4200" dirty="0" err="1" smtClean="0"/>
              <a:t>activities</a:t>
            </a:r>
            <a:r>
              <a:rPr lang="de-DE" sz="4200" dirty="0" smtClean="0"/>
              <a:t>, </a:t>
            </a:r>
            <a:r>
              <a:rPr lang="de-DE" sz="4200" dirty="0" err="1" smtClean="0"/>
              <a:t>accommodation</a:t>
            </a:r>
            <a:r>
              <a:rPr lang="de-DE" sz="4200" dirty="0" smtClean="0"/>
              <a:t>, </a:t>
            </a:r>
            <a:r>
              <a:rPr lang="de-DE" sz="4200" dirty="0" err="1"/>
              <a:t>t</a:t>
            </a:r>
            <a:r>
              <a:rPr lang="de-DE" sz="4200" dirty="0" err="1" smtClean="0"/>
              <a:t>ransfer</a:t>
            </a:r>
            <a:r>
              <a:rPr lang="de-DE" sz="4200" dirty="0" smtClean="0"/>
              <a:t>, </a:t>
            </a:r>
            <a:r>
              <a:rPr lang="de-DE" sz="4200" dirty="0" err="1"/>
              <a:t>s</a:t>
            </a:r>
            <a:r>
              <a:rPr lang="de-DE" sz="4200" dirty="0" err="1" smtClean="0"/>
              <a:t>ightseeing</a:t>
            </a:r>
            <a:r>
              <a:rPr lang="de-DE" sz="4200" dirty="0" smtClean="0"/>
              <a:t>, </a:t>
            </a:r>
            <a:r>
              <a:rPr lang="de-DE" sz="4200" dirty="0" err="1" smtClean="0"/>
              <a:t>political</a:t>
            </a:r>
            <a:r>
              <a:rPr lang="de-DE" sz="4200" dirty="0" smtClean="0"/>
              <a:t>/</a:t>
            </a:r>
            <a:r>
              <a:rPr lang="de-DE" sz="4200" dirty="0" err="1" smtClean="0"/>
              <a:t>public</a:t>
            </a:r>
            <a:r>
              <a:rPr lang="de-DE" sz="4200" dirty="0" smtClean="0"/>
              <a:t> </a:t>
            </a:r>
            <a:r>
              <a:rPr lang="de-DE" sz="4200" dirty="0" err="1" smtClean="0"/>
              <a:t>institutions</a:t>
            </a:r>
            <a:r>
              <a:rPr lang="de-DE" sz="4200" dirty="0" smtClean="0"/>
              <a:t> </a:t>
            </a:r>
            <a:r>
              <a:rPr lang="de-DE" sz="4200" dirty="0" err="1" smtClean="0"/>
              <a:t>for</a:t>
            </a:r>
            <a:r>
              <a:rPr lang="de-DE" sz="4200" dirty="0" smtClean="0"/>
              <a:t> </a:t>
            </a:r>
            <a:r>
              <a:rPr lang="de-DE" sz="4200" dirty="0" err="1" smtClean="0"/>
              <a:t>example</a:t>
            </a:r>
            <a:r>
              <a:rPr lang="de-DE" sz="4200" dirty="0" smtClean="0"/>
              <a:t> </a:t>
            </a:r>
            <a:r>
              <a:rPr lang="de-DE" sz="4200" dirty="0" err="1" smtClean="0"/>
              <a:t>Parliament</a:t>
            </a:r>
            <a:endParaRPr lang="de-DE" sz="4200" dirty="0" smtClean="0"/>
          </a:p>
          <a:p>
            <a:pPr marL="0" lvl="0" indent="0">
              <a:buNone/>
            </a:pPr>
            <a:endParaRPr lang="de-DE" sz="2400" dirty="0" smtClean="0"/>
          </a:p>
          <a:p>
            <a:pPr marL="0" lvl="0" indent="0">
              <a:buNone/>
            </a:pPr>
            <a:endParaRPr lang="de-DE" sz="2400" dirty="0"/>
          </a:p>
          <a:p>
            <a:pPr marL="0" lvl="0" indent="0" algn="ctr">
              <a:buNone/>
            </a:pPr>
            <a:r>
              <a:rPr lang="de-DE" sz="6000" b="1" dirty="0" err="1" smtClean="0"/>
              <a:t>support</a:t>
            </a:r>
            <a:r>
              <a:rPr lang="de-DE" sz="6000" b="1" dirty="0" smtClean="0"/>
              <a:t> at </a:t>
            </a:r>
            <a:r>
              <a:rPr lang="de-DE" sz="6000" b="1" dirty="0" err="1" smtClean="0"/>
              <a:t>project</a:t>
            </a:r>
            <a:r>
              <a:rPr lang="de-DE" sz="6000" b="1" dirty="0" smtClean="0"/>
              <a:t> </a:t>
            </a:r>
            <a:r>
              <a:rPr lang="de-DE" sz="6000" b="1" dirty="0" err="1" smtClean="0"/>
              <a:t>days</a:t>
            </a:r>
            <a:endParaRPr lang="de-DE" sz="6000" b="1" dirty="0" smtClean="0"/>
          </a:p>
          <a:p>
            <a:pPr marL="0" lvl="0" indent="0" algn="ctr">
              <a:buNone/>
            </a:pPr>
            <a:endParaRPr lang="de-DE" sz="3800" b="1" dirty="0" smtClean="0"/>
          </a:p>
          <a:p>
            <a:pPr marL="0" lvl="0" indent="0">
              <a:buNone/>
            </a:pPr>
            <a:r>
              <a:rPr lang="de-DE" sz="2400" dirty="0" smtClean="0"/>
              <a:t> </a:t>
            </a:r>
          </a:p>
          <a:p>
            <a:pPr marL="0" lvl="0" indent="0" algn="ctr">
              <a:buNone/>
            </a:pPr>
            <a:endParaRPr lang="de-DE" sz="4200" b="1" dirty="0" smtClean="0"/>
          </a:p>
          <a:p>
            <a:pPr marL="0" lvl="0" indent="0" algn="ctr">
              <a:buNone/>
            </a:pPr>
            <a:r>
              <a:rPr lang="de-DE" sz="4200" dirty="0" err="1"/>
              <a:t>f</a:t>
            </a:r>
            <a:r>
              <a:rPr lang="de-DE" sz="4200" dirty="0" err="1" smtClean="0"/>
              <a:t>or</a:t>
            </a:r>
            <a:r>
              <a:rPr lang="de-DE" sz="4200" dirty="0" smtClean="0"/>
              <a:t> </a:t>
            </a:r>
            <a:r>
              <a:rPr lang="de-DE" sz="4200" dirty="0" err="1" smtClean="0"/>
              <a:t>example</a:t>
            </a:r>
            <a:r>
              <a:rPr lang="de-DE" sz="4200" dirty="0" smtClean="0"/>
              <a:t> </a:t>
            </a:r>
            <a:r>
              <a:rPr lang="de-DE" sz="4200" dirty="0" err="1" smtClean="0"/>
              <a:t>report</a:t>
            </a:r>
            <a:r>
              <a:rPr lang="de-DE" sz="4200" dirty="0" smtClean="0"/>
              <a:t> </a:t>
            </a:r>
            <a:r>
              <a:rPr lang="de-DE" sz="4200" dirty="0" err="1" smtClean="0"/>
              <a:t>about</a:t>
            </a:r>
            <a:r>
              <a:rPr lang="de-DE" sz="4200" dirty="0" smtClean="0"/>
              <a:t> </a:t>
            </a:r>
            <a:r>
              <a:rPr lang="de-DE" sz="4200" dirty="0" err="1" smtClean="0"/>
              <a:t>holiday</a:t>
            </a:r>
            <a:r>
              <a:rPr lang="de-DE" sz="4200" dirty="0" smtClean="0"/>
              <a:t> </a:t>
            </a:r>
            <a:r>
              <a:rPr lang="de-DE" sz="4200" dirty="0" err="1" smtClean="0"/>
              <a:t>experiences</a:t>
            </a:r>
            <a:r>
              <a:rPr lang="de-DE" sz="4200" dirty="0" smtClean="0"/>
              <a:t>, </a:t>
            </a:r>
            <a:r>
              <a:rPr lang="de-DE" sz="4200" dirty="0" err="1" smtClean="0"/>
              <a:t>cooking</a:t>
            </a:r>
            <a:r>
              <a:rPr lang="de-DE" sz="4200" dirty="0" smtClean="0"/>
              <a:t>/</a:t>
            </a:r>
            <a:r>
              <a:rPr lang="de-DE" sz="4200" dirty="0" err="1" smtClean="0"/>
              <a:t>baking</a:t>
            </a:r>
            <a:r>
              <a:rPr lang="de-DE" sz="4200" dirty="0" smtClean="0"/>
              <a:t>, </a:t>
            </a:r>
            <a:r>
              <a:rPr lang="de-DE" sz="4200" dirty="0" err="1" smtClean="0"/>
              <a:t>plants</a:t>
            </a:r>
            <a:r>
              <a:rPr lang="de-DE" sz="4200" dirty="0" smtClean="0"/>
              <a:t>/</a:t>
            </a:r>
            <a:r>
              <a:rPr lang="de-DE" sz="4200" dirty="0" err="1" smtClean="0"/>
              <a:t>animals</a:t>
            </a:r>
            <a:r>
              <a:rPr lang="de-DE" sz="4200" dirty="0" smtClean="0"/>
              <a:t>, </a:t>
            </a:r>
            <a:r>
              <a:rPr lang="de-DE" sz="4200" dirty="0" err="1" smtClean="0"/>
              <a:t>language</a:t>
            </a:r>
            <a:r>
              <a:rPr lang="de-DE" sz="4200" dirty="0" smtClean="0"/>
              <a:t>, </a:t>
            </a:r>
            <a:r>
              <a:rPr lang="de-DE" sz="4200" dirty="0" err="1" smtClean="0"/>
              <a:t>celebrations</a:t>
            </a:r>
            <a:endParaRPr lang="de-DE" sz="4200" dirty="0" smtClean="0"/>
          </a:p>
        </p:txBody>
      </p:sp>
      <p:sp>
        <p:nvSpPr>
          <p:cNvPr id="9" name="Pfeil nach unten 8"/>
          <p:cNvSpPr/>
          <p:nvPr/>
        </p:nvSpPr>
        <p:spPr>
          <a:xfrm>
            <a:off x="7317862" y="1606731"/>
            <a:ext cx="418011" cy="5225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 nach unten 9"/>
          <p:cNvSpPr/>
          <p:nvPr/>
        </p:nvSpPr>
        <p:spPr>
          <a:xfrm>
            <a:off x="7333586" y="4450080"/>
            <a:ext cx="418011" cy="5225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098" name="Picture 2" descr="Bildergebnis für ideen hab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8509">
            <a:off x="9562895" y="837983"/>
            <a:ext cx="1262312" cy="126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ildergebnis für unterstützu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815" y="4188823"/>
            <a:ext cx="1633164" cy="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06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69268" y="864108"/>
            <a:ext cx="8017932" cy="5120640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de-DE" sz="2900" b="1" dirty="0" err="1"/>
              <a:t>t</a:t>
            </a:r>
            <a:r>
              <a:rPr lang="de-DE" sz="2900" b="1" dirty="0" err="1" smtClean="0"/>
              <a:t>echnical</a:t>
            </a:r>
            <a:r>
              <a:rPr lang="de-DE" sz="2900" b="1" dirty="0" smtClean="0"/>
              <a:t> </a:t>
            </a:r>
            <a:r>
              <a:rPr lang="de-DE" sz="2900" b="1" dirty="0" err="1" smtClean="0"/>
              <a:t>support</a:t>
            </a:r>
            <a:endParaRPr lang="de-DE" sz="2900" b="1" dirty="0" smtClean="0"/>
          </a:p>
          <a:p>
            <a:pPr marL="0" lvl="0" indent="0">
              <a:buNone/>
            </a:pPr>
            <a:endParaRPr lang="de-DE" sz="2400" dirty="0" smtClean="0"/>
          </a:p>
          <a:p>
            <a:pPr marL="0" lvl="0" indent="0" algn="ctr">
              <a:buNone/>
            </a:pPr>
            <a:r>
              <a:rPr lang="de-DE" sz="2400" dirty="0" err="1"/>
              <a:t>s</a:t>
            </a:r>
            <a:r>
              <a:rPr lang="de-DE" sz="2400" dirty="0" err="1" smtClean="0"/>
              <a:t>et</a:t>
            </a:r>
            <a:r>
              <a:rPr lang="de-DE" sz="2400" dirty="0" smtClean="0"/>
              <a:t> </a:t>
            </a:r>
            <a:r>
              <a:rPr lang="de-DE" sz="2400" dirty="0" err="1" smtClean="0"/>
              <a:t>up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a </a:t>
            </a:r>
            <a:r>
              <a:rPr lang="de-DE" sz="2400" dirty="0"/>
              <a:t>Homepage, </a:t>
            </a:r>
            <a:r>
              <a:rPr lang="de-DE" sz="2400" dirty="0" err="1"/>
              <a:t>eTwinning</a:t>
            </a:r>
            <a:r>
              <a:rPr lang="de-DE" sz="2400" dirty="0"/>
              <a:t>/ </a:t>
            </a:r>
            <a:r>
              <a:rPr lang="de-DE" sz="2400" dirty="0" smtClean="0"/>
              <a:t>Skype, </a:t>
            </a:r>
            <a:r>
              <a:rPr lang="de-DE" sz="2400" dirty="0" err="1"/>
              <a:t>e</a:t>
            </a:r>
            <a:r>
              <a:rPr lang="de-DE" sz="2400" dirty="0" err="1" smtClean="0"/>
              <a:t>valuation</a:t>
            </a:r>
            <a:endParaRPr lang="de-DE" sz="2400" dirty="0" smtClean="0"/>
          </a:p>
          <a:p>
            <a:pPr marL="0" lvl="0" indent="0" algn="ctr">
              <a:buNone/>
            </a:pPr>
            <a:endParaRPr lang="de-DE" dirty="0" smtClean="0"/>
          </a:p>
          <a:p>
            <a:pPr marL="0" lvl="0" indent="0" algn="ctr">
              <a:buNone/>
            </a:pPr>
            <a:endParaRPr lang="de-DE" dirty="0"/>
          </a:p>
          <a:p>
            <a:pPr marL="0" lvl="0" indent="0" algn="ctr">
              <a:buNone/>
            </a:pPr>
            <a:r>
              <a:rPr lang="de-DE" sz="2900" b="1" dirty="0" err="1" smtClean="0"/>
              <a:t>public</a:t>
            </a:r>
            <a:r>
              <a:rPr lang="de-DE" sz="2900" b="1" dirty="0" smtClean="0"/>
              <a:t> </a:t>
            </a:r>
            <a:r>
              <a:rPr lang="de-DE" sz="2900" b="1" dirty="0" err="1" smtClean="0"/>
              <a:t>relation</a:t>
            </a:r>
            <a:endParaRPr lang="de-DE" sz="2900" b="1" dirty="0" smtClean="0"/>
          </a:p>
          <a:p>
            <a:pPr marL="0" lvl="0" indent="0" algn="ctr">
              <a:buNone/>
            </a:pPr>
            <a:endParaRPr lang="de-DE" dirty="0" smtClean="0"/>
          </a:p>
          <a:p>
            <a:pPr marL="0" lvl="0" indent="0" algn="ctr">
              <a:buNone/>
            </a:pPr>
            <a:r>
              <a:rPr lang="de-DE" sz="2400" dirty="0" err="1"/>
              <a:t>f</a:t>
            </a:r>
            <a:r>
              <a:rPr lang="de-DE" sz="2400" dirty="0" err="1" smtClean="0"/>
              <a:t>oreign</a:t>
            </a:r>
            <a:r>
              <a:rPr lang="de-DE" sz="2400" dirty="0" smtClean="0"/>
              <a:t> </a:t>
            </a:r>
            <a:r>
              <a:rPr lang="de-DE" sz="2400" dirty="0" err="1" smtClean="0"/>
              <a:t>language</a:t>
            </a:r>
            <a:r>
              <a:rPr lang="de-DE" sz="2400" dirty="0" smtClean="0"/>
              <a:t> </a:t>
            </a:r>
            <a:r>
              <a:rPr lang="de-DE" sz="2400" dirty="0" err="1" smtClean="0"/>
              <a:t>correspondence</a:t>
            </a:r>
            <a:endParaRPr lang="de-DE" sz="2400" dirty="0" smtClean="0"/>
          </a:p>
          <a:p>
            <a:pPr marL="0" lvl="0" indent="0" algn="ctr">
              <a:buNone/>
            </a:pPr>
            <a:r>
              <a:rPr lang="de-DE" dirty="0" err="1"/>
              <a:t>f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example</a:t>
            </a:r>
            <a:r>
              <a:rPr lang="de-DE" dirty="0" smtClean="0"/>
              <a:t> </a:t>
            </a:r>
            <a:r>
              <a:rPr lang="de-DE" dirty="0" err="1" smtClean="0"/>
              <a:t>translations</a:t>
            </a:r>
            <a:r>
              <a:rPr lang="de-DE" dirty="0" smtClean="0"/>
              <a:t>, </a:t>
            </a:r>
            <a:r>
              <a:rPr lang="de-DE" dirty="0" err="1" smtClean="0"/>
              <a:t>contact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print</a:t>
            </a:r>
            <a:r>
              <a:rPr lang="de-DE" dirty="0" smtClean="0"/>
              <a:t> </a:t>
            </a:r>
            <a:r>
              <a:rPr lang="de-DE" dirty="0" err="1" smtClean="0"/>
              <a:t>media</a:t>
            </a:r>
            <a:endParaRPr lang="de-DE" dirty="0"/>
          </a:p>
          <a:p>
            <a:endParaRPr lang="de-DE" dirty="0"/>
          </a:p>
        </p:txBody>
      </p:sp>
      <p:sp>
        <p:nvSpPr>
          <p:cNvPr id="4" name="Pfeil nach unten 3"/>
          <p:cNvSpPr/>
          <p:nvPr/>
        </p:nvSpPr>
        <p:spPr>
          <a:xfrm>
            <a:off x="7618306" y="1604917"/>
            <a:ext cx="418011" cy="5225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Pfeil nach unten 4"/>
          <p:cNvSpPr/>
          <p:nvPr/>
        </p:nvSpPr>
        <p:spPr>
          <a:xfrm>
            <a:off x="7625100" y="4020609"/>
            <a:ext cx="418011" cy="5225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52413" y="1123950"/>
            <a:ext cx="2947987" cy="4600575"/>
          </a:xfrm>
        </p:spPr>
        <p:txBody>
          <a:bodyPr>
            <a:normAutofit fontScale="90000"/>
          </a:bodyPr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5. </a:t>
            </a:r>
            <a:r>
              <a:rPr lang="de-DE" b="1" dirty="0" err="1"/>
              <a:t>c</a:t>
            </a:r>
            <a:r>
              <a:rPr lang="de-DE" b="1" dirty="0" err="1" smtClean="0"/>
              <a:t>ooperation</a:t>
            </a:r>
            <a:r>
              <a:rPr lang="de-DE" b="1" dirty="0" smtClean="0"/>
              <a:t> </a:t>
            </a:r>
            <a:r>
              <a:rPr lang="de-DE" dirty="0" err="1" smtClean="0"/>
              <a:t>parents</a:t>
            </a:r>
            <a:r>
              <a:rPr lang="de-DE" dirty="0" smtClean="0"/>
              <a:t>-school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sz="2700" dirty="0" smtClean="0"/>
              <a:t>open </a:t>
            </a:r>
            <a:r>
              <a:rPr lang="de-DE" sz="2700" dirty="0" err="1" smtClean="0"/>
              <a:t>questions</a:t>
            </a:r>
            <a:r>
              <a:rPr lang="de-DE" b="1" dirty="0"/>
              <a:t/>
            </a:r>
            <a:br>
              <a:rPr lang="de-DE" b="1" dirty="0"/>
            </a:br>
            <a:endParaRPr lang="de-DE" dirty="0"/>
          </a:p>
        </p:txBody>
      </p:sp>
      <p:pic>
        <p:nvPicPr>
          <p:cNvPr id="5122" name="Picture 2" descr="https://thumbs.dreamstime.com/b/technische-st%C3%BCtzflache-illustration-713061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425" y="412242"/>
            <a:ext cx="1453932" cy="145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ildergebnis für dolmetsch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472" y="3239590"/>
            <a:ext cx="1414290" cy="141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67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</a:pPr>
            <a:r>
              <a:rPr lang="de-DE" sz="2900" b="1" dirty="0" err="1"/>
              <a:t>f</a:t>
            </a:r>
            <a:r>
              <a:rPr lang="de-DE" sz="2900" b="1" dirty="0" err="1" smtClean="0"/>
              <a:t>inancial</a:t>
            </a:r>
            <a:r>
              <a:rPr lang="de-DE" sz="2900" b="1" dirty="0" smtClean="0"/>
              <a:t> </a:t>
            </a:r>
            <a:r>
              <a:rPr lang="de-DE" sz="2900" b="1" dirty="0" err="1" smtClean="0"/>
              <a:t>support</a:t>
            </a:r>
            <a:r>
              <a:rPr lang="de-DE" sz="2900" b="1" dirty="0" smtClean="0"/>
              <a:t> </a:t>
            </a:r>
          </a:p>
          <a:p>
            <a:pPr marL="0" lvl="0" indent="0" algn="ctr">
              <a:buNone/>
            </a:pPr>
            <a:endParaRPr lang="de-DE" sz="2900" b="1" dirty="0" smtClean="0"/>
          </a:p>
          <a:p>
            <a:pPr marL="0" lvl="0" indent="0" algn="ctr">
              <a:buNone/>
            </a:pPr>
            <a:r>
              <a:rPr lang="de-DE" sz="2400" dirty="0" err="1"/>
              <a:t>s</a:t>
            </a:r>
            <a:r>
              <a:rPr lang="de-DE" sz="2400" dirty="0" err="1" smtClean="0"/>
              <a:t>upport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sponsors</a:t>
            </a:r>
            <a:r>
              <a:rPr lang="de-DE" sz="2400" dirty="0" smtClean="0"/>
              <a:t> </a:t>
            </a:r>
          </a:p>
          <a:p>
            <a:pPr marL="0" lvl="0" indent="0" algn="ctr">
              <a:buNone/>
            </a:pPr>
            <a:r>
              <a:rPr lang="de-DE" dirty="0" err="1"/>
              <a:t>f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example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final </a:t>
            </a:r>
            <a:r>
              <a:rPr lang="de-DE" dirty="0" err="1" smtClean="0"/>
              <a:t>celebration</a:t>
            </a:r>
            <a:r>
              <a:rPr lang="de-DE" dirty="0" smtClean="0"/>
              <a:t>, </a:t>
            </a:r>
            <a:r>
              <a:rPr lang="de-DE" dirty="0" err="1" smtClean="0"/>
              <a:t>accounting</a:t>
            </a:r>
            <a:endParaRPr lang="de-DE" dirty="0"/>
          </a:p>
          <a:p>
            <a:pPr marL="0" lvl="0" indent="0" algn="ctr">
              <a:buNone/>
            </a:pPr>
            <a:endParaRPr lang="de-DE" sz="2900" b="1" dirty="0" smtClean="0"/>
          </a:p>
          <a:p>
            <a:pPr marL="0" lvl="0" indent="0" algn="ctr">
              <a:buNone/>
            </a:pPr>
            <a:r>
              <a:rPr lang="de-DE" sz="2900" b="1" dirty="0" smtClean="0"/>
              <a:t>„host </a:t>
            </a:r>
            <a:r>
              <a:rPr lang="de-DE" sz="2900" b="1" dirty="0" err="1" smtClean="0"/>
              <a:t>families</a:t>
            </a:r>
            <a:r>
              <a:rPr lang="de-DE" sz="2900" b="1" dirty="0" smtClean="0"/>
              <a:t>“ </a:t>
            </a:r>
          </a:p>
          <a:p>
            <a:pPr marL="0" lvl="0" indent="0" algn="ctr">
              <a:buNone/>
            </a:pPr>
            <a:endParaRPr lang="de-DE" sz="2900" b="1" dirty="0" smtClean="0"/>
          </a:p>
          <a:p>
            <a:pPr marL="0" lvl="0" indent="0" algn="ctr">
              <a:buNone/>
            </a:pPr>
            <a:r>
              <a:rPr lang="de-DE" sz="2400" dirty="0" err="1">
                <a:latin typeface="+mj-lt"/>
              </a:rPr>
              <a:t>a</a:t>
            </a:r>
            <a:r>
              <a:rPr lang="de-DE" sz="2400" dirty="0" err="1" smtClean="0">
                <a:latin typeface="+mj-lt"/>
              </a:rPr>
              <a:t>ccommodation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for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exchange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students</a:t>
            </a:r>
            <a:r>
              <a:rPr lang="de-DE" sz="2400" dirty="0" smtClean="0">
                <a:latin typeface="+mj-lt"/>
              </a:rPr>
              <a:t>/</a:t>
            </a:r>
            <a:r>
              <a:rPr lang="de-DE" sz="2400" dirty="0" err="1" smtClean="0">
                <a:latin typeface="+mj-lt"/>
              </a:rPr>
              <a:t>teachers</a:t>
            </a:r>
            <a:r>
              <a:rPr lang="de-DE" sz="2400" dirty="0" smtClean="0">
                <a:latin typeface="+mj-lt"/>
              </a:rPr>
              <a:t> </a:t>
            </a:r>
          </a:p>
          <a:p>
            <a:pPr marL="0" lvl="0" indent="0" algn="ctr">
              <a:buNone/>
            </a:pPr>
            <a:r>
              <a:rPr lang="de-DE" dirty="0" smtClean="0">
                <a:latin typeface="Calibri"/>
              </a:rPr>
              <a:t>(</a:t>
            </a:r>
            <a:r>
              <a:rPr lang="de-DE" dirty="0">
                <a:latin typeface="Calibri"/>
              </a:rPr>
              <a:t>19.05.-25.05.2019) </a:t>
            </a:r>
            <a:endParaRPr lang="de-DE" dirty="0"/>
          </a:p>
          <a:p>
            <a:endParaRPr lang="de-DE" dirty="0"/>
          </a:p>
        </p:txBody>
      </p:sp>
      <p:sp>
        <p:nvSpPr>
          <p:cNvPr id="4" name="Pfeil nach unten 3"/>
          <p:cNvSpPr/>
          <p:nvPr/>
        </p:nvSpPr>
        <p:spPr>
          <a:xfrm>
            <a:off x="7317861" y="1438874"/>
            <a:ext cx="418011" cy="5225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Pfeil nach unten 4"/>
          <p:cNvSpPr/>
          <p:nvPr/>
        </p:nvSpPr>
        <p:spPr>
          <a:xfrm>
            <a:off x="7317861" y="4090634"/>
            <a:ext cx="418011" cy="5225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5. </a:t>
            </a:r>
            <a:r>
              <a:rPr lang="de-DE" b="1" dirty="0" err="1"/>
              <a:t>c</a:t>
            </a:r>
            <a:r>
              <a:rPr lang="de-DE" b="1" dirty="0" err="1" smtClean="0"/>
              <a:t>ooperation</a:t>
            </a:r>
            <a:r>
              <a:rPr lang="de-DE" b="1" dirty="0" smtClean="0"/>
              <a:t> </a:t>
            </a:r>
            <a:r>
              <a:rPr lang="de-DE" dirty="0" err="1" smtClean="0"/>
              <a:t>parents</a:t>
            </a:r>
            <a:r>
              <a:rPr lang="de-DE" dirty="0" smtClean="0"/>
              <a:t>-school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sz="2700" dirty="0" smtClean="0"/>
              <a:t>open </a:t>
            </a:r>
            <a:r>
              <a:rPr lang="de-DE" sz="2700" dirty="0" err="1" smtClean="0"/>
              <a:t>questions</a:t>
            </a:r>
            <a:r>
              <a:rPr lang="de-DE" b="1" dirty="0"/>
              <a:t/>
            </a:r>
            <a:br>
              <a:rPr lang="de-DE" b="1" dirty="0"/>
            </a:br>
            <a:endParaRPr lang="de-DE" dirty="0"/>
          </a:p>
        </p:txBody>
      </p:sp>
      <p:pic>
        <p:nvPicPr>
          <p:cNvPr id="6146" name="Picture 2" descr="Bildergebnis für patchwork famili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23" y="5501263"/>
            <a:ext cx="2731686" cy="96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55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2919" y="916360"/>
            <a:ext cx="3169550" cy="4808659"/>
          </a:xfrm>
        </p:spPr>
        <p:txBody>
          <a:bodyPr>
            <a:normAutofit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endParaRPr lang="de-DE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95393" y="916360"/>
            <a:ext cx="7315200" cy="512064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sz="2400" b="1" dirty="0" err="1" smtClean="0"/>
              <a:t>How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is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the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project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financed</a:t>
            </a:r>
            <a:r>
              <a:rPr lang="de-DE" sz="2400" b="1" dirty="0" smtClean="0"/>
              <a:t>? </a:t>
            </a:r>
            <a:endParaRPr lang="de-DE" sz="24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de-DE" sz="2400" u="sng" dirty="0"/>
              <a:t> </a:t>
            </a:r>
            <a:r>
              <a:rPr lang="de-DE" sz="2400" u="sng" dirty="0" err="1" smtClean="0"/>
              <a:t>financial</a:t>
            </a:r>
            <a:r>
              <a:rPr lang="de-DE" sz="2400" u="sng" dirty="0" smtClean="0"/>
              <a:t> </a:t>
            </a:r>
            <a:r>
              <a:rPr lang="de-DE" sz="2400" u="sng" dirty="0" err="1" smtClean="0"/>
              <a:t>support</a:t>
            </a:r>
            <a:r>
              <a:rPr lang="de-DE" sz="2400" u="sng" dirty="0" smtClean="0"/>
              <a:t> </a:t>
            </a:r>
            <a:r>
              <a:rPr lang="de-DE" sz="2400" u="sng" dirty="0" err="1" smtClean="0"/>
              <a:t>by</a:t>
            </a:r>
            <a:r>
              <a:rPr lang="de-DE" sz="2400" u="sng" dirty="0" smtClean="0"/>
              <a:t> </a:t>
            </a:r>
            <a:r>
              <a:rPr lang="de-DE" sz="2400" u="sng" dirty="0"/>
              <a:t>EU – Etat </a:t>
            </a:r>
            <a:r>
              <a:rPr lang="de-DE" sz="2400" u="sng" dirty="0" smtClean="0"/>
              <a:t>:</a:t>
            </a:r>
          </a:p>
          <a:p>
            <a:pPr marL="0" indent="0">
              <a:buNone/>
            </a:pPr>
            <a:r>
              <a:rPr lang="de-DE" sz="2400" dirty="0" smtClean="0"/>
              <a:t> </a:t>
            </a:r>
          </a:p>
          <a:p>
            <a:pPr marL="0" indent="0">
              <a:buNone/>
            </a:pPr>
            <a:r>
              <a:rPr lang="de-DE" sz="2400" dirty="0" smtClean="0"/>
              <a:t>500,00 </a:t>
            </a:r>
            <a:r>
              <a:rPr lang="de-DE" sz="2400" dirty="0"/>
              <a:t>€ </a:t>
            </a:r>
            <a:r>
              <a:rPr lang="de-DE" sz="2400" dirty="0" smtClean="0"/>
              <a:t>per </a:t>
            </a:r>
            <a:r>
              <a:rPr lang="de-DE" sz="2400" dirty="0" err="1" smtClean="0"/>
              <a:t>month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purchases</a:t>
            </a:r>
            <a:r>
              <a:rPr lang="de-DE" sz="2400" dirty="0" smtClean="0"/>
              <a:t>, plus </a:t>
            </a:r>
            <a:r>
              <a:rPr lang="de-DE" sz="2400" dirty="0" err="1" smtClean="0"/>
              <a:t>airfare</a:t>
            </a:r>
            <a:r>
              <a:rPr lang="de-DE" sz="2400" dirty="0" smtClean="0"/>
              <a:t> flat rate, exklusive </a:t>
            </a:r>
            <a:r>
              <a:rPr lang="de-DE" sz="2400" dirty="0" err="1" smtClean="0"/>
              <a:t>food</a:t>
            </a:r>
            <a:r>
              <a:rPr lang="de-DE" sz="2400" dirty="0" smtClean="0"/>
              <a:t> </a:t>
            </a:r>
            <a:r>
              <a:rPr lang="de-DE" sz="2400" dirty="0" err="1" smtClean="0"/>
              <a:t>costs</a:t>
            </a:r>
            <a:endParaRPr lang="de-DE" sz="2400" dirty="0"/>
          </a:p>
          <a:p>
            <a:endParaRPr lang="de-DE" sz="2400" dirty="0"/>
          </a:p>
          <a:p>
            <a:r>
              <a:rPr lang="de-DE" sz="2400" b="1" dirty="0" err="1" smtClean="0"/>
              <a:t>exchange</a:t>
            </a:r>
            <a:r>
              <a:rPr lang="de-DE" sz="2400" b="1" dirty="0" smtClean="0"/>
              <a:t>: </a:t>
            </a:r>
            <a:r>
              <a:rPr lang="de-DE" sz="2400" dirty="0" err="1" smtClean="0"/>
              <a:t>holiday</a:t>
            </a:r>
            <a:r>
              <a:rPr lang="de-DE" sz="2400" dirty="0" smtClean="0"/>
              <a:t> </a:t>
            </a:r>
            <a:r>
              <a:rPr lang="de-DE" sz="2400" dirty="0" err="1" smtClean="0"/>
              <a:t>destinations</a:t>
            </a:r>
            <a:r>
              <a:rPr lang="de-DE" sz="2400" dirty="0" smtClean="0"/>
              <a:t>, </a:t>
            </a:r>
            <a:r>
              <a:rPr lang="de-DE" sz="2400" dirty="0" err="1" smtClean="0"/>
              <a:t>program</a:t>
            </a:r>
            <a:r>
              <a:rPr lang="de-DE" sz="2400" dirty="0" smtClean="0"/>
              <a:t>/</a:t>
            </a:r>
            <a:r>
              <a:rPr lang="de-DE" sz="2400" dirty="0" err="1" smtClean="0"/>
              <a:t>procedure</a:t>
            </a:r>
            <a:r>
              <a:rPr lang="de-DE" sz="2400" dirty="0" smtClean="0"/>
              <a:t> on </a:t>
            </a:r>
            <a:r>
              <a:rPr lang="de-DE" sz="2400" dirty="0" err="1" smtClean="0"/>
              <a:t>site</a:t>
            </a:r>
            <a:r>
              <a:rPr lang="de-DE" sz="2400" dirty="0" smtClean="0"/>
              <a:t> (</a:t>
            </a:r>
            <a:r>
              <a:rPr lang="de-DE" sz="2400" dirty="0" err="1" smtClean="0"/>
              <a:t>short</a:t>
            </a:r>
            <a:r>
              <a:rPr lang="de-DE" sz="2400" dirty="0" smtClean="0"/>
              <a:t> </a:t>
            </a:r>
            <a:r>
              <a:rPr lang="de-DE" sz="2400" dirty="0" err="1" smtClean="0"/>
              <a:t>term</a:t>
            </a:r>
            <a:r>
              <a:rPr lang="de-DE" sz="2400" dirty="0" smtClean="0"/>
              <a:t> </a:t>
            </a:r>
            <a:r>
              <a:rPr lang="de-DE" sz="2400" dirty="0" err="1" smtClean="0"/>
              <a:t>announcement</a:t>
            </a:r>
            <a:r>
              <a:rPr lang="de-DE" sz="2400" dirty="0" smtClean="0"/>
              <a:t>), </a:t>
            </a:r>
            <a:r>
              <a:rPr lang="de-DE" sz="2400" dirty="0" err="1" smtClean="0"/>
              <a:t>no</a:t>
            </a:r>
            <a:r>
              <a:rPr lang="de-DE" sz="2400" dirty="0" smtClean="0"/>
              <a:t> </a:t>
            </a:r>
            <a:r>
              <a:rPr lang="de-DE" sz="2400" dirty="0" err="1" smtClean="0"/>
              <a:t>participation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parents</a:t>
            </a:r>
            <a:endParaRPr lang="de-DE" sz="2400" dirty="0" smtClean="0"/>
          </a:p>
          <a:p>
            <a:pPr marL="0" indent="0">
              <a:buNone/>
            </a:pPr>
            <a:endParaRPr lang="de-DE" sz="2400" dirty="0"/>
          </a:p>
          <a:p>
            <a:r>
              <a:rPr lang="de-DE" sz="2400" dirty="0" err="1" smtClean="0"/>
              <a:t>Mailfriendships</a:t>
            </a:r>
            <a:r>
              <a:rPr lang="de-DE" sz="2400" dirty="0" smtClean="0"/>
              <a:t> (</a:t>
            </a:r>
            <a:r>
              <a:rPr lang="de-DE" sz="2400" dirty="0" err="1" smtClean="0"/>
              <a:t>see</a:t>
            </a:r>
            <a:r>
              <a:rPr lang="de-DE" sz="2400" dirty="0" smtClean="0"/>
              <a:t> </a:t>
            </a:r>
            <a:r>
              <a:rPr lang="de-DE" sz="2400" dirty="0" err="1" smtClean="0"/>
              <a:t>first</a:t>
            </a:r>
            <a:r>
              <a:rPr lang="de-DE" sz="2400" dirty="0" smtClean="0"/>
              <a:t> </a:t>
            </a:r>
            <a:r>
              <a:rPr lang="de-DE" sz="2400" dirty="0" err="1" smtClean="0"/>
              <a:t>project</a:t>
            </a:r>
            <a:r>
              <a:rPr lang="de-DE" sz="2400" dirty="0" smtClean="0"/>
              <a:t> </a:t>
            </a:r>
            <a:r>
              <a:rPr lang="de-DE" sz="2400" dirty="0" err="1" smtClean="0"/>
              <a:t>day</a:t>
            </a:r>
            <a:r>
              <a:rPr lang="de-DE" sz="2400" dirty="0" smtClean="0"/>
              <a:t>)</a:t>
            </a:r>
          </a:p>
          <a:p>
            <a:endParaRPr lang="de-DE" sz="2400" dirty="0" smtClean="0"/>
          </a:p>
          <a:p>
            <a:r>
              <a:rPr lang="de-DE" sz="2400" dirty="0" smtClean="0"/>
              <a:t>???</a:t>
            </a:r>
            <a:endParaRPr lang="de-DE" sz="2400" dirty="0"/>
          </a:p>
        </p:txBody>
      </p:sp>
      <p:sp>
        <p:nvSpPr>
          <p:cNvPr id="5" name="Textfeld 4"/>
          <p:cNvSpPr txBox="1"/>
          <p:nvPr/>
        </p:nvSpPr>
        <p:spPr>
          <a:xfrm>
            <a:off x="252919" y="1045028"/>
            <a:ext cx="294748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</a:rPr>
              <a:t>5. </a:t>
            </a:r>
            <a:r>
              <a:rPr lang="de-DE" sz="3200" b="1" dirty="0" err="1">
                <a:solidFill>
                  <a:schemeClr val="bg1"/>
                </a:solidFill>
              </a:rPr>
              <a:t>c</a:t>
            </a:r>
            <a:r>
              <a:rPr lang="de-DE" sz="3200" b="1" dirty="0" err="1" smtClean="0">
                <a:solidFill>
                  <a:schemeClr val="bg1"/>
                </a:solidFill>
              </a:rPr>
              <a:t>ooperation</a:t>
            </a:r>
            <a:r>
              <a:rPr lang="de-DE" sz="3200" b="1" dirty="0" smtClean="0">
                <a:solidFill>
                  <a:schemeClr val="bg1"/>
                </a:solidFill>
              </a:rPr>
              <a:t> </a:t>
            </a:r>
            <a:r>
              <a:rPr lang="de-DE" sz="3200" dirty="0" err="1" smtClean="0">
                <a:solidFill>
                  <a:schemeClr val="bg1"/>
                </a:solidFill>
              </a:rPr>
              <a:t>parents</a:t>
            </a:r>
            <a:r>
              <a:rPr lang="de-DE" sz="3200" dirty="0" smtClean="0">
                <a:solidFill>
                  <a:schemeClr val="bg1"/>
                </a:solidFill>
              </a:rPr>
              <a:t>-school</a:t>
            </a:r>
            <a:r>
              <a:rPr lang="de-DE" sz="3600" dirty="0">
                <a:solidFill>
                  <a:schemeClr val="bg1"/>
                </a:solidFill>
              </a:rPr>
              <a:t/>
            </a:r>
            <a:br>
              <a:rPr lang="de-DE" sz="3600" dirty="0">
                <a:solidFill>
                  <a:schemeClr val="bg1"/>
                </a:solidFill>
              </a:rPr>
            </a:br>
            <a:r>
              <a:rPr lang="de-DE" sz="3600" dirty="0">
                <a:solidFill>
                  <a:schemeClr val="bg1"/>
                </a:solidFill>
              </a:rPr>
              <a:t/>
            </a:r>
            <a:br>
              <a:rPr lang="de-DE" sz="3600" dirty="0">
                <a:solidFill>
                  <a:schemeClr val="bg1"/>
                </a:solidFill>
              </a:rPr>
            </a:br>
            <a:r>
              <a:rPr lang="de-DE" sz="3600" dirty="0">
                <a:solidFill>
                  <a:schemeClr val="bg1"/>
                </a:solidFill>
              </a:rPr>
              <a:t/>
            </a:r>
            <a:br>
              <a:rPr lang="de-DE" sz="3600" dirty="0">
                <a:solidFill>
                  <a:schemeClr val="bg1"/>
                </a:solidFill>
              </a:rPr>
            </a:br>
            <a:endParaRPr lang="de-DE" sz="3600" dirty="0" smtClean="0">
              <a:solidFill>
                <a:schemeClr val="bg1"/>
              </a:solidFill>
            </a:endParaRPr>
          </a:p>
          <a:p>
            <a:endParaRPr lang="de-DE" sz="3600" dirty="0" smtClean="0">
              <a:solidFill>
                <a:schemeClr val="bg1"/>
              </a:solidFill>
            </a:endParaRPr>
          </a:p>
          <a:p>
            <a:endParaRPr lang="de-DE" sz="3600" dirty="0" smtClean="0">
              <a:solidFill>
                <a:schemeClr val="bg1"/>
              </a:solidFill>
            </a:endParaRPr>
          </a:p>
          <a:p>
            <a:r>
              <a:rPr lang="de-DE" sz="3600" dirty="0">
                <a:solidFill>
                  <a:schemeClr val="bg1"/>
                </a:solidFill>
              </a:rPr>
              <a:t/>
            </a:r>
            <a:br>
              <a:rPr lang="de-DE" sz="3600" dirty="0">
                <a:solidFill>
                  <a:schemeClr val="bg1"/>
                </a:solidFill>
              </a:rPr>
            </a:br>
            <a:r>
              <a:rPr lang="de-DE" sz="2400" dirty="0" smtClean="0">
                <a:solidFill>
                  <a:schemeClr val="bg1"/>
                </a:solidFill>
              </a:rPr>
              <a:t>open </a:t>
            </a:r>
            <a:r>
              <a:rPr lang="de-DE" sz="2400" dirty="0" err="1" smtClean="0">
                <a:solidFill>
                  <a:schemeClr val="bg1"/>
                </a:solidFill>
              </a:rPr>
              <a:t>questions</a:t>
            </a:r>
            <a:endParaRPr lang="de-DE" sz="2400" dirty="0">
              <a:solidFill>
                <a:schemeClr val="bg1"/>
              </a:solidFill>
            </a:endParaRPr>
          </a:p>
        </p:txBody>
      </p:sp>
      <p:pic>
        <p:nvPicPr>
          <p:cNvPr id="8194" name="Picture 2" descr="Bildergebnis für fr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965" y="719142"/>
            <a:ext cx="1571836" cy="121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25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16" y="1007799"/>
            <a:ext cx="3143424" cy="4976949"/>
          </a:xfrm>
        </p:spPr>
        <p:txBody>
          <a:bodyPr/>
          <a:lstStyle/>
          <a:p>
            <a:r>
              <a:rPr lang="de-DE" dirty="0"/>
              <a:t>5</a:t>
            </a:r>
            <a:r>
              <a:rPr lang="de-DE" dirty="0" smtClean="0"/>
              <a:t>. </a:t>
            </a:r>
            <a:r>
              <a:rPr lang="de-DE" b="1" dirty="0" err="1"/>
              <a:t>c</a:t>
            </a:r>
            <a:r>
              <a:rPr lang="de-DE" b="1" dirty="0" err="1" smtClean="0"/>
              <a:t>ooperation</a:t>
            </a:r>
            <a:r>
              <a:rPr lang="de-DE" b="1" dirty="0" smtClean="0"/>
              <a:t> </a:t>
            </a:r>
            <a:r>
              <a:rPr lang="de-DE" dirty="0" err="1" smtClean="0"/>
              <a:t>parents</a:t>
            </a:r>
            <a:r>
              <a:rPr lang="de-DE" dirty="0" smtClean="0"/>
              <a:t>-school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sz="2800" dirty="0" err="1" smtClean="0"/>
              <a:t>contact</a:t>
            </a:r>
            <a:endParaRPr lang="de-DE" sz="2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sz="2400" dirty="0" err="1" smtClean="0"/>
              <a:t>contact</a:t>
            </a:r>
            <a:r>
              <a:rPr lang="de-DE" sz="2400" dirty="0" smtClean="0"/>
              <a:t> via </a:t>
            </a:r>
            <a:r>
              <a:rPr lang="de-DE" sz="2400" b="1" dirty="0" err="1" smtClean="0"/>
              <a:t>e-mail</a:t>
            </a:r>
            <a:r>
              <a:rPr lang="de-DE" sz="2400" dirty="0" smtClean="0"/>
              <a:t>: </a:t>
            </a:r>
          </a:p>
          <a:p>
            <a:pPr marL="0" indent="0" algn="ctr">
              <a:buNone/>
            </a:pPr>
            <a:r>
              <a:rPr lang="de-DE" sz="2400" dirty="0" smtClean="0">
                <a:solidFill>
                  <a:srgbClr val="0070C0"/>
                </a:solidFill>
              </a:rPr>
              <a:t>erasmus-lindgren@t-online.de </a:t>
            </a:r>
          </a:p>
          <a:p>
            <a:pPr marL="0" indent="0" algn="ctr">
              <a:buNone/>
            </a:pPr>
            <a:endParaRPr lang="de-DE" sz="2400" dirty="0" smtClean="0">
              <a:solidFill>
                <a:srgbClr val="0070C0"/>
              </a:solidFill>
            </a:endParaRPr>
          </a:p>
          <a:p>
            <a:r>
              <a:rPr lang="de-DE" sz="2400" b="1" dirty="0" smtClean="0"/>
              <a:t>Homepage</a:t>
            </a:r>
          </a:p>
          <a:p>
            <a:pPr marL="0" indent="0">
              <a:buNone/>
            </a:pPr>
            <a:r>
              <a:rPr lang="de-DE" sz="2400" dirty="0" smtClean="0"/>
              <a:t>	     </a:t>
            </a:r>
            <a:r>
              <a:rPr lang="de-DE" sz="2400" dirty="0" smtClean="0">
                <a:solidFill>
                  <a:srgbClr val="0070C0"/>
                </a:solidFill>
              </a:rPr>
              <a:t>http</a:t>
            </a:r>
            <a:r>
              <a:rPr lang="de-DE" sz="2400" dirty="0">
                <a:solidFill>
                  <a:srgbClr val="0070C0"/>
                </a:solidFill>
              </a:rPr>
              <a:t>://www.grundschule-lindgren.de</a:t>
            </a:r>
            <a:r>
              <a:rPr lang="de-DE" sz="2400" dirty="0" smtClean="0">
                <a:solidFill>
                  <a:srgbClr val="0070C0"/>
                </a:solidFill>
              </a:rPr>
              <a:t>/</a:t>
            </a:r>
          </a:p>
          <a:p>
            <a:pPr marL="0" indent="0">
              <a:buNone/>
            </a:pPr>
            <a:endParaRPr lang="de-DE" sz="2400" dirty="0" smtClean="0">
              <a:solidFill>
                <a:srgbClr val="0070C0"/>
              </a:solidFill>
            </a:endParaRPr>
          </a:p>
          <a:p>
            <a:r>
              <a:rPr lang="de-DE" sz="2400" dirty="0" err="1"/>
              <a:t>p</a:t>
            </a:r>
            <a:r>
              <a:rPr lang="de-DE" sz="2400" dirty="0" err="1" smtClean="0"/>
              <a:t>resentation</a:t>
            </a:r>
            <a:r>
              <a:rPr lang="de-DE" sz="2400" dirty="0" smtClean="0"/>
              <a:t> </a:t>
            </a:r>
            <a:r>
              <a:rPr lang="de-DE" sz="2400" dirty="0" err="1" smtClean="0"/>
              <a:t>corner</a:t>
            </a:r>
            <a:endParaRPr lang="de-DE" sz="2400" dirty="0" smtClean="0"/>
          </a:p>
          <a:p>
            <a:pPr marL="0" indent="0">
              <a:buNone/>
            </a:pPr>
            <a:endParaRPr lang="de-DE" sz="2400" dirty="0" smtClean="0"/>
          </a:p>
          <a:p>
            <a:r>
              <a:rPr lang="de-DE" sz="2400" b="1" dirty="0" smtClean="0"/>
              <a:t>„Round Table“ </a:t>
            </a:r>
            <a:r>
              <a:rPr lang="de-DE" sz="2400" dirty="0" smtClean="0"/>
              <a:t>(</a:t>
            </a:r>
            <a:r>
              <a:rPr lang="de-DE" sz="2400" dirty="0" err="1" smtClean="0"/>
              <a:t>exchange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experiences</a:t>
            </a:r>
            <a:r>
              <a:rPr lang="de-DE" sz="2400" dirty="0" smtClean="0"/>
              <a:t>) – </a:t>
            </a:r>
            <a:r>
              <a:rPr lang="de-DE" sz="2400" dirty="0" err="1" smtClean="0"/>
              <a:t>January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May 2018</a:t>
            </a:r>
          </a:p>
          <a:p>
            <a:pPr marL="0" indent="0">
              <a:buNone/>
            </a:pPr>
            <a:endParaRPr lang="de-DE" sz="2400" dirty="0" smtClean="0"/>
          </a:p>
          <a:p>
            <a:r>
              <a:rPr lang="de-DE" sz="2400" dirty="0" err="1" smtClean="0">
                <a:solidFill>
                  <a:srgbClr val="FF0000"/>
                </a:solidFill>
              </a:rPr>
              <a:t>Contact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list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of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parents</a:t>
            </a:r>
            <a:endParaRPr lang="de-DE" sz="2400" dirty="0" smtClean="0">
              <a:solidFill>
                <a:srgbClr val="FF0000"/>
              </a:solidFill>
            </a:endParaRPr>
          </a:p>
          <a:p>
            <a:endParaRPr lang="de-DE" dirty="0"/>
          </a:p>
        </p:txBody>
      </p:sp>
      <p:pic>
        <p:nvPicPr>
          <p:cNvPr id="9218" name="Picture 2" descr="Bildergebnis für kontak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828" y="681228"/>
            <a:ext cx="1895148" cy="189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44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Bildergebnis für vielen dank für ihre aufmerksamke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307" y="2064248"/>
            <a:ext cx="686752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9509761" y="4363629"/>
            <a:ext cx="11495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https://eu.fotolia.com</a:t>
            </a:r>
          </a:p>
        </p:txBody>
      </p:sp>
    </p:spTree>
    <p:extLst>
      <p:ext uri="{BB962C8B-B14F-4D97-AF65-F5344CB8AC3E}">
        <p14:creationId xmlns:p14="http://schemas.microsoft.com/office/powerpoint/2010/main" val="370411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1789180"/>
          </a:xfrm>
        </p:spPr>
        <p:txBody>
          <a:bodyPr>
            <a:normAutofit/>
          </a:bodyPr>
          <a:lstStyle/>
          <a:p>
            <a:r>
              <a:rPr lang="de-DE" b="1" dirty="0" err="1" smtClean="0"/>
              <a:t>structure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69267" y="1227909"/>
            <a:ext cx="7756675" cy="4911633"/>
          </a:xfrm>
        </p:spPr>
        <p:txBody>
          <a:bodyPr>
            <a:normAutofit fontScale="92500" lnSpcReduction="10000"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endParaRPr lang="de-DE" sz="4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40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de-DE" sz="4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40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de-DE" sz="4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4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ERAMUS + </a:t>
            </a:r>
            <a:r>
              <a:rPr lang="de-DE" sz="4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4000" b="1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de-DE" sz="4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40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happened</a:t>
            </a:r>
            <a:r>
              <a:rPr lang="de-DE" sz="4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40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until</a:t>
            </a:r>
            <a:r>
              <a:rPr lang="de-DE" sz="4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40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now</a:t>
            </a:r>
            <a:r>
              <a:rPr lang="de-DE" sz="4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  <a:p>
            <a:pPr marL="514350" lvl="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40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de-DE" sz="4000" b="1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oals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4000" b="1" dirty="0" err="1" smtClean="0">
                <a:latin typeface="+mj-lt"/>
              </a:rPr>
              <a:t>What</a:t>
            </a:r>
            <a:r>
              <a:rPr lang="de-DE" sz="4000" b="1" dirty="0" smtClean="0">
                <a:latin typeface="+mj-lt"/>
              </a:rPr>
              <a:t> </a:t>
            </a:r>
            <a:r>
              <a:rPr lang="de-DE" sz="4000" dirty="0" smtClean="0">
                <a:latin typeface="+mj-lt"/>
              </a:rPr>
              <a:t>will happen ?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4000" b="1" dirty="0" err="1" smtClean="0">
                <a:latin typeface="+mj-lt"/>
              </a:rPr>
              <a:t>Cooperation</a:t>
            </a:r>
            <a:r>
              <a:rPr lang="de-DE" sz="4000" dirty="0" smtClean="0">
                <a:latin typeface="+mj-lt"/>
              </a:rPr>
              <a:t> </a:t>
            </a:r>
            <a:r>
              <a:rPr lang="de-DE" sz="4000" dirty="0" err="1" smtClean="0">
                <a:latin typeface="+mj-lt"/>
              </a:rPr>
              <a:t>parents</a:t>
            </a:r>
            <a:r>
              <a:rPr lang="de-DE" sz="4000" dirty="0" smtClean="0">
                <a:latin typeface="+mj-lt"/>
              </a:rPr>
              <a:t> - </a:t>
            </a:r>
            <a:r>
              <a:rPr lang="de-DE" sz="4000" dirty="0" err="1" smtClean="0">
                <a:latin typeface="+mj-lt"/>
              </a:rPr>
              <a:t>school</a:t>
            </a:r>
            <a:endParaRPr lang="de-DE" sz="4000" b="1" dirty="0">
              <a:latin typeface="+mj-lt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de-DE" dirty="0"/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endParaRPr lang="de-DE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7" name="Bild 1" descr="Bildergebnis für zielflagg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987" y="2913018"/>
            <a:ext cx="660219" cy="5448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065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5982" y="1306284"/>
            <a:ext cx="2947482" cy="1410789"/>
          </a:xfrm>
        </p:spPr>
        <p:txBody>
          <a:bodyPr>
            <a:normAutofit fontScale="90000"/>
          </a:bodyPr>
          <a:lstStyle/>
          <a:p>
            <a:r>
              <a:rPr lang="de-DE" sz="4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de-DE" sz="40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de-DE" sz="4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40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de-DE" sz="4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4000" b="1" dirty="0">
                <a:ea typeface="Calibri" panose="020F0502020204030204" pitchFamily="34" charset="0"/>
                <a:cs typeface="Times New Roman" panose="02020603050405020304" pitchFamily="18" charset="0"/>
              </a:rPr>
              <a:t>ERAMUS + </a:t>
            </a:r>
            <a:r>
              <a:rPr lang="de-DE" sz="4000" dirty="0"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31920" y="1018903"/>
            <a:ext cx="7252548" cy="5290457"/>
          </a:xfrm>
        </p:spPr>
        <p:txBody>
          <a:bodyPr>
            <a:normAutofit/>
          </a:bodyPr>
          <a:lstStyle/>
          <a:p>
            <a:pPr lvl="0"/>
            <a:r>
              <a:rPr lang="de-DE" sz="2400" dirty="0" err="1"/>
              <a:t>p</a:t>
            </a:r>
            <a:r>
              <a:rPr lang="de-DE" sz="2400" dirty="0" err="1" smtClean="0"/>
              <a:t>rogram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education</a:t>
            </a:r>
            <a:r>
              <a:rPr lang="de-DE" sz="2400" dirty="0" smtClean="0"/>
              <a:t>, </a:t>
            </a:r>
            <a:r>
              <a:rPr lang="de-DE" sz="2400" dirty="0" err="1" smtClean="0"/>
              <a:t>youth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sport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b="1" dirty="0" smtClean="0"/>
              <a:t>E</a:t>
            </a:r>
            <a:r>
              <a:rPr lang="de-DE" sz="2400" dirty="0" smtClean="0"/>
              <a:t>uropean</a:t>
            </a:r>
            <a:r>
              <a:rPr lang="de-DE" sz="2400" b="1" dirty="0" smtClean="0"/>
              <a:t> U</a:t>
            </a:r>
            <a:r>
              <a:rPr lang="de-DE" sz="2400" dirty="0" smtClean="0"/>
              <a:t>nion</a:t>
            </a:r>
          </a:p>
          <a:p>
            <a:pPr marL="0" indent="0">
              <a:buNone/>
            </a:pPr>
            <a:r>
              <a:rPr lang="de-DE" sz="2400" dirty="0"/>
              <a:t>=</a:t>
            </a:r>
            <a:r>
              <a:rPr lang="de-DE" sz="2400" dirty="0" smtClean="0"/>
              <a:t> </a:t>
            </a:r>
            <a:r>
              <a:rPr lang="de-DE" sz="2400" b="1" dirty="0" err="1" smtClean="0"/>
              <a:t>exchange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program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/>
              <a:t>„Astrid-Lindgren</a:t>
            </a:r>
            <a:r>
              <a:rPr lang="de-DE" sz="2400" dirty="0" smtClean="0"/>
              <a:t>“ </a:t>
            </a:r>
            <a:r>
              <a:rPr lang="de-DE" sz="2400" dirty="0" err="1" smtClean="0"/>
              <a:t>primary</a:t>
            </a:r>
            <a:r>
              <a:rPr lang="de-DE" sz="2400" dirty="0" smtClean="0"/>
              <a:t> </a:t>
            </a:r>
            <a:r>
              <a:rPr lang="de-DE" sz="2400" dirty="0" err="1" smtClean="0"/>
              <a:t>school</a:t>
            </a:r>
            <a:r>
              <a:rPr lang="de-DE" sz="24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de-DE" sz="2400" dirty="0" err="1" smtClean="0"/>
              <a:t>between</a:t>
            </a:r>
            <a:r>
              <a:rPr lang="de-DE" sz="2400" dirty="0" smtClean="0"/>
              <a:t>…</a:t>
            </a:r>
          </a:p>
          <a:p>
            <a:pPr marL="0" indent="0">
              <a:buNone/>
            </a:pPr>
            <a:endParaRPr lang="de-DE" sz="2400" dirty="0" smtClean="0"/>
          </a:p>
          <a:p>
            <a:pPr marL="0" indent="0">
              <a:buNone/>
            </a:pPr>
            <a:endParaRPr lang="de-DE" sz="2400" dirty="0" smtClean="0"/>
          </a:p>
          <a:p>
            <a:endParaRPr lang="de-DE" sz="2400" dirty="0"/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sz="2400" dirty="0"/>
          </a:p>
          <a:p>
            <a:pPr lvl="0"/>
            <a:endParaRPr lang="de-DE" sz="2400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7" name="Picture 4" descr="Bildergebnis für flagge griechenlan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00" y="3861928"/>
            <a:ext cx="1092144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928" y="3934852"/>
            <a:ext cx="1057275" cy="80962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888" y="5050018"/>
            <a:ext cx="1143000" cy="75247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888" y="2911656"/>
            <a:ext cx="114300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9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6719" y="1125547"/>
            <a:ext cx="2947482" cy="1422144"/>
          </a:xfrm>
        </p:spPr>
        <p:txBody>
          <a:bodyPr>
            <a:normAutofit/>
          </a:bodyPr>
          <a:lstStyle/>
          <a:p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de-DE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de-DE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de-DE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>
                <a:ea typeface="Calibri" panose="020F0502020204030204" pitchFamily="34" charset="0"/>
                <a:cs typeface="Times New Roman" panose="02020603050405020304" pitchFamily="18" charset="0"/>
              </a:rPr>
              <a:t>ERAMUS + </a:t>
            </a: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69267" y="864108"/>
            <a:ext cx="8200813" cy="512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b="1" dirty="0" smtClean="0"/>
              <a:t>		                  </a:t>
            </a:r>
            <a:r>
              <a:rPr lang="de-DE" sz="2800" b="1" dirty="0" err="1" smtClean="0"/>
              <a:t>topics</a:t>
            </a:r>
            <a:r>
              <a:rPr lang="de-DE" sz="2800" b="1" dirty="0" smtClean="0"/>
              <a:t> </a:t>
            </a:r>
          </a:p>
          <a:p>
            <a:pPr marL="0" indent="0" algn="ctr">
              <a:buNone/>
            </a:pPr>
            <a:endParaRPr lang="de-DE" sz="2400" dirty="0" smtClean="0"/>
          </a:p>
          <a:p>
            <a:pPr marL="0" indent="0">
              <a:buNone/>
            </a:pPr>
            <a:r>
              <a:rPr lang="de-DE" sz="2400" dirty="0" smtClean="0"/>
              <a:t>	</a:t>
            </a:r>
          </a:p>
          <a:p>
            <a:pPr marL="0" indent="0">
              <a:buNone/>
            </a:pPr>
            <a:r>
              <a:rPr lang="de-DE" sz="2400" dirty="0" smtClean="0"/>
              <a:t>	„</a:t>
            </a:r>
            <a:r>
              <a:rPr lang="de-DE" sz="2400" dirty="0" err="1"/>
              <a:t>i</a:t>
            </a:r>
            <a:r>
              <a:rPr lang="de-DE" sz="2400" dirty="0" err="1" smtClean="0"/>
              <a:t>nclusion</a:t>
            </a:r>
            <a:r>
              <a:rPr lang="de-DE" sz="2400" dirty="0"/>
              <a:t>“ 	</a:t>
            </a:r>
            <a:r>
              <a:rPr lang="de-DE" sz="2400" dirty="0" smtClean="0"/>
              <a:t>	„</a:t>
            </a:r>
            <a:r>
              <a:rPr lang="de-DE" sz="2400" dirty="0" err="1" smtClean="0"/>
              <a:t>active</a:t>
            </a:r>
            <a:r>
              <a:rPr lang="de-DE" sz="2400" dirty="0" smtClean="0"/>
              <a:t> </a:t>
            </a:r>
            <a:r>
              <a:rPr lang="de-DE" sz="2400" dirty="0" err="1" smtClean="0"/>
              <a:t>citizenship</a:t>
            </a:r>
            <a:r>
              <a:rPr lang="de-DE" sz="2400" dirty="0" smtClean="0"/>
              <a:t>“ </a:t>
            </a:r>
          </a:p>
          <a:p>
            <a:pPr marL="0" lvl="0" indent="0">
              <a:buNone/>
            </a:pPr>
            <a:endParaRPr lang="de-DE" sz="2400" b="1" dirty="0" smtClean="0"/>
          </a:p>
          <a:p>
            <a:pPr lvl="0"/>
            <a:r>
              <a:rPr lang="de-DE" sz="2400" b="1" dirty="0" smtClean="0"/>
              <a:t>title </a:t>
            </a:r>
            <a:r>
              <a:rPr lang="de-DE" sz="2400" dirty="0"/>
              <a:t>= </a:t>
            </a:r>
            <a:r>
              <a:rPr lang="de-DE" sz="2400" dirty="0" smtClean="0"/>
              <a:t>„</a:t>
            </a:r>
            <a:r>
              <a:rPr lang="de-DE" sz="2400" dirty="0" err="1" smtClean="0"/>
              <a:t>Mirror</a:t>
            </a:r>
            <a:r>
              <a:rPr lang="de-DE" sz="2400" dirty="0" smtClean="0"/>
              <a:t>, </a:t>
            </a:r>
            <a:r>
              <a:rPr lang="de-DE" sz="2400" dirty="0" err="1" smtClean="0"/>
              <a:t>mirror</a:t>
            </a:r>
            <a:r>
              <a:rPr lang="de-DE" sz="2400" dirty="0" smtClean="0"/>
              <a:t> on </a:t>
            </a:r>
            <a:r>
              <a:rPr lang="de-DE" sz="2400" dirty="0" err="1" smtClean="0"/>
              <a:t>the</a:t>
            </a:r>
            <a:r>
              <a:rPr lang="de-DE" sz="2400" dirty="0" smtClean="0"/>
              <a:t> wall“</a:t>
            </a:r>
            <a:endParaRPr lang="de-DE" sz="2400" dirty="0"/>
          </a:p>
          <a:p>
            <a:pPr marL="0" lvl="0" indent="0">
              <a:buNone/>
            </a:pPr>
            <a:endParaRPr lang="de-DE" sz="2400" b="1" dirty="0"/>
          </a:p>
          <a:p>
            <a:r>
              <a:rPr lang="de-DE" sz="2400" b="1" dirty="0" err="1" smtClean="0"/>
              <a:t>running</a:t>
            </a:r>
            <a:r>
              <a:rPr lang="de-DE" sz="2400" b="1" dirty="0" smtClean="0"/>
              <a:t> time:</a:t>
            </a:r>
            <a:r>
              <a:rPr lang="de-DE" sz="2400" dirty="0" smtClean="0"/>
              <a:t> </a:t>
            </a:r>
            <a:r>
              <a:rPr lang="de-DE" sz="2400" dirty="0"/>
              <a:t>	01. 09. 2017 -  31.08.2019</a:t>
            </a:r>
          </a:p>
        </p:txBody>
      </p:sp>
      <p:sp>
        <p:nvSpPr>
          <p:cNvPr id="5" name="Pfeil nach unten 4"/>
          <p:cNvSpPr/>
          <p:nvPr/>
        </p:nvSpPr>
        <p:spPr>
          <a:xfrm rot="2276672">
            <a:off x="5914140" y="2080998"/>
            <a:ext cx="398623" cy="6792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Pfeil nach unten 5"/>
          <p:cNvSpPr/>
          <p:nvPr/>
        </p:nvSpPr>
        <p:spPr>
          <a:xfrm rot="19059814">
            <a:off x="8598855" y="2075896"/>
            <a:ext cx="398623" cy="6792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Picture 4" descr="spieg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869" y="3892430"/>
            <a:ext cx="18573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9879926" y="6534486"/>
            <a:ext cx="21193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http://www.astrolymp.de/magische-spiegel/</a:t>
            </a:r>
          </a:p>
        </p:txBody>
      </p:sp>
    </p:spTree>
    <p:extLst>
      <p:ext uri="{BB962C8B-B14F-4D97-AF65-F5344CB8AC3E}">
        <p14:creationId xmlns:p14="http://schemas.microsoft.com/office/powerpoint/2010/main" val="324211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5" grpId="0" animBg="1"/>
      <p:bldP spid="6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aktion-mensch-was-ist-inklusion_vide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367934"/>
          </a:xfrm>
        </p:spPr>
      </p:pic>
    </p:spTree>
    <p:extLst>
      <p:ext uri="{BB962C8B-B14F-4D97-AF65-F5344CB8AC3E}">
        <p14:creationId xmlns:p14="http://schemas.microsoft.com/office/powerpoint/2010/main" val="173722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1815305"/>
          </a:xfrm>
        </p:spPr>
        <p:txBody>
          <a:bodyPr>
            <a:normAutofit/>
          </a:bodyPr>
          <a:lstStyle/>
          <a:p>
            <a:r>
              <a:rPr lang="de-DE" dirty="0" smtClean="0"/>
              <a:t>2. </a:t>
            </a: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happened</a:t>
            </a:r>
            <a:r>
              <a:rPr lang="de-DE" dirty="0" smtClean="0"/>
              <a:t> </a:t>
            </a:r>
            <a:r>
              <a:rPr lang="de-DE" dirty="0" err="1" smtClean="0"/>
              <a:t>until</a:t>
            </a:r>
            <a:r>
              <a:rPr lang="de-DE" dirty="0" smtClean="0"/>
              <a:t> </a:t>
            </a:r>
            <a:r>
              <a:rPr lang="de-DE" dirty="0" err="1" smtClean="0"/>
              <a:t>now</a:t>
            </a:r>
            <a:r>
              <a:rPr lang="de-DE" dirty="0" smtClean="0"/>
              <a:t>…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9224" y="535577"/>
            <a:ext cx="8242662" cy="5982789"/>
          </a:xfrm>
        </p:spPr>
        <p:txBody>
          <a:bodyPr>
            <a:normAutofit fontScale="47500" lnSpcReduction="20000"/>
          </a:bodyPr>
          <a:lstStyle/>
          <a:p>
            <a:r>
              <a:rPr lang="de-DE" sz="4200" dirty="0" smtClean="0"/>
              <a:t>European </a:t>
            </a:r>
            <a:r>
              <a:rPr lang="de-DE" sz="4200" dirty="0" err="1" smtClean="0"/>
              <a:t>further</a:t>
            </a:r>
            <a:r>
              <a:rPr lang="de-DE" sz="4200" dirty="0" smtClean="0"/>
              <a:t> </a:t>
            </a:r>
            <a:r>
              <a:rPr lang="de-DE" sz="4200" dirty="0" err="1" smtClean="0"/>
              <a:t>education</a:t>
            </a:r>
            <a:r>
              <a:rPr lang="de-DE" sz="4200" dirty="0" smtClean="0"/>
              <a:t>: </a:t>
            </a:r>
            <a:r>
              <a:rPr lang="de-DE" sz="4200" dirty="0" smtClean="0">
                <a:solidFill>
                  <a:srgbClr val="0070C0"/>
                </a:solidFill>
              </a:rPr>
              <a:t>“</a:t>
            </a:r>
            <a:r>
              <a:rPr lang="de-DE" sz="4200" dirty="0" err="1" smtClean="0">
                <a:solidFill>
                  <a:srgbClr val="0070C0"/>
                </a:solidFill>
              </a:rPr>
              <a:t>school</a:t>
            </a:r>
            <a:r>
              <a:rPr lang="de-DE" sz="4200" dirty="0" smtClean="0">
                <a:solidFill>
                  <a:srgbClr val="0070C0"/>
                </a:solidFill>
              </a:rPr>
              <a:t> </a:t>
            </a:r>
            <a:r>
              <a:rPr lang="de-DE" sz="4200" dirty="0" err="1" smtClean="0">
                <a:solidFill>
                  <a:srgbClr val="0070C0"/>
                </a:solidFill>
              </a:rPr>
              <a:t>development</a:t>
            </a:r>
            <a:r>
              <a:rPr lang="de-DE" sz="4200" dirty="0" smtClean="0">
                <a:solidFill>
                  <a:srgbClr val="0070C0"/>
                </a:solidFill>
              </a:rPr>
              <a:t> </a:t>
            </a:r>
            <a:r>
              <a:rPr lang="de-DE" sz="4200" dirty="0" err="1" smtClean="0">
                <a:solidFill>
                  <a:srgbClr val="0070C0"/>
                </a:solidFill>
              </a:rPr>
              <a:t>concerning</a:t>
            </a:r>
            <a:r>
              <a:rPr lang="de-DE" sz="4200" dirty="0" smtClean="0">
                <a:solidFill>
                  <a:srgbClr val="0070C0"/>
                </a:solidFill>
              </a:rPr>
              <a:t> </a:t>
            </a:r>
            <a:r>
              <a:rPr lang="de-DE" sz="4200" dirty="0" err="1" smtClean="0">
                <a:solidFill>
                  <a:srgbClr val="0070C0"/>
                </a:solidFill>
              </a:rPr>
              <a:t>inclusion</a:t>
            </a:r>
            <a:r>
              <a:rPr lang="de-DE" sz="4200" dirty="0">
                <a:solidFill>
                  <a:srgbClr val="0070C0"/>
                </a:solidFill>
              </a:rPr>
              <a:t>“ </a:t>
            </a:r>
            <a:endParaRPr lang="de-DE" sz="4200" dirty="0" smtClean="0">
              <a:solidFill>
                <a:srgbClr val="0070C0"/>
              </a:solidFill>
            </a:endParaRPr>
          </a:p>
          <a:p>
            <a:r>
              <a:rPr lang="de-DE" sz="4200" dirty="0" err="1">
                <a:solidFill>
                  <a:srgbClr val="0070C0"/>
                </a:solidFill>
              </a:rPr>
              <a:t>m</a:t>
            </a:r>
            <a:r>
              <a:rPr lang="de-DE" sz="4200" dirty="0" err="1" smtClean="0">
                <a:solidFill>
                  <a:srgbClr val="0070C0"/>
                </a:solidFill>
              </a:rPr>
              <a:t>any</a:t>
            </a:r>
            <a:r>
              <a:rPr lang="de-DE" sz="4200" dirty="0" smtClean="0">
                <a:solidFill>
                  <a:srgbClr val="0070C0"/>
                </a:solidFill>
              </a:rPr>
              <a:t> open </a:t>
            </a:r>
            <a:r>
              <a:rPr lang="de-DE" sz="4200" dirty="0" err="1" smtClean="0">
                <a:solidFill>
                  <a:srgbClr val="0070C0"/>
                </a:solidFill>
              </a:rPr>
              <a:t>questions</a:t>
            </a:r>
            <a:r>
              <a:rPr lang="de-DE" sz="4200" dirty="0" smtClean="0">
                <a:solidFill>
                  <a:srgbClr val="0070C0"/>
                </a:solidFill>
              </a:rPr>
              <a:t> </a:t>
            </a:r>
            <a:r>
              <a:rPr lang="de-DE" sz="4200" dirty="0" err="1" smtClean="0">
                <a:solidFill>
                  <a:srgbClr val="0070C0"/>
                </a:solidFill>
              </a:rPr>
              <a:t>about</a:t>
            </a:r>
            <a:r>
              <a:rPr lang="de-DE" sz="4200" dirty="0" smtClean="0">
                <a:solidFill>
                  <a:srgbClr val="0070C0"/>
                </a:solidFill>
              </a:rPr>
              <a:t> „</a:t>
            </a:r>
            <a:r>
              <a:rPr lang="de-DE" sz="4200" dirty="0" err="1" smtClean="0">
                <a:solidFill>
                  <a:srgbClr val="0070C0"/>
                </a:solidFill>
              </a:rPr>
              <a:t>inclusion</a:t>
            </a:r>
            <a:r>
              <a:rPr lang="de-DE" sz="4200" dirty="0" smtClean="0">
                <a:solidFill>
                  <a:srgbClr val="0070C0"/>
                </a:solidFill>
              </a:rPr>
              <a:t>“</a:t>
            </a:r>
          </a:p>
          <a:p>
            <a:pPr marL="0" indent="0">
              <a:buNone/>
            </a:pPr>
            <a:endParaRPr lang="de-DE" sz="2900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de-DE" sz="4200" b="1" dirty="0" err="1" smtClean="0">
                <a:solidFill>
                  <a:srgbClr val="FF0000"/>
                </a:solidFill>
              </a:rPr>
              <a:t>How</a:t>
            </a:r>
            <a:r>
              <a:rPr lang="de-DE" sz="4200" b="1" dirty="0" smtClean="0">
                <a:solidFill>
                  <a:srgbClr val="FF0000"/>
                </a:solidFill>
              </a:rPr>
              <a:t> do </a:t>
            </a:r>
            <a:r>
              <a:rPr lang="de-DE" sz="4200" b="1" dirty="0" err="1" smtClean="0">
                <a:solidFill>
                  <a:srgbClr val="FF0000"/>
                </a:solidFill>
              </a:rPr>
              <a:t>other</a:t>
            </a:r>
            <a:r>
              <a:rPr lang="de-DE" sz="4200" b="1" dirty="0" smtClean="0">
                <a:solidFill>
                  <a:srgbClr val="FF0000"/>
                </a:solidFill>
              </a:rPr>
              <a:t> countries deal </a:t>
            </a:r>
            <a:r>
              <a:rPr lang="de-DE" sz="4200" b="1" dirty="0" err="1" smtClean="0">
                <a:solidFill>
                  <a:srgbClr val="FF0000"/>
                </a:solidFill>
              </a:rPr>
              <a:t>with</a:t>
            </a:r>
            <a:r>
              <a:rPr lang="de-DE" sz="4200" b="1" dirty="0" smtClean="0">
                <a:solidFill>
                  <a:srgbClr val="FF0000"/>
                </a:solidFill>
              </a:rPr>
              <a:t> </a:t>
            </a:r>
            <a:r>
              <a:rPr lang="de-DE" sz="4200" b="1" dirty="0" err="1" smtClean="0">
                <a:solidFill>
                  <a:srgbClr val="FF0000"/>
                </a:solidFill>
              </a:rPr>
              <a:t>the</a:t>
            </a:r>
            <a:r>
              <a:rPr lang="de-DE" sz="4200" b="1" dirty="0" smtClean="0">
                <a:solidFill>
                  <a:srgbClr val="FF0000"/>
                </a:solidFill>
              </a:rPr>
              <a:t> </a:t>
            </a:r>
            <a:r>
              <a:rPr lang="de-DE" sz="4200" b="1" dirty="0" err="1" smtClean="0">
                <a:solidFill>
                  <a:srgbClr val="FF0000"/>
                </a:solidFill>
              </a:rPr>
              <a:t>idea</a:t>
            </a:r>
            <a:r>
              <a:rPr lang="de-DE" sz="4200" b="1" dirty="0" smtClean="0">
                <a:solidFill>
                  <a:srgbClr val="FF0000"/>
                </a:solidFill>
              </a:rPr>
              <a:t> </a:t>
            </a:r>
            <a:r>
              <a:rPr lang="de-DE" sz="4200" b="1" dirty="0" err="1" smtClean="0">
                <a:solidFill>
                  <a:srgbClr val="FF0000"/>
                </a:solidFill>
              </a:rPr>
              <a:t>of</a:t>
            </a:r>
            <a:r>
              <a:rPr lang="de-DE" sz="4200" b="1" dirty="0" smtClean="0">
                <a:solidFill>
                  <a:srgbClr val="FF0000"/>
                </a:solidFill>
              </a:rPr>
              <a:t> </a:t>
            </a:r>
            <a:r>
              <a:rPr lang="de-DE" sz="4200" b="1" dirty="0" err="1" smtClean="0">
                <a:solidFill>
                  <a:srgbClr val="FF0000"/>
                </a:solidFill>
              </a:rPr>
              <a:t>inclusion</a:t>
            </a:r>
            <a:r>
              <a:rPr lang="de-DE" sz="4200" b="1" dirty="0" smtClean="0">
                <a:solidFill>
                  <a:srgbClr val="FF0000"/>
                </a:solidFill>
              </a:rPr>
              <a:t>?</a:t>
            </a:r>
          </a:p>
          <a:p>
            <a:pPr marL="0" indent="0">
              <a:buNone/>
            </a:pPr>
            <a:endParaRPr lang="de-DE" sz="2900" dirty="0" smtClean="0"/>
          </a:p>
          <a:p>
            <a:pPr marL="0" indent="0">
              <a:buNone/>
            </a:pPr>
            <a:endParaRPr lang="de-DE" sz="2900" dirty="0"/>
          </a:p>
          <a:p>
            <a:pPr marL="0" indent="0">
              <a:buNone/>
            </a:pPr>
            <a:endParaRPr lang="de-DE" sz="2900" dirty="0" smtClean="0"/>
          </a:p>
          <a:p>
            <a:pPr marL="0" indent="0">
              <a:buNone/>
            </a:pPr>
            <a:endParaRPr lang="de-DE" sz="2900" dirty="0" smtClean="0"/>
          </a:p>
          <a:p>
            <a:pPr marL="0" indent="0">
              <a:buNone/>
            </a:pPr>
            <a:endParaRPr lang="de-DE" sz="2900" dirty="0"/>
          </a:p>
          <a:p>
            <a:pPr marL="0" indent="0">
              <a:buNone/>
            </a:pPr>
            <a:endParaRPr lang="de-DE" sz="2900" dirty="0" smtClean="0"/>
          </a:p>
          <a:p>
            <a:pPr marL="0" indent="0">
              <a:buNone/>
            </a:pPr>
            <a:endParaRPr lang="de-DE" sz="2900" dirty="0"/>
          </a:p>
          <a:p>
            <a:pPr marL="0" indent="0">
              <a:buNone/>
            </a:pPr>
            <a:endParaRPr lang="de-DE" sz="2900" dirty="0" smtClean="0"/>
          </a:p>
          <a:p>
            <a:pPr marL="0" indent="0">
              <a:buNone/>
            </a:pPr>
            <a:endParaRPr lang="de-DE" sz="2900" dirty="0"/>
          </a:p>
          <a:p>
            <a:pPr>
              <a:buFont typeface="Wingdings" panose="05000000000000000000" pitchFamily="2" charset="2"/>
              <a:buChar char="à"/>
            </a:pPr>
            <a:r>
              <a:rPr lang="de-DE" sz="4200" dirty="0"/>
              <a:t> </a:t>
            </a:r>
            <a:r>
              <a:rPr lang="de-DE" sz="4200" dirty="0" err="1" smtClean="0"/>
              <a:t>development</a:t>
            </a:r>
            <a:r>
              <a:rPr lang="de-DE" sz="4200" dirty="0" smtClean="0"/>
              <a:t> </a:t>
            </a:r>
            <a:r>
              <a:rPr lang="de-DE" sz="4200" dirty="0" err="1" smtClean="0"/>
              <a:t>of</a:t>
            </a:r>
            <a:r>
              <a:rPr lang="de-DE" sz="4200" dirty="0" smtClean="0"/>
              <a:t> a </a:t>
            </a:r>
            <a:r>
              <a:rPr lang="de-DE" sz="4200" dirty="0" err="1" smtClean="0"/>
              <a:t>concept</a:t>
            </a:r>
            <a:r>
              <a:rPr lang="de-DE" sz="4200" dirty="0" smtClean="0"/>
              <a:t> </a:t>
            </a:r>
            <a:r>
              <a:rPr lang="de-DE" sz="4200" dirty="0"/>
              <a:t>, </a:t>
            </a:r>
            <a:r>
              <a:rPr lang="de-DE" sz="4200" dirty="0" smtClean="0"/>
              <a:t>plan </a:t>
            </a:r>
            <a:r>
              <a:rPr lang="de-DE" sz="4200" dirty="0" err="1" smtClean="0"/>
              <a:t>for</a:t>
            </a:r>
            <a:r>
              <a:rPr lang="de-DE" sz="4200" dirty="0" smtClean="0"/>
              <a:t> 2 </a:t>
            </a:r>
            <a:r>
              <a:rPr lang="de-DE" sz="4200" dirty="0" err="1" smtClean="0"/>
              <a:t>years</a:t>
            </a:r>
            <a:r>
              <a:rPr lang="de-DE" sz="4200" dirty="0" smtClean="0"/>
              <a:t>  </a:t>
            </a:r>
            <a:r>
              <a:rPr lang="de-DE" sz="4200" dirty="0"/>
              <a:t>&amp;  </a:t>
            </a:r>
            <a:r>
              <a:rPr lang="de-DE" sz="4200" dirty="0" err="1" smtClean="0"/>
              <a:t>application</a:t>
            </a:r>
            <a:endParaRPr lang="de-DE" sz="4200" dirty="0" smtClean="0"/>
          </a:p>
          <a:p>
            <a:pPr marL="0" indent="0">
              <a:buNone/>
            </a:pPr>
            <a:endParaRPr lang="de-DE" sz="4200" dirty="0" smtClean="0"/>
          </a:p>
          <a:p>
            <a:pPr>
              <a:buFont typeface="Wingdings" panose="05000000000000000000" pitchFamily="2" charset="2"/>
              <a:buChar char="à"/>
            </a:pPr>
            <a:r>
              <a:rPr lang="de-DE" sz="4200" dirty="0" smtClean="0"/>
              <a:t> </a:t>
            </a:r>
            <a:r>
              <a:rPr lang="de-DE" sz="4200" dirty="0" err="1" smtClean="0"/>
              <a:t>application</a:t>
            </a:r>
            <a:r>
              <a:rPr lang="de-DE" sz="4200" dirty="0" smtClean="0"/>
              <a:t> was </a:t>
            </a:r>
            <a:r>
              <a:rPr lang="de-DE" sz="4200" b="1" dirty="0" err="1" smtClean="0"/>
              <a:t>successful</a:t>
            </a:r>
            <a:r>
              <a:rPr lang="de-DE" sz="4200" dirty="0" smtClean="0"/>
              <a:t> (</a:t>
            </a:r>
            <a:r>
              <a:rPr lang="de-DE" sz="4200" dirty="0" err="1" smtClean="0"/>
              <a:t>leading</a:t>
            </a:r>
            <a:r>
              <a:rPr lang="de-DE" sz="4200" dirty="0" smtClean="0"/>
              <a:t> </a:t>
            </a:r>
            <a:r>
              <a:rPr lang="de-DE" sz="4200" dirty="0" err="1" smtClean="0"/>
              <a:t>school</a:t>
            </a:r>
            <a:r>
              <a:rPr lang="de-DE" sz="4200" dirty="0" smtClean="0"/>
              <a:t>) </a:t>
            </a:r>
            <a:endParaRPr lang="de-DE" sz="4200" dirty="0"/>
          </a:p>
          <a:p>
            <a:pPr marL="0" indent="0">
              <a:buNone/>
            </a:pPr>
            <a:r>
              <a:rPr lang="de-DE" dirty="0">
                <a:solidFill>
                  <a:srgbClr val="0070C0"/>
                </a:solidFill>
              </a:rPr>
              <a:t/>
            </a:r>
            <a:br>
              <a:rPr lang="de-DE" dirty="0">
                <a:solidFill>
                  <a:srgbClr val="0070C0"/>
                </a:solidFill>
              </a:rPr>
            </a:br>
            <a:endParaRPr lang="de-DE" dirty="0"/>
          </a:p>
        </p:txBody>
      </p:sp>
      <p:pic>
        <p:nvPicPr>
          <p:cNvPr id="4" name="Picture 2" descr="Inklusion im Kindergart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814" y="2495007"/>
            <a:ext cx="5594009" cy="160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8399838" y="4097291"/>
            <a:ext cx="24408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http://inklusion-wenn-dann-richtig.de/Startseite/</a:t>
            </a:r>
          </a:p>
        </p:txBody>
      </p:sp>
    </p:spTree>
    <p:extLst>
      <p:ext uri="{BB962C8B-B14F-4D97-AF65-F5344CB8AC3E}">
        <p14:creationId xmlns:p14="http://schemas.microsoft.com/office/powerpoint/2010/main" val="93777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1289" y="1298425"/>
            <a:ext cx="2947482" cy="1616453"/>
          </a:xfrm>
        </p:spPr>
        <p:txBody>
          <a:bodyPr/>
          <a:lstStyle/>
          <a:p>
            <a:r>
              <a:rPr lang="de-DE" b="1" dirty="0"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de-DE" b="1" dirty="0" smtClean="0"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de-DE" b="1" dirty="0" err="1" smtClean="0">
                <a:ea typeface="Calibri" panose="020F0502020204030204" pitchFamily="34" charset="0"/>
                <a:cs typeface="Arial" panose="020B0604020202020204" pitchFamily="34" charset="0"/>
              </a:rPr>
              <a:t>goals</a:t>
            </a:r>
            <a:r>
              <a:rPr lang="de-DE" b="1" dirty="0" smtClean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b="1" dirty="0"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de-DE" b="1" dirty="0">
                <a:ea typeface="Calibri" panose="020F0502020204030204" pitchFamily="34" charset="0"/>
                <a:cs typeface="Arial" panose="020B0604020202020204" pitchFamily="34" charset="0"/>
              </a:rPr>
            </a:br>
            <a:endParaRPr lang="de-DE" dirty="0"/>
          </a:p>
        </p:txBody>
      </p:sp>
      <p:pic>
        <p:nvPicPr>
          <p:cNvPr id="4" name="Bild 1" descr="Bildergebnis für zielflagg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510" y="1501709"/>
            <a:ext cx="660219" cy="544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106" y="1717335"/>
            <a:ext cx="5731341" cy="322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7239513" y="4946750"/>
            <a:ext cx="33091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http://www.dw.com/de/%C3%BCber-den-tellerrand-schauen/l-19264871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31289" y="4562029"/>
            <a:ext cx="28464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>
                <a:solidFill>
                  <a:schemeClr val="bg1"/>
                </a:solidFill>
              </a:rPr>
              <a:t>Why</a:t>
            </a:r>
            <a:r>
              <a:rPr lang="de-DE" sz="2400" dirty="0" smtClean="0">
                <a:solidFill>
                  <a:schemeClr val="bg1"/>
                </a:solidFill>
              </a:rPr>
              <a:t> an </a:t>
            </a:r>
            <a:r>
              <a:rPr lang="de-DE" sz="2400" dirty="0" err="1" smtClean="0">
                <a:solidFill>
                  <a:schemeClr val="bg1"/>
                </a:solidFill>
              </a:rPr>
              <a:t>exchange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project</a:t>
            </a:r>
            <a:r>
              <a:rPr lang="de-DE" sz="2400" dirty="0" smtClean="0">
                <a:solidFill>
                  <a:schemeClr val="bg1"/>
                </a:solidFill>
              </a:rPr>
              <a:t> at </a:t>
            </a:r>
            <a:r>
              <a:rPr lang="de-DE" sz="2400" dirty="0" err="1" smtClean="0">
                <a:solidFill>
                  <a:schemeClr val="bg1"/>
                </a:solidFill>
              </a:rPr>
              <a:t>the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age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of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primary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school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children</a:t>
            </a:r>
            <a:r>
              <a:rPr lang="de-DE" sz="2400" dirty="0" smtClean="0">
                <a:solidFill>
                  <a:schemeClr val="bg1"/>
                </a:solidFill>
              </a:rPr>
              <a:t> ?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 rot="20665581">
            <a:off x="9248503" y="5390562"/>
            <a:ext cx="1789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 smtClean="0"/>
              <a:t>exchange</a:t>
            </a:r>
            <a:r>
              <a:rPr lang="de-DE" b="1" dirty="0" smtClean="0"/>
              <a:t> </a:t>
            </a:r>
            <a:r>
              <a:rPr lang="de-DE" dirty="0" smtClean="0"/>
              <a:t>on </a:t>
            </a:r>
            <a:r>
              <a:rPr lang="de-DE" dirty="0" err="1" smtClean="0"/>
              <a:t>country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 rot="913486">
            <a:off x="8791303" y="778722"/>
            <a:ext cx="2704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 smtClean="0"/>
              <a:t>reflection</a:t>
            </a:r>
            <a:r>
              <a:rPr lang="de-DE" b="1" dirty="0" smtClean="0"/>
              <a:t> / </a:t>
            </a:r>
            <a:r>
              <a:rPr lang="de-DE" b="1" dirty="0" err="1" smtClean="0"/>
              <a:t>development</a:t>
            </a:r>
            <a:r>
              <a:rPr lang="de-DE" b="1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purpose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children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 rot="20768733">
            <a:off x="3762102" y="822959"/>
            <a:ext cx="3122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c</a:t>
            </a:r>
            <a:r>
              <a:rPr lang="de-DE" b="1" dirty="0" err="1" smtClean="0"/>
              <a:t>hance</a:t>
            </a:r>
            <a:r>
              <a:rPr lang="de-DE" b="1" dirty="0" smtClean="0"/>
              <a:t> &amp; </a:t>
            </a:r>
            <a:r>
              <a:rPr lang="de-DE" b="1" dirty="0" err="1" smtClean="0"/>
              <a:t>enrichment</a:t>
            </a:r>
            <a:r>
              <a:rPr lang="de-DE" b="1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pupils</a:t>
            </a:r>
            <a:r>
              <a:rPr lang="de-DE" dirty="0" smtClean="0"/>
              <a:t>, </a:t>
            </a:r>
            <a:r>
              <a:rPr lang="de-DE" dirty="0" err="1" smtClean="0"/>
              <a:t>teachers</a:t>
            </a:r>
            <a:r>
              <a:rPr lang="de-DE" dirty="0" smtClean="0"/>
              <a:t>, </a:t>
            </a:r>
            <a:r>
              <a:rPr lang="de-DE" dirty="0" err="1" smtClean="0"/>
              <a:t>parents</a:t>
            </a:r>
            <a:r>
              <a:rPr lang="de-DE" dirty="0" smtClean="0"/>
              <a:t> &amp; </a:t>
            </a:r>
            <a:r>
              <a:rPr lang="de-DE" dirty="0" err="1" smtClean="0"/>
              <a:t>public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 rot="640459">
            <a:off x="4571999" y="5185610"/>
            <a:ext cx="1502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 smtClean="0"/>
              <a:t>confirmation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own</a:t>
            </a:r>
            <a:r>
              <a:rPr lang="de-DE" dirty="0" smtClean="0"/>
              <a:t> </a:t>
            </a:r>
            <a:r>
              <a:rPr lang="de-DE" dirty="0" err="1" smtClean="0"/>
              <a:t>actions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453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378823" y="1084217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</a:rPr>
              <a:t>4. </a:t>
            </a:r>
            <a:r>
              <a:rPr lang="de-DE" sz="3600" b="1" dirty="0" err="1" smtClean="0">
                <a:solidFill>
                  <a:schemeClr val="bg1"/>
                </a:solidFill>
              </a:rPr>
              <a:t>What</a:t>
            </a:r>
            <a:r>
              <a:rPr lang="de-DE" sz="3600" dirty="0" smtClean="0">
                <a:solidFill>
                  <a:schemeClr val="bg1"/>
                </a:solidFill>
              </a:rPr>
              <a:t> will happen?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049485" y="761050"/>
            <a:ext cx="755033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/>
              <a:t>concept</a:t>
            </a:r>
            <a:r>
              <a:rPr lang="de-DE" sz="2400" b="1" dirty="0" smtClean="0"/>
              <a:t> / plan </a:t>
            </a:r>
            <a:r>
              <a:rPr lang="de-DE" sz="2400" b="1" dirty="0" err="1" smtClean="0"/>
              <a:t>for</a:t>
            </a:r>
            <a:r>
              <a:rPr lang="de-DE" sz="2400" b="1" dirty="0" smtClean="0"/>
              <a:t> 2 </a:t>
            </a:r>
            <a:r>
              <a:rPr lang="de-DE" sz="2400" b="1" dirty="0" err="1" smtClean="0"/>
              <a:t>years</a:t>
            </a:r>
            <a:endParaRPr lang="de-DE" sz="2400" b="1" dirty="0" smtClean="0"/>
          </a:p>
          <a:p>
            <a:pPr algn="ctr"/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		</a:t>
            </a:r>
            <a:r>
              <a:rPr lang="de-DE" sz="2400" b="1" dirty="0" err="1" smtClean="0"/>
              <a:t>activities</a:t>
            </a:r>
            <a:r>
              <a:rPr lang="de-DE" sz="2400" b="1" dirty="0" smtClean="0"/>
              <a:t> </a:t>
            </a:r>
            <a:r>
              <a:rPr lang="de-DE" dirty="0" smtClean="0"/>
              <a:t>					</a:t>
            </a:r>
            <a:r>
              <a:rPr lang="de-DE" sz="2400" b="1" dirty="0" err="1" smtClean="0"/>
              <a:t>mobility</a:t>
            </a:r>
            <a:endParaRPr lang="de-DE" sz="2400" b="1" dirty="0" smtClean="0"/>
          </a:p>
          <a:p>
            <a:r>
              <a:rPr lang="de-DE" dirty="0" smtClean="0"/>
              <a:t>	(all </a:t>
            </a:r>
            <a:r>
              <a:rPr lang="de-DE" dirty="0" err="1" smtClean="0"/>
              <a:t>members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project</a:t>
            </a:r>
            <a:r>
              <a:rPr lang="de-DE" dirty="0" smtClean="0"/>
              <a:t>)			(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go</a:t>
            </a:r>
            <a:r>
              <a:rPr lang="de-DE" dirty="0" smtClean="0"/>
              <a:t> </a:t>
            </a:r>
            <a:r>
              <a:rPr lang="de-DE" dirty="0" err="1" smtClean="0"/>
              <a:t>travelling</a:t>
            </a:r>
            <a:r>
              <a:rPr lang="de-DE" dirty="0" smtClean="0"/>
              <a:t>.)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10" name="Pfeil nach unten 9"/>
          <p:cNvSpPr/>
          <p:nvPr/>
        </p:nvSpPr>
        <p:spPr>
          <a:xfrm rot="2468919">
            <a:off x="5891348" y="1357809"/>
            <a:ext cx="391886" cy="6531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 nach unten 10"/>
          <p:cNvSpPr/>
          <p:nvPr/>
        </p:nvSpPr>
        <p:spPr>
          <a:xfrm rot="19864840">
            <a:off x="8499396" y="1363568"/>
            <a:ext cx="391886" cy="6531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52" name="Picture 4" descr="http://bookboon.com/blog/wp-content/uploads/2013/12/teamwork-1024x6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787" y="2925018"/>
            <a:ext cx="3640137" cy="187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grusskartenkaufen.de/images/produkte/cache/i46/46912-MT-1111-106-Pippi-P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339" y="3310680"/>
            <a:ext cx="1547166" cy="219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8695339" y="5505242"/>
            <a:ext cx="16271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http://</a:t>
            </a:r>
            <a:r>
              <a:rPr lang="de-DE" sz="800" dirty="0" smtClean="0"/>
              <a:t>www.grusskartenkaufen.de</a:t>
            </a:r>
            <a:endParaRPr lang="de-DE" sz="800" dirty="0"/>
          </a:p>
        </p:txBody>
      </p:sp>
      <p:sp>
        <p:nvSpPr>
          <p:cNvPr id="13" name="Textfeld 12"/>
          <p:cNvSpPr txBox="1"/>
          <p:nvPr/>
        </p:nvSpPr>
        <p:spPr>
          <a:xfrm>
            <a:off x="6162370" y="4224644"/>
            <a:ext cx="11756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http://bookboon.com</a:t>
            </a:r>
          </a:p>
        </p:txBody>
      </p:sp>
    </p:spTree>
    <p:extLst>
      <p:ext uri="{BB962C8B-B14F-4D97-AF65-F5344CB8AC3E}">
        <p14:creationId xmlns:p14="http://schemas.microsoft.com/office/powerpoint/2010/main" val="104550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2919" y="2011680"/>
            <a:ext cx="2947482" cy="3122023"/>
          </a:xfrm>
        </p:spPr>
        <p:txBody>
          <a:bodyPr>
            <a:normAutofit fontScale="90000"/>
          </a:bodyPr>
          <a:lstStyle/>
          <a:p>
            <a:r>
              <a:rPr lang="de-DE" sz="4000" dirty="0"/>
              <a:t>4</a:t>
            </a:r>
            <a:r>
              <a:rPr lang="de-DE" sz="4000" dirty="0" smtClean="0"/>
              <a:t>. </a:t>
            </a:r>
            <a:r>
              <a:rPr lang="de-DE" sz="4000" b="1" dirty="0" err="1" smtClean="0"/>
              <a:t>What</a:t>
            </a:r>
            <a:r>
              <a:rPr lang="de-DE" sz="4000" dirty="0" smtClean="0"/>
              <a:t> will </a:t>
            </a:r>
            <a:r>
              <a:rPr lang="de-DE" sz="4000" dirty="0" err="1" smtClean="0"/>
              <a:t>phappen</a:t>
            </a:r>
            <a:r>
              <a:rPr lang="de-DE" sz="4000" dirty="0" smtClean="0"/>
              <a:t>?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sz="2400" dirty="0" err="1" smtClean="0"/>
              <a:t>concept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err="1" smtClean="0"/>
              <a:t>for</a:t>
            </a:r>
            <a:r>
              <a:rPr lang="de-DE" sz="2400" dirty="0" smtClean="0"/>
              <a:t> 2 </a:t>
            </a:r>
            <a:r>
              <a:rPr lang="de-DE" sz="2400" dirty="0" err="1" smtClean="0"/>
              <a:t>years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69268" y="0"/>
            <a:ext cx="7315200" cy="65836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2400" b="1" dirty="0" smtClean="0"/>
          </a:p>
          <a:p>
            <a:pPr marL="0" indent="0">
              <a:buNone/>
            </a:pPr>
            <a:r>
              <a:rPr lang="de-DE" sz="2400" b="1" u="sng" dirty="0" err="1" smtClean="0"/>
              <a:t>activities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for</a:t>
            </a:r>
            <a:r>
              <a:rPr lang="de-DE" sz="2400" b="1" dirty="0" smtClean="0"/>
              <a:t> all </a:t>
            </a:r>
            <a:r>
              <a:rPr lang="de-DE" sz="2400" b="1" dirty="0" err="1" smtClean="0"/>
              <a:t>pupils</a:t>
            </a:r>
            <a:r>
              <a:rPr lang="de-DE" sz="2400" b="1" dirty="0" smtClean="0"/>
              <a:t> </a:t>
            </a:r>
            <a:r>
              <a:rPr lang="de-DE" sz="2400" b="1" dirty="0"/>
              <a:t>: </a:t>
            </a:r>
            <a:endParaRPr lang="de-DE" sz="2400" b="1" dirty="0" smtClean="0"/>
          </a:p>
          <a:p>
            <a:pPr marL="0" indent="0">
              <a:buNone/>
            </a:pPr>
            <a:endParaRPr lang="de-DE" sz="2400" b="1" dirty="0"/>
          </a:p>
          <a:p>
            <a:pPr lvl="0"/>
            <a:r>
              <a:rPr lang="de-DE" sz="2400" dirty="0"/>
              <a:t> </a:t>
            </a:r>
            <a:r>
              <a:rPr lang="de-DE" sz="2400" dirty="0" err="1" smtClean="0"/>
              <a:t>initiation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an </a:t>
            </a:r>
            <a:r>
              <a:rPr lang="de-DE" sz="2400" b="1" dirty="0" err="1" smtClean="0"/>
              <a:t>active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participation</a:t>
            </a:r>
            <a:r>
              <a:rPr lang="de-DE" sz="2400" b="1" dirty="0" smtClean="0"/>
              <a:t> at </a:t>
            </a:r>
            <a:r>
              <a:rPr lang="de-DE" sz="2400" b="1" dirty="0" err="1" smtClean="0"/>
              <a:t>social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life</a:t>
            </a:r>
            <a:endParaRPr lang="de-DE" sz="2400" b="1" dirty="0"/>
          </a:p>
          <a:p>
            <a:pPr lvl="0"/>
            <a:r>
              <a:rPr lang="de-DE" sz="2400" dirty="0"/>
              <a:t>„</a:t>
            </a:r>
            <a:r>
              <a:rPr lang="de-DE" sz="2400" dirty="0" err="1"/>
              <a:t>special</a:t>
            </a:r>
            <a:r>
              <a:rPr lang="de-DE" sz="2400" dirty="0"/>
              <a:t> </a:t>
            </a:r>
            <a:r>
              <a:rPr lang="de-DE" sz="2400" dirty="0" err="1"/>
              <a:t>needs</a:t>
            </a:r>
            <a:r>
              <a:rPr lang="de-DE" sz="2400" dirty="0" smtClean="0"/>
              <a:t>“– </a:t>
            </a:r>
            <a:r>
              <a:rPr lang="de-DE" sz="2400" dirty="0" err="1" smtClean="0"/>
              <a:t>practical</a:t>
            </a:r>
            <a:r>
              <a:rPr lang="de-DE" sz="2400" dirty="0" smtClean="0"/>
              <a:t> </a:t>
            </a:r>
            <a:r>
              <a:rPr lang="de-DE" sz="2400" dirty="0" err="1" smtClean="0"/>
              <a:t>initiation</a:t>
            </a:r>
            <a:r>
              <a:rPr lang="de-DE" sz="2400" dirty="0" smtClean="0"/>
              <a:t>/</a:t>
            </a:r>
            <a:r>
              <a:rPr lang="de-DE" sz="2400" dirty="0" err="1" smtClean="0"/>
              <a:t>implementation</a:t>
            </a:r>
            <a:r>
              <a:rPr lang="de-DE" sz="2400" dirty="0" smtClean="0"/>
              <a:t> </a:t>
            </a:r>
          </a:p>
          <a:p>
            <a:pPr marL="0" lvl="0" indent="0">
              <a:buNone/>
            </a:pPr>
            <a:r>
              <a:rPr lang="de-DE" sz="2400" dirty="0"/>
              <a:t> </a:t>
            </a:r>
            <a:r>
              <a:rPr lang="de-DE" sz="2400" dirty="0" smtClean="0"/>
              <a:t>  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b="1" dirty="0" err="1" smtClean="0"/>
              <a:t>idea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of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inclusion</a:t>
            </a:r>
            <a:endParaRPr lang="de-DE" sz="2400" b="1" dirty="0" smtClean="0"/>
          </a:p>
          <a:p>
            <a:r>
              <a:rPr lang="de-DE" sz="2400" dirty="0" err="1" smtClean="0"/>
              <a:t>active</a:t>
            </a:r>
            <a:r>
              <a:rPr lang="de-DE" sz="2400" dirty="0" smtClean="0"/>
              <a:t> </a:t>
            </a:r>
            <a:r>
              <a:rPr lang="de-DE" sz="2400" b="1" dirty="0" smtClean="0"/>
              <a:t>English </a:t>
            </a:r>
            <a:r>
              <a:rPr lang="de-DE" sz="2400" b="1" dirty="0" err="1" smtClean="0"/>
              <a:t>learning</a:t>
            </a:r>
            <a:r>
              <a:rPr lang="de-DE" sz="2400" b="1" dirty="0" smtClean="0"/>
              <a:t> </a:t>
            </a:r>
            <a:r>
              <a:rPr lang="de-DE" sz="2400" dirty="0" smtClean="0"/>
              <a:t>(Skype-meetings, </a:t>
            </a:r>
            <a:r>
              <a:rPr lang="de-DE" sz="2400" dirty="0" err="1" smtClean="0"/>
              <a:t>correspondences</a:t>
            </a:r>
            <a:r>
              <a:rPr lang="de-DE" sz="2400" dirty="0" smtClean="0"/>
              <a:t>, </a:t>
            </a:r>
            <a:r>
              <a:rPr lang="de-DE" sz="2400" dirty="0" err="1" smtClean="0"/>
              <a:t>visit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exchange</a:t>
            </a:r>
            <a:r>
              <a:rPr lang="de-DE" sz="2400" dirty="0" smtClean="0"/>
              <a:t> </a:t>
            </a:r>
            <a:r>
              <a:rPr lang="de-DE" sz="2400" dirty="0" err="1" smtClean="0"/>
              <a:t>country</a:t>
            </a:r>
            <a:r>
              <a:rPr lang="de-DE" sz="2400" dirty="0" smtClean="0"/>
              <a:t>…)</a:t>
            </a:r>
            <a:endParaRPr lang="de-DE" sz="2400" dirty="0"/>
          </a:p>
          <a:p>
            <a:pPr lvl="0"/>
            <a:r>
              <a:rPr lang="de-DE" sz="2400" b="1" dirty="0" smtClean="0"/>
              <a:t>Project </a:t>
            </a:r>
            <a:r>
              <a:rPr lang="de-DE" sz="2400" b="1" dirty="0" err="1" smtClean="0"/>
              <a:t>days</a:t>
            </a:r>
            <a:r>
              <a:rPr lang="de-DE" sz="2400" dirty="0" smtClean="0"/>
              <a:t> (</a:t>
            </a:r>
            <a:r>
              <a:rPr lang="de-DE" sz="2400" dirty="0" err="1" smtClean="0"/>
              <a:t>see</a:t>
            </a:r>
            <a:r>
              <a:rPr lang="de-DE" sz="2400" dirty="0" smtClean="0"/>
              <a:t> plan at </a:t>
            </a:r>
            <a:r>
              <a:rPr lang="de-DE" sz="2400" dirty="0" err="1" smtClean="0"/>
              <a:t>information</a:t>
            </a:r>
            <a:r>
              <a:rPr lang="de-DE" sz="2400" dirty="0" smtClean="0"/>
              <a:t> </a:t>
            </a:r>
            <a:r>
              <a:rPr lang="de-DE" sz="2400" dirty="0" err="1" smtClean="0"/>
              <a:t>corner</a:t>
            </a:r>
            <a:r>
              <a:rPr lang="de-DE" sz="2400" dirty="0" smtClean="0"/>
              <a:t>)</a:t>
            </a:r>
            <a:endParaRPr lang="de-DE" sz="2400" dirty="0"/>
          </a:p>
          <a:p>
            <a:pPr lvl="0"/>
            <a:r>
              <a:rPr lang="de-DE" sz="2400" dirty="0" err="1" smtClean="0"/>
              <a:t>Creation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an </a:t>
            </a:r>
            <a:r>
              <a:rPr lang="de-DE" sz="2400" b="1" dirty="0" err="1" smtClean="0"/>
              <a:t>audiobook</a:t>
            </a:r>
            <a:endParaRPr lang="de-DE" sz="2400" dirty="0" smtClean="0"/>
          </a:p>
          <a:p>
            <a:pPr lvl="0"/>
            <a:r>
              <a:rPr lang="de-DE" sz="2400" dirty="0" smtClean="0">
                <a:sym typeface="Wingdings" panose="05000000000000000000" pitchFamily="2" charset="2"/>
              </a:rPr>
              <a:t>Establishment </a:t>
            </a:r>
            <a:r>
              <a:rPr lang="de-DE" sz="2400" dirty="0" err="1" smtClean="0">
                <a:sym typeface="Wingdings" panose="05000000000000000000" pitchFamily="2" charset="2"/>
              </a:rPr>
              <a:t>of</a:t>
            </a:r>
            <a:r>
              <a:rPr lang="de-DE" sz="2400" dirty="0" smtClean="0">
                <a:sym typeface="Wingdings" panose="05000000000000000000" pitchFamily="2" charset="2"/>
              </a:rPr>
              <a:t> a </a:t>
            </a:r>
            <a:r>
              <a:rPr lang="de-DE" sz="2400" b="1" dirty="0" err="1" smtClean="0">
                <a:sym typeface="Wingdings" panose="05000000000000000000" pitchFamily="2" charset="2"/>
              </a:rPr>
              <a:t>presentation</a:t>
            </a:r>
            <a:r>
              <a:rPr lang="de-DE" sz="2400" b="1" dirty="0" smtClean="0">
                <a:sym typeface="Wingdings" panose="05000000000000000000" pitchFamily="2" charset="2"/>
              </a:rPr>
              <a:t> </a:t>
            </a:r>
            <a:r>
              <a:rPr lang="de-DE" sz="2400" b="1" dirty="0" err="1" smtClean="0">
                <a:sym typeface="Wingdings" panose="05000000000000000000" pitchFamily="2" charset="2"/>
              </a:rPr>
              <a:t>corner</a:t>
            </a:r>
            <a:endParaRPr lang="de-DE" sz="2400" b="1" dirty="0"/>
          </a:p>
          <a:p>
            <a:endParaRPr lang="de-DE" dirty="0"/>
          </a:p>
        </p:txBody>
      </p:sp>
      <p:pic>
        <p:nvPicPr>
          <p:cNvPr id="3074" name="Picture 2" descr="Englisch Lernprogram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349">
            <a:off x="10568772" y="2747903"/>
            <a:ext cx="1087874" cy="108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ildergebnis für hörbu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5901">
            <a:off x="9688077" y="4770757"/>
            <a:ext cx="1368012" cy="114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nklusion im Kindergart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203" y="818472"/>
            <a:ext cx="3191969" cy="91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99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Rahmen">
  <a:themeElements>
    <a:clrScheme name="Rahmen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Rahmen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Rahm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TM03457475[[fn=Rahmen]]</Template>
  <TotalTime>0</TotalTime>
  <Words>409</Words>
  <Application>Microsoft Office PowerPoint</Application>
  <PresentationFormat>Benutzerdefiniert</PresentationFormat>
  <Paragraphs>152</Paragraphs>
  <Slides>17</Slides>
  <Notes>0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18" baseType="lpstr">
      <vt:lpstr>Rahmen</vt:lpstr>
      <vt:lpstr>„Mirror Mirror on the wall „– M²OtheW (09/2017 – 08/2019)</vt:lpstr>
      <vt:lpstr>structure</vt:lpstr>
      <vt:lpstr>1. What is ERAMUS + ? </vt:lpstr>
      <vt:lpstr>1. What is ERAMUS + ?</vt:lpstr>
      <vt:lpstr>PowerPoint-Präsentation</vt:lpstr>
      <vt:lpstr>2. What happened until now…</vt:lpstr>
      <vt:lpstr>3. goals  </vt:lpstr>
      <vt:lpstr>PowerPoint-Präsentation</vt:lpstr>
      <vt:lpstr>4. What will phappen?        concept for 2 years </vt:lpstr>
      <vt:lpstr>4. What will happen?      concept  for 2 years</vt:lpstr>
      <vt:lpstr>5. cooperation parents-school      feedback of parents</vt:lpstr>
      <vt:lpstr> 5. cooperation parents-school       open questions </vt:lpstr>
      <vt:lpstr> 5. cooperation parents-school       open questions </vt:lpstr>
      <vt:lpstr> 5. cooperation parents-school       open questions </vt:lpstr>
      <vt:lpstr>      </vt:lpstr>
      <vt:lpstr>5. cooperation parents-school       contact</vt:lpstr>
      <vt:lpstr>PowerPoint-Präsentation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Mirror Mirror on the wall – M²OtheW (09/2017 – 08/2019)</dc:title>
  <dc:creator>Windows-Benutzer</dc:creator>
  <cp:lastModifiedBy>Microsoft</cp:lastModifiedBy>
  <cp:revision>86</cp:revision>
  <dcterms:created xsi:type="dcterms:W3CDTF">2017-08-20T13:32:10Z</dcterms:created>
  <dcterms:modified xsi:type="dcterms:W3CDTF">2018-01-02T17:23:23Z</dcterms:modified>
</cp:coreProperties>
</file>