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0"/>
  </p:notesMasterIdLst>
  <p:sldIdLst>
    <p:sldId id="256" r:id="rId2"/>
    <p:sldId id="259" r:id="rId3"/>
    <p:sldId id="257" r:id="rId4"/>
    <p:sldId id="278" r:id="rId5"/>
    <p:sldId id="279" r:id="rId6"/>
    <p:sldId id="260" r:id="rId7"/>
    <p:sldId id="277" r:id="rId8"/>
    <p:sldId id="261" r:id="rId9"/>
    <p:sldId id="276" r:id="rId10"/>
    <p:sldId id="262" r:id="rId11"/>
    <p:sldId id="267" r:id="rId12"/>
    <p:sldId id="265" r:id="rId13"/>
    <p:sldId id="280" r:id="rId14"/>
    <p:sldId id="264" r:id="rId15"/>
    <p:sldId id="266" r:id="rId16"/>
    <p:sldId id="274" r:id="rId17"/>
    <p:sldId id="269" r:id="rId18"/>
    <p:sldId id="275" r:id="rId19"/>
    <p:sldId id="272" r:id="rId20"/>
    <p:sldId id="285" r:id="rId21"/>
    <p:sldId id="286" r:id="rId22"/>
    <p:sldId id="287" r:id="rId23"/>
    <p:sldId id="271" r:id="rId24"/>
    <p:sldId id="282" r:id="rId25"/>
    <p:sldId id="283" r:id="rId26"/>
    <p:sldId id="284" r:id="rId27"/>
    <p:sldId id="281" r:id="rId28"/>
    <p:sldId id="273"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5F559-0BDB-448E-B29D-D083F0EE051C}" type="datetimeFigureOut">
              <a:rPr lang="el-GR" smtClean="0"/>
              <a:t>2/10/2017</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4430E-2E88-4CF0-9867-9468415BB76E}" type="slidenum">
              <a:rPr lang="el-GR" smtClean="0"/>
              <a:t>‹#›</a:t>
            </a:fld>
            <a:endParaRPr lang="el-GR"/>
          </a:p>
        </p:txBody>
      </p:sp>
    </p:spTree>
    <p:extLst>
      <p:ext uri="{BB962C8B-B14F-4D97-AF65-F5344CB8AC3E}">
        <p14:creationId xmlns:p14="http://schemas.microsoft.com/office/powerpoint/2010/main" val="220612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884430E-2E88-4CF0-9867-9468415BB76E}" type="slidenum">
              <a:rPr lang="el-GR" smtClean="0"/>
              <a:t>17</a:t>
            </a:fld>
            <a:endParaRPr lang="el-GR"/>
          </a:p>
        </p:txBody>
      </p:sp>
    </p:spTree>
    <p:extLst>
      <p:ext uri="{BB962C8B-B14F-4D97-AF65-F5344CB8AC3E}">
        <p14:creationId xmlns:p14="http://schemas.microsoft.com/office/powerpoint/2010/main" val="217597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884430E-2E88-4CF0-9867-9468415BB76E}" type="slidenum">
              <a:rPr lang="el-GR" smtClean="0"/>
              <a:t>22</a:t>
            </a:fld>
            <a:endParaRPr lang="el-GR"/>
          </a:p>
        </p:txBody>
      </p:sp>
    </p:spTree>
    <p:extLst>
      <p:ext uri="{BB962C8B-B14F-4D97-AF65-F5344CB8AC3E}">
        <p14:creationId xmlns:p14="http://schemas.microsoft.com/office/powerpoint/2010/main" val="2451060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767D042-CDA1-4D5E-9956-5508B278B5AD}" type="datetimeFigureOut">
              <a:rPr lang="el-GR" smtClean="0"/>
              <a:t>2/10/2017</a:t>
            </a:fld>
            <a:endParaRPr lang="el-G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37C5258-10E6-4C86-8BB8-F1FF92C04386}"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67D042-CDA1-4D5E-9956-5508B278B5AD}" type="datetimeFigureOut">
              <a:rPr lang="el-GR" smtClean="0"/>
              <a:t>2/10/2017</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537C5258-10E6-4C86-8BB8-F1FF92C0438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767D042-CDA1-4D5E-9956-5508B278B5AD}" type="datetimeFigureOut">
              <a:rPr lang="el-GR" smtClean="0"/>
              <a:t>2/10/2017</a:t>
            </a:fld>
            <a:endParaRPr lang="el-G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l-G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37C5258-10E6-4C86-8BB8-F1FF92C04386}"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67D042-CDA1-4D5E-9956-5508B278B5AD}" type="datetimeFigureOut">
              <a:rPr lang="el-GR" smtClean="0"/>
              <a:t>2/10/2017</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537C5258-10E6-4C86-8BB8-F1FF92C04386}"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767D042-CDA1-4D5E-9956-5508B278B5AD}" type="datetimeFigureOut">
              <a:rPr lang="el-GR" smtClean="0"/>
              <a:t>2/10/2017</a:t>
            </a:fld>
            <a:endParaRPr lang="el-G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37C5258-10E6-4C86-8BB8-F1FF92C04386}"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67D042-CDA1-4D5E-9956-5508B278B5AD}" type="datetimeFigureOut">
              <a:rPr lang="el-GR" smtClean="0"/>
              <a:t>2/10/2017</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537C5258-10E6-4C86-8BB8-F1FF92C04386}"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67D042-CDA1-4D5E-9956-5508B278B5AD}" type="datetimeFigureOut">
              <a:rPr lang="el-GR" smtClean="0"/>
              <a:t>2/10/2017</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537C5258-10E6-4C86-8BB8-F1FF92C04386}"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67D042-CDA1-4D5E-9956-5508B278B5AD}" type="datetimeFigureOut">
              <a:rPr lang="el-GR" smtClean="0"/>
              <a:t>2/10/2017</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537C5258-10E6-4C86-8BB8-F1FF92C0438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767D042-CDA1-4D5E-9956-5508B278B5AD}" type="datetimeFigureOut">
              <a:rPr lang="el-GR" smtClean="0"/>
              <a:t>2/10/2017</a:t>
            </a:fld>
            <a:endParaRPr lang="el-G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l-GR"/>
          </a:p>
        </p:txBody>
      </p:sp>
      <p:sp>
        <p:nvSpPr>
          <p:cNvPr id="4" name="Slide Number Placeholder 3"/>
          <p:cNvSpPr>
            <a:spLocks noGrp="1"/>
          </p:cNvSpPr>
          <p:nvPr>
            <p:ph type="sldNum" sz="quarter" idx="12"/>
          </p:nvPr>
        </p:nvSpPr>
        <p:spPr/>
        <p:txBody>
          <a:bodyPr/>
          <a:lstStyle>
            <a:extLst/>
          </a:lstStyle>
          <a:p>
            <a:fld id="{537C5258-10E6-4C86-8BB8-F1FF92C0438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67D042-CDA1-4D5E-9956-5508B278B5AD}" type="datetimeFigureOut">
              <a:rPr lang="el-GR" smtClean="0"/>
              <a:t>2/10/2017</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537C5258-10E6-4C86-8BB8-F1FF92C04386}"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767D042-CDA1-4D5E-9956-5508B278B5AD}" type="datetimeFigureOut">
              <a:rPr lang="el-GR" smtClean="0"/>
              <a:t>2/10/2017</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537C5258-10E6-4C86-8BB8-F1FF92C04386}" type="slidenum">
              <a:rPr lang="el-GR" smtClean="0"/>
              <a:t>‹#›</a:t>
            </a:fld>
            <a:endParaRPr lang="el-G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767D042-CDA1-4D5E-9956-5508B278B5AD}" type="datetimeFigureOut">
              <a:rPr lang="el-GR" smtClean="0"/>
              <a:t>2/10/2017</a:t>
            </a:fld>
            <a:endParaRPr lang="el-G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37C5258-10E6-4C86-8BB8-F1FF92C0438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fys-forums.eu/"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Teaching_Controversial_issues_COE_PACK_sep15.pdf" TargetMode="External"/><Relationship Id="rId2" Type="http://schemas.openxmlformats.org/officeDocument/2006/relationships/hyperlink" Target="../tonia%202016-2017/4-gl-95%20(1).zip"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Crayon" TargetMode="External"/><Relationship Id="rId2" Type="http://schemas.openxmlformats.org/officeDocument/2006/relationships/hyperlink" Target="http://en.wikipedia.org/wiki/Peter_Young_(British_Army_offic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ad.org.cy/genika/istoria__agiou_dometio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76672"/>
            <a:ext cx="7772400" cy="3486249"/>
          </a:xfrm>
        </p:spPr>
        <p:txBody>
          <a:bodyPr>
            <a:normAutofit/>
          </a:bodyPr>
          <a:lstStyle/>
          <a:p>
            <a:r>
              <a:rPr lang="en-GB" b="1" cap="all" dirty="0" smtClean="0"/>
              <a:t>Erasmus+</a:t>
            </a:r>
            <a:r>
              <a:rPr lang="el-GR" dirty="0" smtClean="0"/>
              <a:t/>
            </a:r>
            <a:br>
              <a:rPr lang="el-GR" dirty="0" smtClean="0"/>
            </a:br>
            <a:r>
              <a:rPr lang="el-GR" dirty="0" smtClean="0"/>
              <a:t/>
            </a:r>
            <a:br>
              <a:rPr lang="el-GR" dirty="0" smtClean="0"/>
            </a:br>
            <a:r>
              <a:rPr lang="en-GB" b="1" u="sng" cap="all" dirty="0" smtClean="0"/>
              <a:t>Project Title</a:t>
            </a:r>
            <a:r>
              <a:rPr lang="en-GB" b="1" cap="all" dirty="0" smtClean="0"/>
              <a:t>:</a:t>
            </a:r>
            <a:br>
              <a:rPr lang="en-GB" b="1" cap="all" dirty="0" smtClean="0"/>
            </a:br>
            <a:r>
              <a:rPr lang="en-GB" dirty="0"/>
              <a:t/>
            </a:r>
            <a:br>
              <a:rPr lang="en-GB" dirty="0"/>
            </a:br>
            <a:r>
              <a:rPr lang="en-GB" b="1" cap="all" dirty="0" smtClean="0"/>
              <a:t>mirror mirror on the wall</a:t>
            </a:r>
            <a:endParaRPr lang="el-GR" dirty="0"/>
          </a:p>
        </p:txBody>
      </p:sp>
    </p:spTree>
    <p:extLst>
      <p:ext uri="{BB962C8B-B14F-4D97-AF65-F5344CB8AC3E}">
        <p14:creationId xmlns:p14="http://schemas.microsoft.com/office/powerpoint/2010/main" val="395196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454"/>
            <a:ext cx="7239000" cy="1143000"/>
          </a:xfrm>
        </p:spPr>
        <p:txBody>
          <a:bodyPr>
            <a:normAutofit fontScale="90000"/>
          </a:bodyPr>
          <a:lstStyle/>
          <a:p>
            <a:r>
              <a:rPr lang="en-US" b="1" dirty="0" smtClean="0"/>
              <a:t>The school as an </a:t>
            </a:r>
            <a:r>
              <a:rPr lang="en-US" b="1" dirty="0" err="1" smtClean="0"/>
              <a:t>organisation</a:t>
            </a:r>
            <a:endParaRPr lang="el-GR" b="1" dirty="0"/>
          </a:p>
        </p:txBody>
      </p:sp>
      <p:sp>
        <p:nvSpPr>
          <p:cNvPr id="3" name="Content Placeholder 2"/>
          <p:cNvSpPr>
            <a:spLocks noGrp="1"/>
          </p:cNvSpPr>
          <p:nvPr>
            <p:ph idx="1"/>
          </p:nvPr>
        </p:nvSpPr>
        <p:spPr>
          <a:xfrm>
            <a:off x="251520" y="1196752"/>
            <a:ext cx="7643192" cy="5400600"/>
          </a:xfrm>
        </p:spPr>
        <p:txBody>
          <a:bodyPr>
            <a:noAutofit/>
          </a:bodyPr>
          <a:lstStyle/>
          <a:p>
            <a:r>
              <a:rPr lang="en-US" sz="3000" dirty="0">
                <a:latin typeface="Verdana"/>
              </a:rPr>
              <a:t>Under the Greek Ministry of Education and Culture.</a:t>
            </a:r>
          </a:p>
          <a:p>
            <a:r>
              <a:rPr lang="en-US" sz="3000" dirty="0" smtClean="0">
                <a:latin typeface="Verdana"/>
              </a:rPr>
              <a:t>Follows </a:t>
            </a:r>
            <a:r>
              <a:rPr lang="en-US" sz="3000" dirty="0">
                <a:latin typeface="Verdana"/>
              </a:rPr>
              <a:t>the National Curriculum of the Greek Ministry of Education and Culture</a:t>
            </a:r>
            <a:r>
              <a:rPr lang="en-US" sz="3000" dirty="0" smtClean="0">
                <a:latin typeface="Verdana"/>
              </a:rPr>
              <a:t>.       </a:t>
            </a:r>
          </a:p>
          <a:p>
            <a:r>
              <a:rPr lang="en-US" sz="3000" dirty="0" smtClean="0">
                <a:latin typeface="Verdana"/>
              </a:rPr>
              <a:t>“</a:t>
            </a:r>
            <a:r>
              <a:rPr lang="en-US" sz="3000" dirty="0">
                <a:latin typeface="Verdana"/>
              </a:rPr>
              <a:t>School Based Curriculum Development (SBCD) is weak in Cyprus and is also a consequence of high central control that does not allow for much differentiation among the schools</a:t>
            </a:r>
            <a:r>
              <a:rPr lang="en-US" sz="3000" dirty="0" smtClean="0">
                <a:latin typeface="Verdana"/>
              </a:rPr>
              <a:t>.” (</a:t>
            </a:r>
            <a:r>
              <a:rPr lang="en-US" sz="3000" dirty="0" err="1">
                <a:latin typeface="Verdana"/>
              </a:rPr>
              <a:t>Kyriakides</a:t>
            </a:r>
            <a:r>
              <a:rPr lang="en-US" sz="3000" dirty="0">
                <a:latin typeface="Verdana"/>
              </a:rPr>
              <a:t> 1994). </a:t>
            </a:r>
          </a:p>
          <a:p>
            <a:pPr marL="0" indent="0">
              <a:buNone/>
            </a:pPr>
            <a:endParaRPr lang="en-US" sz="3000" dirty="0">
              <a:latin typeface="Verdana"/>
            </a:endParaRPr>
          </a:p>
          <a:p>
            <a:pPr marL="0" indent="0">
              <a:buNone/>
            </a:pPr>
            <a:r>
              <a:rPr lang="en-US" sz="1800" dirty="0"/>
              <a:t/>
            </a:r>
            <a:br>
              <a:rPr lang="en-US" sz="1800" dirty="0"/>
            </a:br>
            <a:r>
              <a:rPr lang="en-US" sz="1800" dirty="0"/>
              <a:t/>
            </a:r>
            <a:br>
              <a:rPr lang="en-US" sz="1800" dirty="0"/>
            </a:br>
            <a:endParaRPr lang="el-GR" sz="1800" dirty="0"/>
          </a:p>
        </p:txBody>
      </p:sp>
    </p:spTree>
    <p:extLst>
      <p:ext uri="{BB962C8B-B14F-4D97-AF65-F5344CB8AC3E}">
        <p14:creationId xmlns:p14="http://schemas.microsoft.com/office/powerpoint/2010/main" val="14392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4758308"/>
              </p:ext>
            </p:extLst>
          </p:nvPr>
        </p:nvGraphicFramePr>
        <p:xfrm>
          <a:off x="179512" y="188641"/>
          <a:ext cx="7776863" cy="5422106"/>
        </p:xfrm>
        <a:graphic>
          <a:graphicData uri="http://schemas.openxmlformats.org/drawingml/2006/table">
            <a:tbl>
              <a:tblPr firstRow="1" firstCol="1" bandRow="1">
                <a:tableStyleId>{5C22544A-7EE6-4342-B048-85BDC9FD1C3A}</a:tableStyleId>
              </a:tblPr>
              <a:tblGrid>
                <a:gridCol w="834997"/>
                <a:gridCol w="1446412"/>
                <a:gridCol w="803056"/>
                <a:gridCol w="803056"/>
                <a:gridCol w="774766"/>
                <a:gridCol w="779329"/>
                <a:gridCol w="773853"/>
                <a:gridCol w="799404"/>
                <a:gridCol w="761990"/>
              </a:tblGrid>
              <a:tr h="138561">
                <a:tc>
                  <a:txBody>
                    <a:bodyPr/>
                    <a:lstStyle/>
                    <a:p>
                      <a:pPr>
                        <a:lnSpc>
                          <a:spcPct val="115000"/>
                        </a:lnSpc>
                        <a:spcAft>
                          <a:spcPts val="0"/>
                        </a:spcAft>
                      </a:pPr>
                      <a:r>
                        <a:rPr lang="en-US" sz="800" dirty="0">
                          <a:effectLst/>
                        </a:rPr>
                        <a:t>A/A</a:t>
                      </a:r>
                      <a:endParaRPr lang="el-GR" sz="8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800">
                          <a:effectLst/>
                        </a:rPr>
                        <a:t>LESSON</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800">
                          <a:effectLst/>
                        </a:rPr>
                        <a:t>A</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800">
                          <a:effectLst/>
                        </a:rPr>
                        <a:t>B</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800">
                          <a:effectLst/>
                        </a:rPr>
                        <a:t>C</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800">
                          <a:effectLst/>
                        </a:rPr>
                        <a:t>D</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800">
                          <a:effectLst/>
                        </a:rPr>
                        <a:t>E</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800">
                          <a:effectLst/>
                        </a:rPr>
                        <a:t>ST</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800">
                          <a:effectLst/>
                        </a:rPr>
                        <a:t>TOTAL</a:t>
                      </a:r>
                      <a:endParaRPr lang="el-GR" sz="800">
                        <a:effectLst/>
                        <a:latin typeface="Calibri"/>
                        <a:ea typeface="Calibri"/>
                        <a:cs typeface="Times New Roman"/>
                      </a:endParaRPr>
                    </a:p>
                  </a:txBody>
                  <a:tcPr marL="49738" marR="49738" marT="0" marB="0"/>
                </a:tc>
              </a:tr>
              <a:tr h="286023">
                <a:tc>
                  <a:txBody>
                    <a:bodyPr/>
                    <a:lstStyle/>
                    <a:p>
                      <a:pPr>
                        <a:lnSpc>
                          <a:spcPct val="115000"/>
                        </a:lnSpc>
                        <a:spcAft>
                          <a:spcPts val="0"/>
                        </a:spcAft>
                      </a:pPr>
                      <a:r>
                        <a:rPr lang="en-US" sz="800" dirty="0">
                          <a:effectLst/>
                        </a:rPr>
                        <a:t>1</a:t>
                      </a:r>
                      <a:endParaRPr lang="el-GR" sz="8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Greek Language</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12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12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latin typeface="+mn-lt"/>
                          <a:ea typeface="+mn-ea"/>
                          <a:cs typeface="+mn-cs"/>
                        </a:rPr>
                        <a:t>10</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latin typeface="+mn-lt"/>
                          <a:ea typeface="+mn-ea"/>
                          <a:cs typeface="+mn-cs"/>
                        </a:rPr>
                        <a:t>10</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latin typeface="+mn-lt"/>
                          <a:ea typeface="+mn-ea"/>
                          <a:cs typeface="+mn-cs"/>
                        </a:rPr>
                        <a:t>9</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latin typeface="+mn-lt"/>
                          <a:ea typeface="+mn-ea"/>
                          <a:cs typeface="+mn-cs"/>
                        </a:rPr>
                        <a:t>9</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latin typeface="Calibri"/>
                          <a:ea typeface="Calibri"/>
                          <a:cs typeface="Times New Roman"/>
                        </a:rPr>
                        <a:t>62</a:t>
                      </a:r>
                      <a:endParaRPr lang="el-GR" sz="1200" dirty="0">
                        <a:effectLst/>
                        <a:latin typeface="Calibri"/>
                        <a:ea typeface="Calibri"/>
                        <a:cs typeface="Times New Roman"/>
                      </a:endParaRPr>
                    </a:p>
                  </a:txBody>
                  <a:tcPr marL="49738" marR="49738" marT="0" marB="0"/>
                </a:tc>
              </a:tr>
              <a:tr h="207842">
                <a:tc>
                  <a:txBody>
                    <a:bodyPr/>
                    <a:lstStyle/>
                    <a:p>
                      <a:pPr>
                        <a:lnSpc>
                          <a:spcPct val="115000"/>
                        </a:lnSpc>
                        <a:spcAft>
                          <a:spcPts val="0"/>
                        </a:spcAft>
                      </a:pPr>
                      <a:r>
                        <a:rPr lang="en-US" sz="800">
                          <a:effectLst/>
                        </a:rPr>
                        <a:t>2</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Math</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7</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7</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7</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7</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6</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6</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latin typeface="Calibri"/>
                          <a:ea typeface="Calibri"/>
                          <a:cs typeface="Times New Roman"/>
                        </a:rPr>
                        <a:t>40</a:t>
                      </a:r>
                      <a:endParaRPr lang="el-GR" sz="1200" dirty="0">
                        <a:effectLst/>
                        <a:latin typeface="Calibri"/>
                        <a:ea typeface="Calibri"/>
                        <a:cs typeface="Times New Roman"/>
                      </a:endParaRPr>
                    </a:p>
                  </a:txBody>
                  <a:tcPr marL="49738" marR="49738" marT="0" marB="0"/>
                </a:tc>
              </a:tr>
              <a:tr h="207842">
                <a:tc>
                  <a:txBody>
                    <a:bodyPr/>
                    <a:lstStyle/>
                    <a:p>
                      <a:pPr>
                        <a:lnSpc>
                          <a:spcPct val="115000"/>
                        </a:lnSpc>
                        <a:spcAft>
                          <a:spcPts val="0"/>
                        </a:spcAft>
                      </a:pPr>
                      <a:r>
                        <a:rPr lang="en-US" sz="800">
                          <a:effectLst/>
                        </a:rPr>
                        <a:t>3</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History</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dirty="0">
                          <a:effectLst/>
                        </a:rPr>
                        <a:t> </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8</a:t>
                      </a:r>
                      <a:endParaRPr lang="el-GR" sz="1200" dirty="0">
                        <a:effectLst/>
                        <a:latin typeface="Calibri"/>
                        <a:ea typeface="Calibri"/>
                        <a:cs typeface="Times New Roman"/>
                      </a:endParaRPr>
                    </a:p>
                  </a:txBody>
                  <a:tcPr marL="49738" marR="49738" marT="0" marB="0"/>
                </a:tc>
              </a:tr>
              <a:tr h="404063">
                <a:tc>
                  <a:txBody>
                    <a:bodyPr/>
                    <a:lstStyle/>
                    <a:p>
                      <a:pPr>
                        <a:lnSpc>
                          <a:spcPct val="115000"/>
                        </a:lnSpc>
                        <a:spcAft>
                          <a:spcPts val="0"/>
                        </a:spcAft>
                      </a:pPr>
                      <a:r>
                        <a:rPr lang="en-US" sz="800">
                          <a:effectLst/>
                        </a:rPr>
                        <a:t>4</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Religious Education</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12</a:t>
                      </a:r>
                      <a:endParaRPr lang="el-GR" sz="1200" dirty="0">
                        <a:effectLst/>
                        <a:latin typeface="Calibri"/>
                        <a:ea typeface="Calibri"/>
                        <a:cs typeface="Times New Roman"/>
                      </a:endParaRPr>
                    </a:p>
                  </a:txBody>
                  <a:tcPr marL="49738" marR="49738" marT="0" marB="0"/>
                </a:tc>
              </a:tr>
              <a:tr h="207842">
                <a:tc>
                  <a:txBody>
                    <a:bodyPr/>
                    <a:lstStyle/>
                    <a:p>
                      <a:pPr>
                        <a:lnSpc>
                          <a:spcPct val="115000"/>
                        </a:lnSpc>
                        <a:spcAft>
                          <a:spcPts val="0"/>
                        </a:spcAft>
                      </a:pPr>
                      <a:r>
                        <a:rPr lang="en-US" sz="800">
                          <a:effectLst/>
                        </a:rPr>
                        <a:t>5</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Geography</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12</a:t>
                      </a:r>
                      <a:endParaRPr lang="el-GR" sz="1200" dirty="0">
                        <a:effectLst/>
                        <a:latin typeface="Calibri"/>
                        <a:ea typeface="Calibri"/>
                        <a:cs typeface="Times New Roman"/>
                      </a:endParaRPr>
                    </a:p>
                  </a:txBody>
                  <a:tcPr marL="49738" marR="49738" marT="0" marB="0"/>
                </a:tc>
              </a:tr>
              <a:tr h="415684">
                <a:tc>
                  <a:txBody>
                    <a:bodyPr/>
                    <a:lstStyle/>
                    <a:p>
                      <a:pPr>
                        <a:lnSpc>
                          <a:spcPct val="115000"/>
                        </a:lnSpc>
                        <a:spcAft>
                          <a:spcPts val="0"/>
                        </a:spcAft>
                      </a:pPr>
                      <a:r>
                        <a:rPr lang="en-US" sz="800">
                          <a:effectLst/>
                        </a:rPr>
                        <a:t>6</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Science and Technology</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l-GR" sz="1200" dirty="0">
                          <a:effectLst/>
                        </a:rPr>
                        <a:t> </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8</a:t>
                      </a:r>
                      <a:endParaRPr lang="el-GR" sz="1200" dirty="0">
                        <a:effectLst/>
                        <a:latin typeface="Calibri"/>
                        <a:ea typeface="Calibri"/>
                        <a:cs typeface="Times New Roman"/>
                      </a:endParaRPr>
                    </a:p>
                  </a:txBody>
                  <a:tcPr marL="49738" marR="49738" marT="0" marB="0"/>
                </a:tc>
              </a:tr>
              <a:tr h="207842">
                <a:tc>
                  <a:txBody>
                    <a:bodyPr/>
                    <a:lstStyle/>
                    <a:p>
                      <a:pPr>
                        <a:lnSpc>
                          <a:spcPct val="115000"/>
                        </a:lnSpc>
                        <a:spcAft>
                          <a:spcPts val="0"/>
                        </a:spcAft>
                      </a:pPr>
                      <a:r>
                        <a:rPr lang="en-US" sz="800">
                          <a:effectLst/>
                        </a:rPr>
                        <a:t>7</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Science</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4</a:t>
                      </a:r>
                      <a:endParaRPr lang="el-GR" sz="1200" dirty="0">
                        <a:effectLst/>
                        <a:latin typeface="Calibri"/>
                        <a:ea typeface="Calibri"/>
                        <a:cs typeface="Times New Roman"/>
                      </a:endParaRPr>
                    </a:p>
                  </a:txBody>
                  <a:tcPr marL="49738" marR="49738" marT="0" marB="0"/>
                </a:tc>
              </a:tr>
              <a:tr h="207842">
                <a:tc>
                  <a:txBody>
                    <a:bodyPr/>
                    <a:lstStyle/>
                    <a:p>
                      <a:pPr>
                        <a:lnSpc>
                          <a:spcPct val="115000"/>
                        </a:lnSpc>
                        <a:spcAft>
                          <a:spcPts val="0"/>
                        </a:spcAft>
                      </a:pPr>
                      <a:r>
                        <a:rPr lang="en-US" sz="800">
                          <a:effectLst/>
                        </a:rPr>
                        <a:t>8</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Art</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12</a:t>
                      </a:r>
                      <a:endParaRPr lang="el-GR" sz="1200" dirty="0">
                        <a:effectLst/>
                        <a:latin typeface="Calibri"/>
                        <a:ea typeface="Calibri"/>
                        <a:cs typeface="Times New Roman"/>
                      </a:endParaRPr>
                    </a:p>
                  </a:txBody>
                  <a:tcPr marL="49738" marR="49738" marT="0" marB="0"/>
                </a:tc>
              </a:tr>
              <a:tr h="207842">
                <a:tc>
                  <a:txBody>
                    <a:bodyPr/>
                    <a:lstStyle/>
                    <a:p>
                      <a:pPr>
                        <a:lnSpc>
                          <a:spcPct val="115000"/>
                        </a:lnSpc>
                        <a:spcAft>
                          <a:spcPts val="0"/>
                        </a:spcAft>
                      </a:pPr>
                      <a:r>
                        <a:rPr lang="en-US" sz="800">
                          <a:effectLst/>
                        </a:rPr>
                        <a:t>9</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Music</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12</a:t>
                      </a:r>
                      <a:endParaRPr lang="el-GR" sz="1200" dirty="0">
                        <a:effectLst/>
                        <a:latin typeface="Calibri"/>
                        <a:ea typeface="Calibri"/>
                        <a:cs typeface="Times New Roman"/>
                      </a:endParaRPr>
                    </a:p>
                  </a:txBody>
                  <a:tcPr marL="49738" marR="49738" marT="0" marB="0"/>
                </a:tc>
              </a:tr>
              <a:tr h="207842">
                <a:tc>
                  <a:txBody>
                    <a:bodyPr/>
                    <a:lstStyle/>
                    <a:p>
                      <a:pPr>
                        <a:lnSpc>
                          <a:spcPct val="115000"/>
                        </a:lnSpc>
                        <a:spcAft>
                          <a:spcPts val="0"/>
                        </a:spcAft>
                      </a:pPr>
                      <a:r>
                        <a:rPr lang="en-US" sz="800">
                          <a:effectLst/>
                        </a:rPr>
                        <a:t>10</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PE</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latin typeface="Calibri"/>
                          <a:ea typeface="Calibri"/>
                          <a:cs typeface="Times New Roman"/>
                        </a:rPr>
                        <a:t>3</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latin typeface="Calibri"/>
                          <a:ea typeface="Calibri"/>
                          <a:cs typeface="Times New Roman"/>
                        </a:rPr>
                        <a:t>3</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14</a:t>
                      </a:r>
                      <a:endParaRPr lang="el-GR" sz="1200" dirty="0">
                        <a:effectLst/>
                        <a:latin typeface="Calibri"/>
                        <a:ea typeface="Calibri"/>
                        <a:cs typeface="Times New Roman"/>
                      </a:endParaRPr>
                    </a:p>
                  </a:txBody>
                  <a:tcPr marL="49738" marR="49738" marT="0" marB="0"/>
                </a:tc>
              </a:tr>
              <a:tr h="207842">
                <a:tc>
                  <a:txBody>
                    <a:bodyPr/>
                    <a:lstStyle/>
                    <a:p>
                      <a:pPr>
                        <a:lnSpc>
                          <a:spcPct val="115000"/>
                        </a:lnSpc>
                        <a:spcAft>
                          <a:spcPts val="0"/>
                        </a:spcAft>
                      </a:pPr>
                      <a:r>
                        <a:rPr lang="en-US" sz="800">
                          <a:effectLst/>
                        </a:rPr>
                        <a:t>11</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English</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dirty="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12</a:t>
                      </a:r>
                      <a:endParaRPr lang="el-GR" sz="1200" dirty="0">
                        <a:effectLst/>
                        <a:latin typeface="Calibri"/>
                        <a:ea typeface="Calibri"/>
                        <a:cs typeface="Times New Roman"/>
                      </a:endParaRPr>
                    </a:p>
                  </a:txBody>
                  <a:tcPr marL="49738" marR="49738" marT="0" marB="0"/>
                </a:tc>
              </a:tr>
              <a:tr h="831368">
                <a:tc>
                  <a:txBody>
                    <a:bodyPr/>
                    <a:lstStyle/>
                    <a:p>
                      <a:pPr>
                        <a:lnSpc>
                          <a:spcPct val="115000"/>
                        </a:lnSpc>
                        <a:spcAft>
                          <a:spcPts val="0"/>
                        </a:spcAft>
                      </a:pPr>
                      <a:r>
                        <a:rPr lang="en-US" sz="800">
                          <a:effectLst/>
                        </a:rPr>
                        <a:t>12</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Design and Technology- Education for </a:t>
                      </a:r>
                      <a:r>
                        <a:rPr lang="en-US" sz="1200" dirty="0" smtClean="0">
                          <a:effectLst/>
                        </a:rPr>
                        <a:t>Healthy life</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dirty="0" smtClean="0">
                          <a:effectLst/>
                        </a:rPr>
                        <a:t>2</a:t>
                      </a:r>
                      <a:r>
                        <a:rPr lang="en-US" sz="1200" dirty="0" smtClean="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l-GR" sz="1200" dirty="0" smtClean="0">
                          <a:effectLst/>
                        </a:rPr>
                        <a:t>2</a:t>
                      </a:r>
                      <a:r>
                        <a:rPr lang="en-US" sz="1200" dirty="0" smtClean="0">
                          <a:effectLst/>
                        </a:rPr>
                        <a:t>/2</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rPr>
                        <a:t>8</a:t>
                      </a:r>
                      <a:endParaRPr lang="el-GR" sz="1200" dirty="0">
                        <a:effectLst/>
                        <a:latin typeface="Calibri"/>
                        <a:ea typeface="Calibri"/>
                        <a:cs typeface="Times New Roman"/>
                      </a:endParaRPr>
                    </a:p>
                  </a:txBody>
                  <a:tcPr marL="49738" marR="49738" marT="0" marB="0"/>
                </a:tc>
              </a:tr>
              <a:tr h="831368">
                <a:tc>
                  <a:txBody>
                    <a:bodyPr/>
                    <a:lstStyle/>
                    <a:p>
                      <a:pPr>
                        <a:lnSpc>
                          <a:spcPct val="115000"/>
                        </a:lnSpc>
                        <a:spcAft>
                          <a:spcPts val="0"/>
                        </a:spcAft>
                      </a:pPr>
                      <a:r>
                        <a:rPr lang="en-US" sz="800">
                          <a:effectLst/>
                        </a:rPr>
                        <a:t>13</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Education for </a:t>
                      </a:r>
                      <a:r>
                        <a:rPr lang="en-US" sz="1200" dirty="0" smtClean="0">
                          <a:effectLst/>
                        </a:rPr>
                        <a:t>Mental Health- </a:t>
                      </a:r>
                      <a:r>
                        <a:rPr lang="en-US" sz="1200" dirty="0">
                          <a:effectLst/>
                        </a:rPr>
                        <a:t>Environmental Education</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2</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8</a:t>
                      </a:r>
                      <a:endParaRPr lang="el-GR" sz="1200" dirty="0">
                        <a:effectLst/>
                        <a:latin typeface="Calibri"/>
                        <a:ea typeface="Calibri"/>
                        <a:cs typeface="Times New Roman"/>
                      </a:endParaRPr>
                    </a:p>
                  </a:txBody>
                  <a:tcPr marL="49738" marR="49738" marT="0" marB="0"/>
                </a:tc>
              </a:tr>
              <a:tr h="415684">
                <a:tc>
                  <a:txBody>
                    <a:bodyPr/>
                    <a:lstStyle/>
                    <a:p>
                      <a:pPr>
                        <a:lnSpc>
                          <a:spcPct val="115000"/>
                        </a:lnSpc>
                        <a:spcAft>
                          <a:spcPts val="0"/>
                        </a:spcAft>
                      </a:pPr>
                      <a:r>
                        <a:rPr lang="en-US" sz="800">
                          <a:effectLst/>
                        </a:rPr>
                        <a:t>14</a:t>
                      </a:r>
                      <a:endParaRPr lang="el-GR" sz="8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a:effectLst/>
                        </a:rPr>
                        <a:t>Environmental Education</a:t>
                      </a:r>
                      <a:endParaRPr lang="el-GR" sz="1200" dirty="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l-GR" sz="1200">
                          <a:effectLst/>
                        </a:rPr>
                        <a:t> </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1</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a:effectLst/>
                        </a:rPr>
                        <a:t>1</a:t>
                      </a:r>
                      <a:endParaRPr lang="el-GR" sz="1200">
                        <a:effectLst/>
                        <a:latin typeface="Calibri"/>
                        <a:ea typeface="Calibri"/>
                        <a:cs typeface="Times New Roman"/>
                      </a:endParaRPr>
                    </a:p>
                  </a:txBody>
                  <a:tcPr marL="49738" marR="49738" marT="0" marB="0"/>
                </a:tc>
                <a:tc>
                  <a:txBody>
                    <a:bodyPr/>
                    <a:lstStyle/>
                    <a:p>
                      <a:pPr>
                        <a:lnSpc>
                          <a:spcPct val="115000"/>
                        </a:lnSpc>
                        <a:spcAft>
                          <a:spcPts val="0"/>
                        </a:spcAft>
                      </a:pPr>
                      <a:r>
                        <a:rPr lang="en-US" sz="1200" dirty="0" smtClean="0">
                          <a:effectLst/>
                          <a:latin typeface="Calibri"/>
                          <a:ea typeface="Calibri"/>
                          <a:cs typeface="Times New Roman"/>
                        </a:rPr>
                        <a:t>2</a:t>
                      </a:r>
                      <a:endParaRPr lang="el-GR" sz="1200" dirty="0">
                        <a:effectLst/>
                        <a:latin typeface="Calibri"/>
                        <a:ea typeface="Calibri"/>
                        <a:cs typeface="Times New Roman"/>
                      </a:endParaRPr>
                    </a:p>
                  </a:txBody>
                  <a:tcPr marL="49738" marR="49738" marT="0" marB="0"/>
                </a:tc>
              </a:tr>
              <a:tr h="138561">
                <a:tc rowSpan="2" gridSpan="8">
                  <a:txBody>
                    <a:bodyPr/>
                    <a:lstStyle/>
                    <a:p>
                      <a:pPr>
                        <a:lnSpc>
                          <a:spcPct val="115000"/>
                        </a:lnSpc>
                        <a:spcAft>
                          <a:spcPts val="0"/>
                        </a:spcAft>
                      </a:pPr>
                      <a:r>
                        <a:rPr lang="en-US" sz="1400" dirty="0">
                          <a:effectLst/>
                        </a:rPr>
                        <a:t>Total              </a:t>
                      </a:r>
                      <a:r>
                        <a:rPr lang="en-US" sz="1400" dirty="0" smtClean="0">
                          <a:effectLst/>
                        </a:rPr>
                        <a:t>                         35           35           35           35          37            37</a:t>
                      </a:r>
                      <a:endParaRPr lang="el-GR" sz="1400" dirty="0">
                        <a:effectLst/>
                        <a:latin typeface="Calibri"/>
                        <a:ea typeface="Calibri"/>
                        <a:cs typeface="Times New Roman"/>
                      </a:endParaRPr>
                    </a:p>
                  </a:txBody>
                  <a:tcPr marL="49738" marR="49738" marT="0" marB="0"/>
                </a:tc>
                <a:tc rowSpan="2" hMerge="1">
                  <a:txBody>
                    <a:bodyPr/>
                    <a:lstStyle/>
                    <a:p>
                      <a:endParaRPr lang="el-GR"/>
                    </a:p>
                  </a:txBody>
                  <a:tcPr/>
                </a:tc>
                <a:tc rowSpan="2" hMerge="1">
                  <a:txBody>
                    <a:bodyPr/>
                    <a:lstStyle/>
                    <a:p>
                      <a:endParaRPr lang="el-GR"/>
                    </a:p>
                  </a:txBody>
                  <a:tcPr/>
                </a:tc>
                <a:tc rowSpan="2" hMerge="1">
                  <a:txBody>
                    <a:bodyPr/>
                    <a:lstStyle/>
                    <a:p>
                      <a:endParaRPr lang="el-GR"/>
                    </a:p>
                  </a:txBody>
                  <a:tcPr/>
                </a:tc>
                <a:tc rowSpan="2" hMerge="1">
                  <a:txBody>
                    <a:bodyPr/>
                    <a:lstStyle/>
                    <a:p>
                      <a:endParaRPr lang="el-GR"/>
                    </a:p>
                  </a:txBody>
                  <a:tcPr/>
                </a:tc>
                <a:tc rowSpan="2" hMerge="1">
                  <a:txBody>
                    <a:bodyPr/>
                    <a:lstStyle/>
                    <a:p>
                      <a:endParaRPr lang="el-GR"/>
                    </a:p>
                  </a:txBody>
                  <a:tcPr/>
                </a:tc>
                <a:tc rowSpan="2" hMerge="1">
                  <a:txBody>
                    <a:bodyPr/>
                    <a:lstStyle/>
                    <a:p>
                      <a:endParaRPr lang="el-GR"/>
                    </a:p>
                  </a:txBody>
                  <a:tcPr/>
                </a:tc>
                <a:tc rowSpan="2" hMerge="1">
                  <a:txBody>
                    <a:bodyPr/>
                    <a:lstStyle/>
                    <a:p>
                      <a:endParaRPr lang="el-GR"/>
                    </a:p>
                  </a:txBody>
                  <a:tcPr/>
                </a:tc>
                <a:tc>
                  <a:txBody>
                    <a:bodyPr/>
                    <a:lstStyle/>
                    <a:p>
                      <a:pPr>
                        <a:lnSpc>
                          <a:spcPct val="115000"/>
                        </a:lnSpc>
                        <a:spcAft>
                          <a:spcPts val="0"/>
                        </a:spcAft>
                      </a:pPr>
                      <a:r>
                        <a:rPr lang="en-US" sz="1400" dirty="0" smtClean="0">
                          <a:effectLst/>
                        </a:rPr>
                        <a:t>214</a:t>
                      </a:r>
                      <a:endParaRPr lang="el-GR" sz="1400" dirty="0">
                        <a:effectLst/>
                        <a:latin typeface="Calibri"/>
                        <a:ea typeface="Calibri"/>
                        <a:cs typeface="Times New Roman"/>
                      </a:endParaRPr>
                    </a:p>
                  </a:txBody>
                  <a:tcPr marL="49738" marR="49738" marT="0" marB="0"/>
                </a:tc>
              </a:tr>
              <a:tr h="138561">
                <a:tc gridSpan="8" vMerge="1">
                  <a:txBody>
                    <a:bodyPr/>
                    <a:lstStyle/>
                    <a:p>
                      <a:endParaRPr lang="el-GR"/>
                    </a:p>
                  </a:txBody>
                  <a:tcPr/>
                </a:tc>
                <a:tc hMerge="1" vMerge="1">
                  <a:txBody>
                    <a:bodyPr/>
                    <a:lstStyle/>
                    <a:p>
                      <a:endParaRPr lang="el-GR"/>
                    </a:p>
                  </a:txBody>
                  <a:tcPr/>
                </a:tc>
                <a:tc hMerge="1" vMerge="1">
                  <a:txBody>
                    <a:bodyPr/>
                    <a:lstStyle/>
                    <a:p>
                      <a:endParaRPr lang="el-GR"/>
                    </a:p>
                  </a:txBody>
                  <a:tcPr/>
                </a:tc>
                <a:tc hMerge="1" vMerge="1">
                  <a:txBody>
                    <a:bodyPr/>
                    <a:lstStyle/>
                    <a:p>
                      <a:endParaRPr lang="el-GR"/>
                    </a:p>
                  </a:txBody>
                  <a:tcPr/>
                </a:tc>
                <a:tc hMerge="1" vMerge="1">
                  <a:txBody>
                    <a:bodyPr/>
                    <a:lstStyle/>
                    <a:p>
                      <a:endParaRPr lang="el-GR"/>
                    </a:p>
                  </a:txBody>
                  <a:tcPr/>
                </a:tc>
                <a:tc hMerge="1" vMerge="1">
                  <a:txBody>
                    <a:bodyPr/>
                    <a:lstStyle/>
                    <a:p>
                      <a:endParaRPr lang="el-GR"/>
                    </a:p>
                  </a:txBody>
                  <a:tcPr/>
                </a:tc>
                <a:tc hMerge="1" vMerge="1">
                  <a:txBody>
                    <a:bodyPr/>
                    <a:lstStyle/>
                    <a:p>
                      <a:endParaRPr lang="el-GR"/>
                    </a:p>
                  </a:txBody>
                  <a:tcPr/>
                </a:tc>
                <a:tc hMerge="1" vMerge="1">
                  <a:txBody>
                    <a:bodyPr/>
                    <a:lstStyle/>
                    <a:p>
                      <a:endParaRPr lang="el-GR"/>
                    </a:p>
                  </a:txBody>
                  <a:tcPr/>
                </a:tc>
                <a:tc>
                  <a:txBody>
                    <a:bodyPr/>
                    <a:lstStyle/>
                    <a:p>
                      <a:pPr>
                        <a:lnSpc>
                          <a:spcPct val="115000"/>
                        </a:lnSpc>
                        <a:spcAft>
                          <a:spcPts val="0"/>
                        </a:spcAft>
                      </a:pPr>
                      <a:r>
                        <a:rPr lang="el-GR" sz="800" dirty="0">
                          <a:effectLst/>
                        </a:rPr>
                        <a:t> </a:t>
                      </a:r>
                      <a:endParaRPr lang="el-GR" sz="800" dirty="0">
                        <a:effectLst/>
                        <a:latin typeface="Calibri"/>
                        <a:ea typeface="Calibri"/>
                        <a:cs typeface="Times New Roman"/>
                      </a:endParaRPr>
                    </a:p>
                  </a:txBody>
                  <a:tcPr marL="49738" marR="49738" marT="0" marB="0"/>
                </a:tc>
              </a:tr>
            </a:tbl>
          </a:graphicData>
        </a:graphic>
      </p:graphicFrame>
      <p:sp>
        <p:nvSpPr>
          <p:cNvPr id="5" name="TextBox 4"/>
          <p:cNvSpPr txBox="1"/>
          <p:nvPr/>
        </p:nvSpPr>
        <p:spPr>
          <a:xfrm>
            <a:off x="827584" y="6321512"/>
            <a:ext cx="7128792" cy="369332"/>
          </a:xfrm>
          <a:prstGeom prst="rect">
            <a:avLst/>
          </a:prstGeom>
          <a:noFill/>
        </p:spPr>
        <p:txBody>
          <a:bodyPr wrap="square" rtlCol="0">
            <a:spAutoFit/>
          </a:bodyPr>
          <a:lstStyle/>
          <a:p>
            <a:r>
              <a:rPr lang="en-US" dirty="0" smtClean="0"/>
              <a:t>Timetable of the public elementary schools in Cyprus</a:t>
            </a:r>
            <a:endParaRPr lang="el-GR" dirty="0"/>
          </a:p>
        </p:txBody>
      </p:sp>
    </p:spTree>
    <p:extLst>
      <p:ext uri="{BB962C8B-B14F-4D97-AF65-F5344CB8AC3E}">
        <p14:creationId xmlns:p14="http://schemas.microsoft.com/office/powerpoint/2010/main" val="7918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7200800" cy="5174035"/>
          </a:xfrm>
        </p:spPr>
        <p:txBody>
          <a:bodyPr>
            <a:normAutofit fontScale="92500" lnSpcReduction="10000"/>
          </a:bodyPr>
          <a:lstStyle/>
          <a:p>
            <a:r>
              <a:rPr lang="en-US" dirty="0">
                <a:latin typeface="Verdana"/>
              </a:rPr>
              <a:t>“The aims of the education service in Cyprus are set out in various government publications and policy documents. By analyzing these aims one can identify an attempt to link education to the historical, social, moral, cultural, economic, and political context of Cyprus” (</a:t>
            </a:r>
            <a:r>
              <a:rPr lang="en-US" dirty="0" err="1">
                <a:latin typeface="Verdana"/>
              </a:rPr>
              <a:t>Kyriakides</a:t>
            </a:r>
            <a:r>
              <a:rPr lang="en-US" dirty="0">
                <a:latin typeface="Verdana"/>
              </a:rPr>
              <a:t> 1994; UNESCO 1997). </a:t>
            </a:r>
            <a:endParaRPr lang="en-US" dirty="0" smtClean="0">
              <a:latin typeface="Verdana"/>
            </a:endParaRPr>
          </a:p>
          <a:p>
            <a:r>
              <a:rPr lang="en-US" dirty="0" smtClean="0">
                <a:latin typeface="Verdana"/>
              </a:rPr>
              <a:t>However</a:t>
            </a:r>
            <a:r>
              <a:rPr lang="el-GR" dirty="0" smtClean="0">
                <a:latin typeface="Verdana"/>
              </a:rPr>
              <a:t>, </a:t>
            </a:r>
            <a:r>
              <a:rPr lang="en-US" dirty="0" smtClean="0">
                <a:latin typeface="Verdana"/>
              </a:rPr>
              <a:t>this year, for the first time, the schools were allowed to set the majority of their aims alone- only one centrally given aim</a:t>
            </a:r>
            <a:r>
              <a:rPr lang="en-US" dirty="0">
                <a:latin typeface="Verdana"/>
              </a:rPr>
              <a:t/>
            </a:r>
            <a:br>
              <a:rPr lang="en-US" dirty="0">
                <a:latin typeface="Verdana"/>
              </a:rPr>
            </a:br>
            <a:r>
              <a:rPr lang="en-US" sz="2000" dirty="0"/>
              <a:t/>
            </a:r>
            <a:br>
              <a:rPr lang="en-US" sz="2000" dirty="0"/>
            </a:br>
            <a:r>
              <a:rPr lang="en-US" sz="2000" dirty="0"/>
              <a:t/>
            </a:r>
            <a:br>
              <a:rPr lang="en-US" sz="2000" dirty="0"/>
            </a:br>
            <a:endParaRPr lang="el-GR" sz="2000" dirty="0"/>
          </a:p>
          <a:p>
            <a:endParaRPr lang="el-GR" dirty="0"/>
          </a:p>
        </p:txBody>
      </p:sp>
    </p:spTree>
    <p:extLst>
      <p:ext uri="{BB962C8B-B14F-4D97-AF65-F5344CB8AC3E}">
        <p14:creationId xmlns:p14="http://schemas.microsoft.com/office/powerpoint/2010/main" val="295628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88640"/>
            <a:ext cx="7968885" cy="5976664"/>
          </a:xfrm>
        </p:spPr>
      </p:pic>
    </p:spTree>
    <p:extLst>
      <p:ext uri="{BB962C8B-B14F-4D97-AF65-F5344CB8AC3E}">
        <p14:creationId xmlns:p14="http://schemas.microsoft.com/office/powerpoint/2010/main" val="193751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05"/>
            <a:ext cx="8064896" cy="1143000"/>
          </a:xfrm>
        </p:spPr>
        <p:txBody>
          <a:bodyPr>
            <a:normAutofit fontScale="90000"/>
          </a:bodyPr>
          <a:lstStyle/>
          <a:p>
            <a:r>
              <a:rPr lang="en-US" b="1" dirty="0" smtClean="0"/>
              <a:t>The school as a building/ facilities</a:t>
            </a:r>
            <a:endParaRPr lang="el-GR" b="1" dirty="0"/>
          </a:p>
        </p:txBody>
      </p:sp>
      <p:sp>
        <p:nvSpPr>
          <p:cNvPr id="3" name="Content Placeholder 2"/>
          <p:cNvSpPr>
            <a:spLocks noGrp="1"/>
          </p:cNvSpPr>
          <p:nvPr>
            <p:ph idx="1"/>
          </p:nvPr>
        </p:nvSpPr>
        <p:spPr>
          <a:xfrm>
            <a:off x="323528" y="1340768"/>
            <a:ext cx="7239000" cy="4846320"/>
          </a:xfrm>
        </p:spPr>
        <p:txBody>
          <a:bodyPr>
            <a:normAutofit/>
          </a:bodyPr>
          <a:lstStyle/>
          <a:p>
            <a:r>
              <a:rPr lang="en-US" dirty="0" smtClean="0"/>
              <a:t>Six classes, one for each year</a:t>
            </a:r>
          </a:p>
          <a:p>
            <a:r>
              <a:rPr lang="en-US" dirty="0" smtClean="0"/>
              <a:t>Music room</a:t>
            </a:r>
          </a:p>
          <a:p>
            <a:r>
              <a:rPr lang="en-US" dirty="0" smtClean="0"/>
              <a:t>Technology room/ Science room</a:t>
            </a:r>
          </a:p>
          <a:p>
            <a:r>
              <a:rPr lang="en-US" dirty="0" smtClean="0"/>
              <a:t>Computer Lab</a:t>
            </a:r>
          </a:p>
          <a:p>
            <a:r>
              <a:rPr lang="en-US" dirty="0" smtClean="0"/>
              <a:t>“Theatre”</a:t>
            </a:r>
          </a:p>
          <a:p>
            <a:r>
              <a:rPr lang="en-US" dirty="0" smtClean="0"/>
              <a:t>Staff room</a:t>
            </a:r>
          </a:p>
          <a:p>
            <a:r>
              <a:rPr lang="en-US" dirty="0" smtClean="0"/>
              <a:t>One room for students with special needs: </a:t>
            </a:r>
            <a:r>
              <a:rPr lang="en-US" dirty="0" err="1" smtClean="0"/>
              <a:t>eg</a:t>
            </a:r>
            <a:r>
              <a:rPr lang="en-US" dirty="0" smtClean="0"/>
              <a:t>. </a:t>
            </a:r>
            <a:r>
              <a:rPr lang="en-US" dirty="0" err="1" smtClean="0"/>
              <a:t>logotherapy</a:t>
            </a:r>
            <a:r>
              <a:rPr lang="en-US" dirty="0" smtClean="0"/>
              <a:t>.</a:t>
            </a:r>
          </a:p>
          <a:p>
            <a:endParaRPr lang="en-US" dirty="0" smtClean="0"/>
          </a:p>
          <a:p>
            <a:endParaRPr lang="el-GR" dirty="0"/>
          </a:p>
        </p:txBody>
      </p:sp>
    </p:spTree>
    <p:extLst>
      <p:ext uri="{BB962C8B-B14F-4D97-AF65-F5344CB8AC3E}">
        <p14:creationId xmlns:p14="http://schemas.microsoft.com/office/powerpoint/2010/main" val="61647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7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7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7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239000" cy="1143000"/>
          </a:xfrm>
        </p:spPr>
        <p:txBody>
          <a:bodyPr/>
          <a:lstStyle/>
          <a:p>
            <a:r>
              <a:rPr lang="en-US" b="1" dirty="0" smtClean="0"/>
              <a:t>The staff</a:t>
            </a:r>
            <a:endParaRPr lang="el-GR" b="1" dirty="0"/>
          </a:p>
        </p:txBody>
      </p:sp>
      <p:sp>
        <p:nvSpPr>
          <p:cNvPr id="3" name="Content Placeholder 2"/>
          <p:cNvSpPr>
            <a:spLocks noGrp="1"/>
          </p:cNvSpPr>
          <p:nvPr>
            <p:ph idx="1"/>
          </p:nvPr>
        </p:nvSpPr>
        <p:spPr>
          <a:xfrm>
            <a:off x="323528" y="1556792"/>
            <a:ext cx="7239000" cy="3672408"/>
          </a:xfrm>
        </p:spPr>
        <p:txBody>
          <a:bodyPr>
            <a:normAutofit lnSpcReduction="10000"/>
          </a:bodyPr>
          <a:lstStyle/>
          <a:p>
            <a:r>
              <a:rPr lang="en-US" dirty="0"/>
              <a:t>a</a:t>
            </a:r>
            <a:r>
              <a:rPr lang="en-US" dirty="0" smtClean="0"/>
              <a:t> principal</a:t>
            </a:r>
          </a:p>
          <a:p>
            <a:r>
              <a:rPr lang="en-US" dirty="0"/>
              <a:t>a</a:t>
            </a:r>
            <a:r>
              <a:rPr lang="en-US" dirty="0" smtClean="0"/>
              <a:t> vice-principal</a:t>
            </a:r>
          </a:p>
          <a:p>
            <a:r>
              <a:rPr lang="en-US" dirty="0"/>
              <a:t>7 more teachers to teach the other subjects of the curriculum.</a:t>
            </a:r>
          </a:p>
          <a:p>
            <a:r>
              <a:rPr lang="en-US" dirty="0" smtClean="0"/>
              <a:t>a music teacher</a:t>
            </a:r>
          </a:p>
          <a:p>
            <a:r>
              <a:rPr lang="en-US" dirty="0" smtClean="0"/>
              <a:t>a gymnastics teacher</a:t>
            </a:r>
          </a:p>
          <a:p>
            <a:r>
              <a:rPr lang="en-US" dirty="0" smtClean="0"/>
              <a:t>a speech therapy teacher</a:t>
            </a:r>
          </a:p>
          <a:p>
            <a:r>
              <a:rPr lang="en-US" dirty="0" smtClean="0"/>
              <a:t>a teacher for special needs students</a:t>
            </a:r>
            <a:endParaRPr lang="el-GR" dirty="0"/>
          </a:p>
        </p:txBody>
      </p:sp>
    </p:spTree>
    <p:extLst>
      <p:ext uri="{BB962C8B-B14F-4D97-AF65-F5344CB8AC3E}">
        <p14:creationId xmlns:p14="http://schemas.microsoft.com/office/powerpoint/2010/main" val="338584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7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7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7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1" y="980728"/>
            <a:ext cx="8064897" cy="4536504"/>
          </a:xfrm>
        </p:spPr>
      </p:pic>
    </p:spTree>
    <p:extLst>
      <p:ext uri="{BB962C8B-B14F-4D97-AF65-F5344CB8AC3E}">
        <p14:creationId xmlns:p14="http://schemas.microsoft.com/office/powerpoint/2010/main" val="416868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76989" y="0"/>
            <a:ext cx="1296144" cy="8340745"/>
          </a:xfrm>
          <a:prstGeom prst="rect">
            <a:avLst/>
          </a:prstGeom>
          <a:noFill/>
        </p:spPr>
        <p:txBody>
          <a:bodyPr wrap="square" rtlCol="0">
            <a:spAutoFit/>
            <a:scene3d>
              <a:camera prst="isometricOffAxis1Left"/>
              <a:lightRig rig="threePt" dir="t"/>
            </a:scene3d>
          </a:bodyPr>
          <a:lstStyle/>
          <a:p>
            <a:pPr algn="ctr"/>
            <a:r>
              <a:rPr lang="en-US" dirty="0" smtClean="0"/>
              <a:t>Table 2</a:t>
            </a:r>
          </a:p>
          <a:p>
            <a:pPr algn="ctr"/>
            <a:r>
              <a:rPr lang="en-US" sz="3200" dirty="0" smtClean="0">
                <a:solidFill>
                  <a:schemeClr val="bg1"/>
                </a:solidFill>
              </a:rPr>
              <a:t>The countries of origin of the student population</a:t>
            </a:r>
            <a:endParaRPr lang="en-US" sz="3200"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2242107572"/>
              </p:ext>
            </p:extLst>
          </p:nvPr>
        </p:nvGraphicFramePr>
        <p:xfrm>
          <a:off x="1043608" y="404664"/>
          <a:ext cx="5904656" cy="4055328"/>
        </p:xfrm>
        <a:graphic>
          <a:graphicData uri="http://schemas.openxmlformats.org/drawingml/2006/table">
            <a:tbl>
              <a:tblPr firstRow="1" bandRow="1">
                <a:tableStyleId>{5C22544A-7EE6-4342-B048-85BDC9FD1C3A}</a:tableStyleId>
              </a:tblPr>
              <a:tblGrid>
                <a:gridCol w="3482233"/>
                <a:gridCol w="2422423"/>
              </a:tblGrid>
              <a:tr h="288032">
                <a:tc>
                  <a:txBody>
                    <a:bodyPr/>
                    <a:lstStyle/>
                    <a:p>
                      <a:r>
                        <a:rPr lang="en-US" dirty="0" smtClean="0"/>
                        <a:t>COUNTRY</a:t>
                      </a:r>
                      <a:endParaRPr lang="el-GR" dirty="0"/>
                    </a:p>
                  </a:txBody>
                  <a:tcPr/>
                </a:tc>
                <a:tc>
                  <a:txBody>
                    <a:bodyPr/>
                    <a:lstStyle/>
                    <a:p>
                      <a:r>
                        <a:rPr lang="en-US" dirty="0" smtClean="0"/>
                        <a:t>Number</a:t>
                      </a:r>
                      <a:r>
                        <a:rPr lang="en-US" baseline="0" dirty="0" smtClean="0"/>
                        <a:t> of Students</a:t>
                      </a:r>
                      <a:endParaRPr lang="el-GR" dirty="0"/>
                    </a:p>
                  </a:txBody>
                  <a:tcPr/>
                </a:tc>
              </a:tr>
              <a:tr h="347868">
                <a:tc>
                  <a:txBody>
                    <a:bodyPr/>
                    <a:lstStyle/>
                    <a:p>
                      <a:r>
                        <a:rPr lang="en-US" dirty="0" smtClean="0"/>
                        <a:t>Syria </a:t>
                      </a:r>
                      <a:endParaRPr lang="el-GR" dirty="0"/>
                    </a:p>
                  </a:txBody>
                  <a:tcPr/>
                </a:tc>
                <a:tc>
                  <a:txBody>
                    <a:bodyPr/>
                    <a:lstStyle/>
                    <a:p>
                      <a:r>
                        <a:rPr lang="en-US" dirty="0" smtClean="0">
                          <a:solidFill>
                            <a:srgbClr val="FF0000"/>
                          </a:solidFill>
                        </a:rPr>
                        <a:t>2</a:t>
                      </a:r>
                      <a:endParaRPr lang="el-GR" dirty="0">
                        <a:solidFill>
                          <a:srgbClr val="FF0000"/>
                        </a:solidFill>
                      </a:endParaRPr>
                    </a:p>
                  </a:txBody>
                  <a:tcPr/>
                </a:tc>
              </a:tr>
              <a:tr h="347868">
                <a:tc>
                  <a:txBody>
                    <a:bodyPr/>
                    <a:lstStyle/>
                    <a:p>
                      <a:r>
                        <a:rPr lang="en-US" dirty="0" smtClean="0"/>
                        <a:t>Georgia</a:t>
                      </a:r>
                      <a:endParaRPr lang="el-GR" dirty="0"/>
                    </a:p>
                  </a:txBody>
                  <a:tcPr/>
                </a:tc>
                <a:tc>
                  <a:txBody>
                    <a:bodyPr/>
                    <a:lstStyle/>
                    <a:p>
                      <a:r>
                        <a:rPr lang="en-US" dirty="0" smtClean="0">
                          <a:solidFill>
                            <a:srgbClr val="FF0000"/>
                          </a:solidFill>
                        </a:rPr>
                        <a:t>10</a:t>
                      </a:r>
                      <a:endParaRPr lang="el-GR" dirty="0">
                        <a:solidFill>
                          <a:srgbClr val="FF0000"/>
                        </a:solidFill>
                      </a:endParaRPr>
                    </a:p>
                  </a:txBody>
                  <a:tcPr/>
                </a:tc>
              </a:tr>
              <a:tr h="347868">
                <a:tc>
                  <a:txBody>
                    <a:bodyPr/>
                    <a:lstStyle/>
                    <a:p>
                      <a:r>
                        <a:rPr lang="en-US" dirty="0" smtClean="0"/>
                        <a:t>Bulgaria</a:t>
                      </a:r>
                      <a:endParaRPr lang="el-GR" dirty="0"/>
                    </a:p>
                  </a:txBody>
                  <a:tcPr/>
                </a:tc>
                <a:tc>
                  <a:txBody>
                    <a:bodyPr/>
                    <a:lstStyle/>
                    <a:p>
                      <a:r>
                        <a:rPr lang="en-US" dirty="0" smtClean="0">
                          <a:solidFill>
                            <a:srgbClr val="FF0000"/>
                          </a:solidFill>
                        </a:rPr>
                        <a:t>8</a:t>
                      </a:r>
                      <a:endParaRPr lang="el-GR" dirty="0">
                        <a:solidFill>
                          <a:srgbClr val="FF0000"/>
                        </a:solidFill>
                      </a:endParaRPr>
                    </a:p>
                  </a:txBody>
                  <a:tcPr/>
                </a:tc>
              </a:tr>
              <a:tr h="347868">
                <a:tc>
                  <a:txBody>
                    <a:bodyPr/>
                    <a:lstStyle/>
                    <a:p>
                      <a:r>
                        <a:rPr lang="en-US" dirty="0" smtClean="0"/>
                        <a:t>Russia</a:t>
                      </a:r>
                      <a:endParaRPr lang="el-GR" dirty="0"/>
                    </a:p>
                  </a:txBody>
                  <a:tcPr/>
                </a:tc>
                <a:tc>
                  <a:txBody>
                    <a:bodyPr/>
                    <a:lstStyle/>
                    <a:p>
                      <a:r>
                        <a:rPr lang="en-US" dirty="0" smtClean="0">
                          <a:solidFill>
                            <a:srgbClr val="FF0000"/>
                          </a:solidFill>
                        </a:rPr>
                        <a:t>3</a:t>
                      </a:r>
                      <a:endParaRPr lang="el-GR" dirty="0">
                        <a:solidFill>
                          <a:srgbClr val="FF0000"/>
                        </a:solidFill>
                      </a:endParaRPr>
                    </a:p>
                  </a:txBody>
                  <a:tcPr/>
                </a:tc>
              </a:tr>
              <a:tr h="347868">
                <a:tc>
                  <a:txBody>
                    <a:bodyPr/>
                    <a:lstStyle/>
                    <a:p>
                      <a:r>
                        <a:rPr lang="en-US" dirty="0" smtClean="0"/>
                        <a:t>Romania</a:t>
                      </a:r>
                      <a:endParaRPr lang="el-GR" dirty="0"/>
                    </a:p>
                  </a:txBody>
                  <a:tcPr/>
                </a:tc>
                <a:tc>
                  <a:txBody>
                    <a:bodyPr/>
                    <a:lstStyle/>
                    <a:p>
                      <a:r>
                        <a:rPr lang="en-US" dirty="0" smtClean="0">
                          <a:solidFill>
                            <a:srgbClr val="FF0000"/>
                          </a:solidFill>
                        </a:rPr>
                        <a:t>9</a:t>
                      </a:r>
                      <a:endParaRPr lang="el-GR" dirty="0">
                        <a:solidFill>
                          <a:srgbClr val="FF0000"/>
                        </a:solidFill>
                      </a:endParaRPr>
                    </a:p>
                  </a:txBody>
                  <a:tcPr/>
                </a:tc>
              </a:tr>
              <a:tr h="397728">
                <a:tc>
                  <a:txBody>
                    <a:bodyPr/>
                    <a:lstStyle/>
                    <a:p>
                      <a:r>
                        <a:rPr lang="en-US" dirty="0" smtClean="0"/>
                        <a:t>Greece</a:t>
                      </a:r>
                    </a:p>
                  </a:txBody>
                  <a:tcPr/>
                </a:tc>
                <a:tc>
                  <a:txBody>
                    <a:bodyPr/>
                    <a:lstStyle/>
                    <a:p>
                      <a:r>
                        <a:rPr lang="en-US" dirty="0" smtClean="0">
                          <a:solidFill>
                            <a:srgbClr val="FF0000"/>
                          </a:solidFill>
                        </a:rPr>
                        <a:t>4</a:t>
                      </a:r>
                      <a:endParaRPr lang="el-GR" dirty="0">
                        <a:solidFill>
                          <a:srgbClr val="FF0000"/>
                        </a:solidFill>
                      </a:endParaRPr>
                    </a:p>
                  </a:txBody>
                  <a:tcPr/>
                </a:tc>
              </a:tr>
              <a:tr h="347868">
                <a:tc>
                  <a:txBody>
                    <a:bodyPr/>
                    <a:lstStyle/>
                    <a:p>
                      <a:r>
                        <a:rPr lang="en-US" dirty="0" smtClean="0"/>
                        <a:t>China</a:t>
                      </a:r>
                      <a:endParaRPr lang="el-GR" dirty="0"/>
                    </a:p>
                  </a:txBody>
                  <a:tcPr/>
                </a:tc>
                <a:tc>
                  <a:txBody>
                    <a:bodyPr/>
                    <a:lstStyle/>
                    <a:p>
                      <a:r>
                        <a:rPr lang="en-US" dirty="0" smtClean="0">
                          <a:solidFill>
                            <a:srgbClr val="FF0000"/>
                          </a:solidFill>
                        </a:rPr>
                        <a:t>1</a:t>
                      </a:r>
                      <a:endParaRPr lang="el-GR" dirty="0">
                        <a:solidFill>
                          <a:srgbClr val="FF0000"/>
                        </a:solidFill>
                      </a:endParaRPr>
                    </a:p>
                  </a:txBody>
                  <a:tcPr/>
                </a:tc>
              </a:tr>
              <a:tr h="347868">
                <a:tc>
                  <a:txBody>
                    <a:bodyPr/>
                    <a:lstStyle/>
                    <a:p>
                      <a:r>
                        <a:rPr lang="en-US" dirty="0" smtClean="0"/>
                        <a:t>Ukraine</a:t>
                      </a:r>
                      <a:endParaRPr lang="el-GR" dirty="0"/>
                    </a:p>
                  </a:txBody>
                  <a:tcPr/>
                </a:tc>
                <a:tc>
                  <a:txBody>
                    <a:bodyPr/>
                    <a:lstStyle/>
                    <a:p>
                      <a:r>
                        <a:rPr lang="en-US" dirty="0" smtClean="0">
                          <a:solidFill>
                            <a:srgbClr val="FF0000"/>
                          </a:solidFill>
                        </a:rPr>
                        <a:t>1</a:t>
                      </a:r>
                      <a:endParaRPr lang="el-GR" dirty="0">
                        <a:solidFill>
                          <a:srgbClr val="FF0000"/>
                        </a:solidFill>
                      </a:endParaRPr>
                    </a:p>
                  </a:txBody>
                  <a:tcPr/>
                </a:tc>
              </a:tr>
              <a:tr h="347868">
                <a:tc>
                  <a:txBody>
                    <a:bodyPr/>
                    <a:lstStyle/>
                    <a:p>
                      <a:r>
                        <a:rPr lang="en-US" dirty="0" smtClean="0"/>
                        <a:t>UK</a:t>
                      </a:r>
                      <a:endParaRPr lang="el-GR" dirty="0"/>
                    </a:p>
                  </a:txBody>
                  <a:tcPr/>
                </a:tc>
                <a:tc>
                  <a:txBody>
                    <a:bodyPr/>
                    <a:lstStyle/>
                    <a:p>
                      <a:r>
                        <a:rPr lang="en-US" dirty="0" smtClean="0">
                          <a:solidFill>
                            <a:srgbClr val="FF0000"/>
                          </a:solidFill>
                        </a:rPr>
                        <a:t>2</a:t>
                      </a:r>
                      <a:endParaRPr lang="el-GR" dirty="0">
                        <a:solidFill>
                          <a:srgbClr val="FF0000"/>
                        </a:solidFill>
                      </a:endParaRPr>
                    </a:p>
                  </a:txBody>
                  <a:tcPr/>
                </a:tc>
              </a:tr>
              <a:tr h="347868">
                <a:tc>
                  <a:txBody>
                    <a:bodyPr/>
                    <a:lstStyle/>
                    <a:p>
                      <a:r>
                        <a:rPr lang="en-US" dirty="0" smtClean="0"/>
                        <a:t>Eritrea</a:t>
                      </a:r>
                      <a:endParaRPr lang="el-GR" dirty="0"/>
                    </a:p>
                  </a:txBody>
                  <a:tcPr/>
                </a:tc>
                <a:tc>
                  <a:txBody>
                    <a:bodyPr/>
                    <a:lstStyle/>
                    <a:p>
                      <a:r>
                        <a:rPr lang="en-US" dirty="0" smtClean="0">
                          <a:solidFill>
                            <a:srgbClr val="FF0000"/>
                          </a:solidFill>
                        </a:rPr>
                        <a:t>1</a:t>
                      </a:r>
                      <a:endParaRPr lang="el-GR" dirty="0">
                        <a:solidFill>
                          <a:srgbClr val="FF0000"/>
                        </a:solidFill>
                      </a:endParaRPr>
                    </a:p>
                  </a:txBody>
                  <a:tcPr/>
                </a:tc>
              </a:tr>
            </a:tbl>
          </a:graphicData>
        </a:graphic>
      </p:graphicFrame>
      <p:sp>
        <p:nvSpPr>
          <p:cNvPr id="2" name="Title 1"/>
          <p:cNvSpPr>
            <a:spLocks noGrp="1"/>
          </p:cNvSpPr>
          <p:nvPr>
            <p:ph type="title"/>
          </p:nvPr>
        </p:nvSpPr>
        <p:spPr>
          <a:xfrm>
            <a:off x="179512" y="0"/>
            <a:ext cx="6768752" cy="404664"/>
          </a:xfrm>
        </p:spPr>
        <p:txBody>
          <a:bodyPr>
            <a:normAutofit fontScale="90000"/>
          </a:bodyPr>
          <a:lstStyle/>
          <a:p>
            <a:r>
              <a:rPr lang="en-US" b="1" dirty="0" smtClean="0"/>
              <a:t>A multicultural population!</a:t>
            </a:r>
            <a:endParaRPr lang="el-GR" b="1" dirty="0"/>
          </a:p>
        </p:txBody>
      </p:sp>
      <p:graphicFrame>
        <p:nvGraphicFramePr>
          <p:cNvPr id="3" name="Table 2"/>
          <p:cNvGraphicFramePr>
            <a:graphicFrameLocks noGrp="1"/>
          </p:cNvGraphicFramePr>
          <p:nvPr>
            <p:extLst>
              <p:ext uri="{D42A27DB-BD31-4B8C-83A1-F6EECF244321}">
                <p14:modId xmlns:p14="http://schemas.microsoft.com/office/powerpoint/2010/main" val="3472351700"/>
              </p:ext>
            </p:extLst>
          </p:nvPr>
        </p:nvGraphicFramePr>
        <p:xfrm>
          <a:off x="1043608" y="4459992"/>
          <a:ext cx="5904656" cy="1767600"/>
        </p:xfrm>
        <a:graphic>
          <a:graphicData uri="http://schemas.openxmlformats.org/drawingml/2006/table">
            <a:tbl>
              <a:tblPr firstRow="1" bandRow="1">
                <a:tableStyleId>{5C22544A-7EE6-4342-B048-85BDC9FD1C3A}</a:tableStyleId>
              </a:tblPr>
              <a:tblGrid>
                <a:gridCol w="3456384"/>
                <a:gridCol w="2448272"/>
              </a:tblGrid>
              <a:tr h="337160">
                <a:tc>
                  <a:txBody>
                    <a:bodyPr/>
                    <a:lstStyle/>
                    <a:p>
                      <a:r>
                        <a:rPr lang="en-US" dirty="0" smtClean="0">
                          <a:solidFill>
                            <a:schemeClr val="tx1"/>
                          </a:solidFill>
                        </a:rPr>
                        <a:t>Sri Lanka</a:t>
                      </a:r>
                      <a:endParaRPr lang="el-GR" dirty="0">
                        <a:solidFill>
                          <a:schemeClr val="tx1"/>
                        </a:solidFill>
                      </a:endParaRPr>
                    </a:p>
                  </a:txBody>
                  <a:tcPr>
                    <a:solidFill>
                      <a:schemeClr val="tx2">
                        <a:lumMod val="40000"/>
                        <a:lumOff val="60000"/>
                      </a:schemeClr>
                    </a:solidFill>
                  </a:tcPr>
                </a:tc>
                <a:tc>
                  <a:txBody>
                    <a:bodyPr/>
                    <a:lstStyle/>
                    <a:p>
                      <a:r>
                        <a:rPr lang="en-US" dirty="0" smtClean="0">
                          <a:solidFill>
                            <a:srgbClr val="FF0000"/>
                          </a:solidFill>
                        </a:rPr>
                        <a:t>1</a:t>
                      </a:r>
                      <a:endParaRPr lang="el-GR" dirty="0">
                        <a:solidFill>
                          <a:srgbClr val="FF0000"/>
                        </a:solidFill>
                      </a:endParaRPr>
                    </a:p>
                  </a:txBody>
                  <a:tcPr>
                    <a:solidFill>
                      <a:schemeClr val="tx2">
                        <a:lumMod val="40000"/>
                        <a:lumOff val="60000"/>
                      </a:schemeClr>
                    </a:solidFill>
                  </a:tcPr>
                </a:tc>
              </a:tr>
              <a:tr h="323176">
                <a:tc>
                  <a:txBody>
                    <a:bodyPr/>
                    <a:lstStyle/>
                    <a:p>
                      <a:r>
                        <a:rPr lang="en-US" dirty="0" smtClean="0"/>
                        <a:t>Philippines</a:t>
                      </a:r>
                      <a:endParaRPr lang="el-GR" dirty="0"/>
                    </a:p>
                  </a:txBody>
                  <a:tcPr/>
                </a:tc>
                <a:tc>
                  <a:txBody>
                    <a:bodyPr/>
                    <a:lstStyle/>
                    <a:p>
                      <a:r>
                        <a:rPr lang="en-US" dirty="0" smtClean="0">
                          <a:solidFill>
                            <a:srgbClr val="FF0000"/>
                          </a:solidFill>
                        </a:rPr>
                        <a:t>1      (</a:t>
                      </a:r>
                      <a:r>
                        <a:rPr lang="en-US" baseline="0" dirty="0" smtClean="0">
                          <a:solidFill>
                            <a:srgbClr val="FF0000"/>
                          </a:solidFill>
                        </a:rPr>
                        <a:t>43/84=51,19%</a:t>
                      </a:r>
                      <a:r>
                        <a:rPr lang="en-US" dirty="0" smtClean="0">
                          <a:solidFill>
                            <a:srgbClr val="FF0000"/>
                          </a:solidFill>
                        </a:rPr>
                        <a:t>)</a:t>
                      </a:r>
                      <a:endParaRPr lang="el-GR" dirty="0">
                        <a:solidFill>
                          <a:srgbClr val="FF0000"/>
                        </a:solidFill>
                      </a:endParaRPr>
                    </a:p>
                  </a:txBody>
                  <a:tcPr/>
                </a:tc>
              </a:tr>
              <a:tr h="518040">
                <a:tc>
                  <a:txBody>
                    <a:bodyPr/>
                    <a:lstStyle/>
                    <a:p>
                      <a:r>
                        <a:rPr lang="en-US" dirty="0" smtClean="0"/>
                        <a:t>Maronite community</a:t>
                      </a:r>
                      <a:endParaRPr lang="el-GR" dirty="0"/>
                    </a:p>
                  </a:txBody>
                  <a:tcPr/>
                </a:tc>
                <a:tc>
                  <a:txBody>
                    <a:bodyPr/>
                    <a:lstStyle/>
                    <a:p>
                      <a:r>
                        <a:rPr lang="en-US" dirty="0" smtClean="0"/>
                        <a:t>1</a:t>
                      </a:r>
                      <a:endParaRPr lang="el-GR" dirty="0"/>
                    </a:p>
                  </a:txBody>
                  <a:tcPr/>
                </a:tc>
              </a:tr>
              <a:tr h="518040">
                <a:tc>
                  <a:txBody>
                    <a:bodyPr/>
                    <a:lstStyle/>
                    <a:p>
                      <a:r>
                        <a:rPr lang="en-US" dirty="0" smtClean="0"/>
                        <a:t>Turkish Cypriot Community</a:t>
                      </a:r>
                      <a:endParaRPr lang="el-GR" dirty="0"/>
                    </a:p>
                  </a:txBody>
                  <a:tcPr/>
                </a:tc>
                <a:tc>
                  <a:txBody>
                    <a:bodyPr/>
                    <a:lstStyle/>
                    <a:p>
                      <a:r>
                        <a:rPr lang="en-US" dirty="0" smtClean="0"/>
                        <a:t>2</a:t>
                      </a:r>
                      <a:endParaRPr lang="el-GR"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37053003"/>
              </p:ext>
            </p:extLst>
          </p:nvPr>
        </p:nvGraphicFramePr>
        <p:xfrm>
          <a:off x="1048806" y="6227592"/>
          <a:ext cx="5904656" cy="518040"/>
        </p:xfrm>
        <a:graphic>
          <a:graphicData uri="http://schemas.openxmlformats.org/drawingml/2006/table">
            <a:tbl>
              <a:tblPr firstRow="1" bandRow="1">
                <a:tableStyleId>{5C22544A-7EE6-4342-B048-85BDC9FD1C3A}</a:tableStyleId>
              </a:tblPr>
              <a:tblGrid>
                <a:gridCol w="3456384"/>
                <a:gridCol w="2448272"/>
              </a:tblGrid>
              <a:tr h="518040">
                <a:tc>
                  <a:txBody>
                    <a:bodyPr/>
                    <a:lstStyle/>
                    <a:p>
                      <a:r>
                        <a:rPr lang="en-US" dirty="0" smtClean="0">
                          <a:solidFill>
                            <a:schemeClr val="tx1"/>
                          </a:solidFill>
                        </a:rPr>
                        <a:t>Greek Cypriot Community</a:t>
                      </a:r>
                      <a:endParaRPr lang="el-GR" dirty="0">
                        <a:solidFill>
                          <a:schemeClr val="tx1"/>
                        </a:solidFill>
                      </a:endParaRPr>
                    </a:p>
                  </a:txBody>
                  <a:tcPr>
                    <a:solidFill>
                      <a:schemeClr val="tx2">
                        <a:lumMod val="40000"/>
                        <a:lumOff val="60000"/>
                      </a:schemeClr>
                    </a:solidFill>
                  </a:tcPr>
                </a:tc>
                <a:tc>
                  <a:txBody>
                    <a:bodyPr/>
                    <a:lstStyle/>
                    <a:p>
                      <a:r>
                        <a:rPr lang="en-US" dirty="0" smtClean="0">
                          <a:solidFill>
                            <a:schemeClr val="tx1"/>
                          </a:solidFill>
                        </a:rPr>
                        <a:t>38    (48,81%)</a:t>
                      </a:r>
                      <a:endParaRPr lang="el-GR" dirty="0">
                        <a:solidFill>
                          <a:schemeClr val="tx1"/>
                        </a:solidFill>
                      </a:endParaRPr>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val="395046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286"/>
            <a:ext cx="5724128" cy="321982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284984"/>
            <a:ext cx="5652120" cy="3179318"/>
          </a:xfrm>
          <a:prstGeom prst="rect">
            <a:avLst/>
          </a:prstGeom>
        </p:spPr>
      </p:pic>
    </p:spTree>
    <p:extLst>
      <p:ext uri="{BB962C8B-B14F-4D97-AF65-F5344CB8AC3E}">
        <p14:creationId xmlns:p14="http://schemas.microsoft.com/office/powerpoint/2010/main" val="344847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1765"/>
            <a:ext cx="7242048" cy="1143000"/>
          </a:xfrm>
        </p:spPr>
        <p:txBody>
          <a:bodyPr>
            <a:normAutofit fontScale="90000"/>
          </a:bodyPr>
          <a:lstStyle/>
          <a:p>
            <a:pPr algn="ctr"/>
            <a:r>
              <a:rPr lang="en-US" b="1" dirty="0" smtClean="0"/>
              <a:t>Aims of the school for last </a:t>
            </a:r>
            <a:r>
              <a:rPr lang="en-US" b="1" dirty="0" err="1" smtClean="0"/>
              <a:t>yEar</a:t>
            </a:r>
            <a:endParaRPr lang="el-GR" b="1" dirty="0"/>
          </a:p>
        </p:txBody>
      </p:sp>
      <p:sp>
        <p:nvSpPr>
          <p:cNvPr id="3" name="TextBox 2"/>
          <p:cNvSpPr txBox="1"/>
          <p:nvPr/>
        </p:nvSpPr>
        <p:spPr>
          <a:xfrm>
            <a:off x="539552" y="1628800"/>
            <a:ext cx="8136904" cy="369332"/>
          </a:xfrm>
          <a:prstGeom prst="rect">
            <a:avLst/>
          </a:prstGeom>
          <a:noFill/>
        </p:spPr>
        <p:txBody>
          <a:bodyPr wrap="square" rtlCol="0">
            <a:spAutoFit/>
          </a:bodyPr>
          <a:lstStyle/>
          <a:p>
            <a:r>
              <a:rPr lang="en-US" b="1" dirty="0" smtClean="0"/>
              <a:t>1. </a:t>
            </a:r>
            <a:r>
              <a:rPr lang="en-US" b="1" dirty="0"/>
              <a:t> </a:t>
            </a:r>
            <a:r>
              <a:rPr lang="en-US" b="1" dirty="0" smtClean="0"/>
              <a:t>To improve the results of students in Mathematics and Literacy.</a:t>
            </a:r>
            <a:endParaRPr lang="el-GR" b="1" dirty="0"/>
          </a:p>
        </p:txBody>
      </p:sp>
      <p:sp>
        <p:nvSpPr>
          <p:cNvPr id="4" name="TextBox 3"/>
          <p:cNvSpPr txBox="1"/>
          <p:nvPr/>
        </p:nvSpPr>
        <p:spPr>
          <a:xfrm>
            <a:off x="539552" y="2204864"/>
            <a:ext cx="7200800" cy="2862322"/>
          </a:xfrm>
          <a:prstGeom prst="rect">
            <a:avLst/>
          </a:prstGeom>
          <a:noFill/>
        </p:spPr>
        <p:txBody>
          <a:bodyPr wrap="square" rtlCol="0">
            <a:spAutoFit/>
          </a:bodyPr>
          <a:lstStyle/>
          <a:p>
            <a:r>
              <a:rPr lang="en-US" b="1" dirty="0" smtClean="0"/>
              <a:t>Mathematics: </a:t>
            </a:r>
            <a:r>
              <a:rPr lang="en-US" dirty="0" smtClean="0"/>
              <a:t>There is a need for our students to improve their ability to conduct mathematic equations orally.  Also a need to improve their ability for problem solving. </a:t>
            </a:r>
          </a:p>
          <a:p>
            <a:endParaRPr lang="en-US" dirty="0"/>
          </a:p>
          <a:p>
            <a:r>
              <a:rPr lang="en-US" b="1" dirty="0" smtClean="0"/>
              <a:t>Literacy: </a:t>
            </a:r>
            <a:r>
              <a:rPr lang="en-US" dirty="0" smtClean="0"/>
              <a:t>There is a problem in the written expression of our students and especially a real problem in spelling in the social subjects. Also many students lack the vocabulary which is necessary so as to follow the national curriculum in many subjects (</a:t>
            </a:r>
            <a:r>
              <a:rPr lang="en-US" dirty="0" err="1" smtClean="0"/>
              <a:t>eg</a:t>
            </a:r>
            <a:r>
              <a:rPr lang="en-US" dirty="0" smtClean="0"/>
              <a:t>. the new curriculum of history education in year </a:t>
            </a:r>
            <a:r>
              <a:rPr lang="en-US" dirty="0"/>
              <a:t>3</a:t>
            </a:r>
            <a:r>
              <a:rPr lang="en-US" dirty="0" smtClean="0"/>
              <a:t>)</a:t>
            </a:r>
          </a:p>
          <a:p>
            <a:endParaRPr lang="el-GR" dirty="0"/>
          </a:p>
        </p:txBody>
      </p:sp>
      <p:sp>
        <p:nvSpPr>
          <p:cNvPr id="5" name="TextBox 4"/>
          <p:cNvSpPr txBox="1"/>
          <p:nvPr/>
        </p:nvSpPr>
        <p:spPr>
          <a:xfrm>
            <a:off x="539552" y="5089464"/>
            <a:ext cx="7344816" cy="923330"/>
          </a:xfrm>
          <a:prstGeom prst="rect">
            <a:avLst/>
          </a:prstGeom>
          <a:noFill/>
        </p:spPr>
        <p:txBody>
          <a:bodyPr wrap="square" rtlCol="0">
            <a:spAutoFit/>
          </a:bodyPr>
          <a:lstStyle/>
          <a:p>
            <a:r>
              <a:rPr lang="en-US" b="1" dirty="0" smtClean="0"/>
              <a:t>2. To prevent and deal with the phenomenon of bullying </a:t>
            </a:r>
            <a:r>
              <a:rPr lang="en-US" dirty="0" smtClean="0"/>
              <a:t>making our students stronger and happier in the school environment and  also more capable to cope with problems outside school.</a:t>
            </a:r>
            <a:endParaRPr lang="el-GR" dirty="0"/>
          </a:p>
        </p:txBody>
      </p:sp>
    </p:spTree>
    <p:extLst>
      <p:ext uri="{BB962C8B-B14F-4D97-AF65-F5344CB8AC3E}">
        <p14:creationId xmlns:p14="http://schemas.microsoft.com/office/powerpoint/2010/main" val="380620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75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75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t>
            </a:r>
            <a:r>
              <a:rPr lang="en-US" b="1" dirty="0" err="1" smtClean="0"/>
              <a:t>Ayios</a:t>
            </a:r>
            <a:r>
              <a:rPr lang="en-US" b="1" dirty="0" smtClean="0"/>
              <a:t> </a:t>
            </a:r>
            <a:r>
              <a:rPr lang="en-US" b="1" dirty="0" err="1" smtClean="0"/>
              <a:t>Dhometios</a:t>
            </a:r>
            <a:r>
              <a:rPr lang="en-US" b="1" dirty="0" smtClean="0"/>
              <a:t> Elementary school  A systemic view”</a:t>
            </a:r>
            <a:endParaRPr lang="el-GR" b="1" dirty="0"/>
          </a:p>
        </p:txBody>
      </p:sp>
      <p:sp>
        <p:nvSpPr>
          <p:cNvPr id="3" name="Content Placeholder 2"/>
          <p:cNvSpPr>
            <a:spLocks noGrp="1"/>
          </p:cNvSpPr>
          <p:nvPr>
            <p:ph idx="1"/>
          </p:nvPr>
        </p:nvSpPr>
        <p:spPr>
          <a:xfrm>
            <a:off x="467544" y="1556792"/>
            <a:ext cx="7488832" cy="4525963"/>
          </a:xfrm>
        </p:spPr>
        <p:txBody>
          <a:bodyPr>
            <a:normAutofit/>
          </a:bodyPr>
          <a:lstStyle/>
          <a:p>
            <a:pPr marL="514350" indent="-514350">
              <a:buAutoNum type="alphaUcPeriod"/>
            </a:pPr>
            <a:r>
              <a:rPr lang="en-US" dirty="0" smtClean="0"/>
              <a:t>A glance to the school’s history/A glance to the history of Cyprus</a:t>
            </a:r>
          </a:p>
          <a:p>
            <a:pPr marL="0" indent="0">
              <a:buNone/>
            </a:pPr>
            <a:endParaRPr lang="en-US" sz="1400" dirty="0" smtClean="0"/>
          </a:p>
          <a:p>
            <a:pPr marL="0" indent="0">
              <a:buNone/>
            </a:pPr>
            <a:r>
              <a:rPr lang="en-US" sz="1800" dirty="0" smtClean="0"/>
              <a:t>A.1</a:t>
            </a:r>
            <a:r>
              <a:rPr lang="en-US" dirty="0" smtClean="0"/>
              <a:t> Two important dates:</a:t>
            </a:r>
            <a:endParaRPr lang="en-US" dirty="0"/>
          </a:p>
          <a:p>
            <a:r>
              <a:rPr lang="en-US" dirty="0" smtClean="0"/>
              <a:t>The school was established in </a:t>
            </a:r>
            <a:r>
              <a:rPr lang="en-US" b="1" dirty="0" smtClean="0"/>
              <a:t>1960</a:t>
            </a:r>
            <a:r>
              <a:rPr lang="en-US" dirty="0" smtClean="0"/>
              <a:t> as a public  school of the Greek Cypriot Community in Cyprus.</a:t>
            </a:r>
          </a:p>
          <a:p>
            <a:r>
              <a:rPr lang="en-US" dirty="0" smtClean="0"/>
              <a:t>The Cyprus Republic </a:t>
            </a:r>
            <a:r>
              <a:rPr lang="en-US" dirty="0"/>
              <a:t>was founded </a:t>
            </a:r>
            <a:r>
              <a:rPr lang="en-US" dirty="0" smtClean="0"/>
              <a:t>on 16th  August </a:t>
            </a:r>
            <a:r>
              <a:rPr lang="en-US" b="1" dirty="0"/>
              <a:t>1960</a:t>
            </a:r>
            <a:r>
              <a:rPr lang="en-US" dirty="0" smtClean="0"/>
              <a:t>.   </a:t>
            </a:r>
          </a:p>
        </p:txBody>
      </p:sp>
    </p:spTree>
    <p:extLst>
      <p:ext uri="{BB962C8B-B14F-4D97-AF65-F5344CB8AC3E}">
        <p14:creationId xmlns:p14="http://schemas.microsoft.com/office/powerpoint/2010/main" val="416958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HISTORY OF SPECIAL NEEDS EDUCATION</a:t>
            </a:r>
            <a:endParaRPr lang="el-GR" dirty="0"/>
          </a:p>
        </p:txBody>
      </p:sp>
      <p:sp>
        <p:nvSpPr>
          <p:cNvPr id="3" name="TextBox 2"/>
          <p:cNvSpPr txBox="1"/>
          <p:nvPr/>
        </p:nvSpPr>
        <p:spPr>
          <a:xfrm>
            <a:off x="251520" y="1844824"/>
            <a:ext cx="7776863" cy="3046988"/>
          </a:xfrm>
          <a:prstGeom prst="rect">
            <a:avLst/>
          </a:prstGeom>
          <a:noFill/>
        </p:spPr>
        <p:txBody>
          <a:bodyPr wrap="square" rtlCol="0">
            <a:spAutoFit/>
          </a:bodyPr>
          <a:lstStyle/>
          <a:p>
            <a:r>
              <a:rPr lang="en-US" sz="2400" dirty="0" smtClean="0"/>
              <a:t>1929: School for the Blinds</a:t>
            </a:r>
          </a:p>
          <a:p>
            <a:r>
              <a:rPr lang="en-US" sz="2400" dirty="0" smtClean="0"/>
              <a:t>1953: School for the Deaf</a:t>
            </a:r>
          </a:p>
          <a:p>
            <a:r>
              <a:rPr lang="en-US" sz="2400" dirty="0" smtClean="0"/>
              <a:t>1959: the first sanatorium for sick children</a:t>
            </a:r>
          </a:p>
          <a:p>
            <a:r>
              <a:rPr lang="en-US" sz="2400" dirty="0" smtClean="0"/>
              <a:t>1962: special class for “mentally </a:t>
            </a:r>
            <a:r>
              <a:rPr lang="en-US" sz="2400" dirty="0" err="1" smtClean="0"/>
              <a:t>retarted</a:t>
            </a:r>
            <a:r>
              <a:rPr lang="en-US" sz="2400" dirty="0" smtClean="0"/>
              <a:t>” children who can learn</a:t>
            </a:r>
          </a:p>
          <a:p>
            <a:r>
              <a:rPr lang="en-US" sz="2400" dirty="0" smtClean="0"/>
              <a:t>1965: special schools for the above children</a:t>
            </a:r>
          </a:p>
          <a:p>
            <a:r>
              <a:rPr lang="en-US" sz="2400" dirty="0" smtClean="0"/>
              <a:t>1977: special professional school for children with mental problems (children 18+ years old)</a:t>
            </a:r>
          </a:p>
        </p:txBody>
      </p:sp>
    </p:spTree>
    <p:extLst>
      <p:ext uri="{BB962C8B-B14F-4D97-AF65-F5344CB8AC3E}">
        <p14:creationId xmlns:p14="http://schemas.microsoft.com/office/powerpoint/2010/main" val="3291803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education today</a:t>
            </a:r>
            <a:endParaRPr lang="el-GR" dirty="0"/>
          </a:p>
        </p:txBody>
      </p:sp>
      <p:sp>
        <p:nvSpPr>
          <p:cNvPr id="3" name="Rectangle 2"/>
          <p:cNvSpPr/>
          <p:nvPr/>
        </p:nvSpPr>
        <p:spPr>
          <a:xfrm>
            <a:off x="457200" y="1556792"/>
            <a:ext cx="7242048" cy="4524315"/>
          </a:xfrm>
          <a:prstGeom prst="rect">
            <a:avLst/>
          </a:prstGeom>
        </p:spPr>
        <p:txBody>
          <a:bodyPr wrap="square">
            <a:spAutoFit/>
          </a:bodyPr>
          <a:lstStyle/>
          <a:p>
            <a:r>
              <a:rPr lang="en-US" sz="2400" dirty="0"/>
              <a:t>TODAY (the last 20 years): education for all the children until they finish their cycle of education (Law of 1999/regulations of 2001)</a:t>
            </a:r>
          </a:p>
          <a:p>
            <a:r>
              <a:rPr lang="en-US" sz="2400" dirty="0"/>
              <a:t>4 different methods of inclusive education:</a:t>
            </a:r>
          </a:p>
          <a:p>
            <a:pPr marL="342900" indent="-342900">
              <a:buAutoNum type="arabicPeriod"/>
            </a:pPr>
            <a:r>
              <a:rPr lang="en-US" sz="2400" dirty="0"/>
              <a:t>Full inclusion in a usual class of a public school with </a:t>
            </a:r>
            <a:r>
              <a:rPr lang="en-US" sz="2400" dirty="0" err="1"/>
              <a:t>nessesary</a:t>
            </a:r>
            <a:r>
              <a:rPr lang="en-US" sz="2400" dirty="0"/>
              <a:t> support</a:t>
            </a:r>
          </a:p>
          <a:p>
            <a:pPr marL="342900" indent="-342900">
              <a:buAutoNum type="arabicPeriod" startAt="2"/>
            </a:pPr>
            <a:r>
              <a:rPr lang="en-US" sz="2400" dirty="0"/>
              <a:t>Special unit in a public school for partial inclusion</a:t>
            </a:r>
          </a:p>
          <a:p>
            <a:pPr marL="342900" indent="-342900">
              <a:buAutoNum type="arabicPeriod" startAt="2"/>
            </a:pPr>
            <a:r>
              <a:rPr lang="en-US" sz="2400" dirty="0"/>
              <a:t>Special schools for the very “difficult cases” that are associated with public schools</a:t>
            </a:r>
          </a:p>
          <a:p>
            <a:r>
              <a:rPr lang="en-US" sz="2400" dirty="0"/>
              <a:t>4. Education in places like hospitals or at home (the case of our student)</a:t>
            </a:r>
            <a:endParaRPr lang="el-GR" sz="2400" dirty="0"/>
          </a:p>
        </p:txBody>
      </p:sp>
    </p:spTree>
    <p:extLst>
      <p:ext uri="{BB962C8B-B14F-4D97-AF65-F5344CB8AC3E}">
        <p14:creationId xmlns:p14="http://schemas.microsoft.com/office/powerpoint/2010/main" val="1404574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643192" cy="660688"/>
          </a:xfrm>
        </p:spPr>
        <p:txBody>
          <a:bodyPr>
            <a:normAutofit fontScale="90000"/>
          </a:bodyPr>
          <a:lstStyle/>
          <a:p>
            <a:r>
              <a:rPr lang="en-US" dirty="0" smtClean="0"/>
              <a:t>Problems with special education</a:t>
            </a:r>
            <a:endParaRPr lang="el-GR" dirty="0"/>
          </a:p>
        </p:txBody>
      </p:sp>
      <p:sp>
        <p:nvSpPr>
          <p:cNvPr id="4" name="TextBox 3"/>
          <p:cNvSpPr txBox="1"/>
          <p:nvPr/>
        </p:nvSpPr>
        <p:spPr>
          <a:xfrm>
            <a:off x="251520" y="1011953"/>
            <a:ext cx="7427168" cy="6309420"/>
          </a:xfrm>
          <a:prstGeom prst="rect">
            <a:avLst/>
          </a:prstGeom>
          <a:noFill/>
        </p:spPr>
        <p:txBody>
          <a:bodyPr wrap="square" rtlCol="0">
            <a:spAutoFit/>
          </a:bodyPr>
          <a:lstStyle/>
          <a:p>
            <a:pPr marL="342900" indent="-342900">
              <a:buAutoNum type="arabicPeriod"/>
            </a:pPr>
            <a:r>
              <a:rPr lang="en-US" sz="2000" dirty="0" smtClean="0"/>
              <a:t>There is no structured and scientifically accepted policy for facing the problems of these children. </a:t>
            </a:r>
          </a:p>
          <a:p>
            <a:pPr marL="342900" indent="-342900">
              <a:buAutoNum type="arabicPeriod"/>
            </a:pPr>
            <a:r>
              <a:rPr lang="en-US" sz="2000" dirty="0" smtClean="0"/>
              <a:t>There is almost nothing for locating the problem and the necessary education from the birth until the age of 3 (“it seems that the problem starts after the child becomes 3years old”)</a:t>
            </a:r>
          </a:p>
          <a:p>
            <a:pPr marL="342900" indent="-342900">
              <a:buAutoNum type="arabicPeriod"/>
            </a:pPr>
            <a:r>
              <a:rPr lang="en-US" sz="2000" dirty="0" smtClean="0"/>
              <a:t>There is an increase on the number of children attending special schools, but there are a lot of problems in organizing the work in these schools.</a:t>
            </a:r>
          </a:p>
          <a:p>
            <a:pPr marL="342900" indent="-342900">
              <a:buAutoNum type="arabicPeriod"/>
            </a:pPr>
            <a:r>
              <a:rPr lang="en-US" sz="2000" dirty="0" smtClean="0"/>
              <a:t>The special units in public schools have a lot of problems and don’t really help the children</a:t>
            </a:r>
          </a:p>
          <a:p>
            <a:pPr marL="342900" indent="-342900">
              <a:buAutoNum type="arabicPeriod"/>
            </a:pPr>
            <a:r>
              <a:rPr lang="en-US" sz="2000" dirty="0" smtClean="0"/>
              <a:t>Huge problems for the support of children with full inclusion in an ordinary class </a:t>
            </a:r>
          </a:p>
          <a:p>
            <a:pPr marL="342900" indent="-342900">
              <a:buAutoNum type="arabicPeriod"/>
            </a:pPr>
            <a:r>
              <a:rPr lang="en-US" sz="2000" dirty="0" smtClean="0"/>
              <a:t>After the age of 21 there is nothing for these children…</a:t>
            </a:r>
          </a:p>
          <a:p>
            <a:pPr marL="342900" indent="-342900">
              <a:buAutoNum type="arabicPeriod"/>
            </a:pPr>
            <a:r>
              <a:rPr lang="en-US" sz="2000" dirty="0" smtClean="0"/>
              <a:t>Every educational </a:t>
            </a:r>
            <a:r>
              <a:rPr lang="en-US" sz="2000" dirty="0" err="1" smtClean="0"/>
              <a:t>chycologist</a:t>
            </a:r>
            <a:r>
              <a:rPr lang="en-US" sz="2000" dirty="0" smtClean="0"/>
              <a:t> is responsible for about 1000 students of primary and secondary education</a:t>
            </a:r>
          </a:p>
          <a:p>
            <a:endParaRPr lang="en-US" sz="800" dirty="0" smtClean="0"/>
          </a:p>
          <a:p>
            <a:r>
              <a:rPr lang="en-US" sz="2400" dirty="0" smtClean="0">
                <a:solidFill>
                  <a:srgbClr val="FF0000"/>
                </a:solidFill>
              </a:rPr>
              <a:t>If I send a report for a child in year 2, I will be very happy if he gets support at the beginning of year 3!</a:t>
            </a:r>
          </a:p>
          <a:p>
            <a:pPr marL="342900" indent="-342900">
              <a:buAutoNum type="arabicPeriod"/>
            </a:pPr>
            <a:endParaRPr lang="el-GR" dirty="0"/>
          </a:p>
        </p:txBody>
      </p:sp>
    </p:spTree>
    <p:extLst>
      <p:ext uri="{BB962C8B-B14F-4D97-AF65-F5344CB8AC3E}">
        <p14:creationId xmlns:p14="http://schemas.microsoft.com/office/powerpoint/2010/main" val="423545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fontScale="90000"/>
          </a:bodyPr>
          <a:lstStyle/>
          <a:p>
            <a:r>
              <a:rPr lang="en-US" b="1" dirty="0" smtClean="0"/>
              <a:t>Challenges/ Difficulties </a:t>
            </a:r>
            <a:br>
              <a:rPr lang="en-US" b="1" dirty="0" smtClean="0"/>
            </a:br>
            <a:r>
              <a:rPr lang="en-US" b="1" dirty="0" smtClean="0"/>
              <a:t>for the </a:t>
            </a:r>
            <a:r>
              <a:rPr lang="en-US" b="1" dirty="0" smtClean="0"/>
              <a:t>School</a:t>
            </a:r>
            <a:endParaRPr lang="el-GR" b="1" dirty="0"/>
          </a:p>
        </p:txBody>
      </p:sp>
      <p:sp>
        <p:nvSpPr>
          <p:cNvPr id="3" name="TextBox 2"/>
          <p:cNvSpPr txBox="1"/>
          <p:nvPr/>
        </p:nvSpPr>
        <p:spPr>
          <a:xfrm>
            <a:off x="0" y="1628800"/>
            <a:ext cx="8496436" cy="646331"/>
          </a:xfrm>
          <a:prstGeom prst="rect">
            <a:avLst/>
          </a:prstGeom>
          <a:noFill/>
        </p:spPr>
        <p:txBody>
          <a:bodyPr wrap="square" rtlCol="0">
            <a:spAutoFit/>
          </a:bodyPr>
          <a:lstStyle/>
          <a:p>
            <a:r>
              <a:rPr lang="en-US" dirty="0" smtClean="0"/>
              <a:t>  1. Broad Curriculum/ lack of a way to measure students’ knowledge, competences in specific years/ lack of  validated tests  </a:t>
            </a:r>
            <a:endParaRPr lang="el-GR" dirty="0"/>
          </a:p>
        </p:txBody>
      </p:sp>
      <p:sp>
        <p:nvSpPr>
          <p:cNvPr id="4" name="TextBox 3"/>
          <p:cNvSpPr txBox="1"/>
          <p:nvPr/>
        </p:nvSpPr>
        <p:spPr>
          <a:xfrm>
            <a:off x="0" y="2364386"/>
            <a:ext cx="8496436" cy="646331"/>
          </a:xfrm>
          <a:prstGeom prst="rect">
            <a:avLst/>
          </a:prstGeom>
          <a:noFill/>
        </p:spPr>
        <p:txBody>
          <a:bodyPr wrap="square" rtlCol="0">
            <a:spAutoFit/>
          </a:bodyPr>
          <a:lstStyle/>
          <a:p>
            <a:r>
              <a:rPr lang="en-US" dirty="0" smtClean="0"/>
              <a:t>  2.  Difficulties to address the needs of the students mainly because of their differences especially in language acquisition. Lack of an induction period.</a:t>
            </a:r>
            <a:endParaRPr lang="el-GR" dirty="0"/>
          </a:p>
        </p:txBody>
      </p:sp>
      <p:sp>
        <p:nvSpPr>
          <p:cNvPr id="5" name="TextBox 4"/>
          <p:cNvSpPr txBox="1"/>
          <p:nvPr/>
        </p:nvSpPr>
        <p:spPr>
          <a:xfrm>
            <a:off x="0" y="3140968"/>
            <a:ext cx="8100392" cy="646331"/>
          </a:xfrm>
          <a:prstGeom prst="rect">
            <a:avLst/>
          </a:prstGeom>
          <a:noFill/>
        </p:spPr>
        <p:txBody>
          <a:bodyPr wrap="square" rtlCol="0">
            <a:spAutoFit/>
          </a:bodyPr>
          <a:lstStyle/>
          <a:p>
            <a:r>
              <a:rPr lang="en-US" dirty="0" smtClean="0"/>
              <a:t>3. Need for  focused staff improvement seminars to address the needs of the teachers of the school.</a:t>
            </a:r>
            <a:endParaRPr lang="el-GR" dirty="0"/>
          </a:p>
        </p:txBody>
      </p:sp>
      <p:sp>
        <p:nvSpPr>
          <p:cNvPr id="6" name="TextBox 5"/>
          <p:cNvSpPr txBox="1"/>
          <p:nvPr/>
        </p:nvSpPr>
        <p:spPr>
          <a:xfrm>
            <a:off x="359532" y="4005064"/>
            <a:ext cx="7632848" cy="923330"/>
          </a:xfrm>
          <a:prstGeom prst="rect">
            <a:avLst/>
          </a:prstGeom>
          <a:noFill/>
        </p:spPr>
        <p:txBody>
          <a:bodyPr wrap="square" rtlCol="0">
            <a:spAutoFit/>
          </a:bodyPr>
          <a:lstStyle/>
          <a:p>
            <a:r>
              <a:rPr lang="en-US" b="1" dirty="0" smtClean="0"/>
              <a:t>The system allows children with no competences regarding their age to continue, finish elementary school and enter secondary education were is difficult to “survive” .</a:t>
            </a:r>
            <a:endParaRPr lang="el-GR" b="1" dirty="0"/>
          </a:p>
        </p:txBody>
      </p:sp>
    </p:spTree>
    <p:extLst>
      <p:ext uri="{BB962C8B-B14F-4D97-AF65-F5344CB8AC3E}">
        <p14:creationId xmlns:p14="http://schemas.microsoft.com/office/powerpoint/2010/main" val="344656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the program? </a:t>
            </a:r>
            <a:endParaRPr lang="el-GR" dirty="0"/>
          </a:p>
        </p:txBody>
      </p:sp>
      <p:sp>
        <p:nvSpPr>
          <p:cNvPr id="3" name="TextBox 2"/>
          <p:cNvSpPr txBox="1"/>
          <p:nvPr/>
        </p:nvSpPr>
        <p:spPr>
          <a:xfrm>
            <a:off x="354432" y="1772816"/>
            <a:ext cx="7344816" cy="369332"/>
          </a:xfrm>
          <a:prstGeom prst="rect">
            <a:avLst/>
          </a:prstGeom>
          <a:noFill/>
        </p:spPr>
        <p:txBody>
          <a:bodyPr wrap="square" rtlCol="0">
            <a:spAutoFit/>
          </a:bodyPr>
          <a:lstStyle/>
          <a:p>
            <a:r>
              <a:rPr lang="el-GR" dirty="0" smtClean="0"/>
              <a:t>●</a:t>
            </a:r>
            <a:r>
              <a:rPr lang="en-US" dirty="0" smtClean="0"/>
              <a:t> We are going according to the agreed program of activities</a:t>
            </a:r>
            <a:endParaRPr lang="el-GR" dirty="0"/>
          </a:p>
        </p:txBody>
      </p:sp>
      <p:sp>
        <p:nvSpPr>
          <p:cNvPr id="5" name="TextBox 4"/>
          <p:cNvSpPr txBox="1"/>
          <p:nvPr/>
        </p:nvSpPr>
        <p:spPr>
          <a:xfrm>
            <a:off x="395536" y="2420888"/>
            <a:ext cx="7303712" cy="369332"/>
          </a:xfrm>
          <a:prstGeom prst="rect">
            <a:avLst/>
          </a:prstGeom>
          <a:noFill/>
        </p:spPr>
        <p:txBody>
          <a:bodyPr wrap="square" rtlCol="0">
            <a:spAutoFit/>
          </a:bodyPr>
          <a:lstStyle/>
          <a:p>
            <a:r>
              <a:rPr lang="el-GR" dirty="0" smtClean="0"/>
              <a:t>●</a:t>
            </a:r>
            <a:r>
              <a:rPr lang="en-US" dirty="0" smtClean="0"/>
              <a:t> We discussed the program in staff meetings</a:t>
            </a:r>
            <a:endParaRPr lang="el-GR" dirty="0"/>
          </a:p>
        </p:txBody>
      </p:sp>
      <p:sp>
        <p:nvSpPr>
          <p:cNvPr id="6" name="TextBox 5"/>
          <p:cNvSpPr txBox="1"/>
          <p:nvPr/>
        </p:nvSpPr>
        <p:spPr>
          <a:xfrm>
            <a:off x="411141" y="3140968"/>
            <a:ext cx="5400600" cy="646331"/>
          </a:xfrm>
          <a:prstGeom prst="rect">
            <a:avLst/>
          </a:prstGeom>
          <a:noFill/>
        </p:spPr>
        <p:txBody>
          <a:bodyPr wrap="square" rtlCol="0">
            <a:spAutoFit/>
          </a:bodyPr>
          <a:lstStyle/>
          <a:p>
            <a:r>
              <a:rPr lang="el-GR" dirty="0" smtClean="0"/>
              <a:t>●</a:t>
            </a:r>
            <a:r>
              <a:rPr lang="en-US" dirty="0" smtClean="0"/>
              <a:t> Teachers conducted evaluations of their students/ profile of each child was developed</a:t>
            </a:r>
            <a:endParaRPr lang="el-GR" dirty="0"/>
          </a:p>
        </p:txBody>
      </p:sp>
      <p:sp>
        <p:nvSpPr>
          <p:cNvPr id="7" name="TextBox 6"/>
          <p:cNvSpPr txBox="1"/>
          <p:nvPr/>
        </p:nvSpPr>
        <p:spPr>
          <a:xfrm>
            <a:off x="457200" y="4005064"/>
            <a:ext cx="6419056" cy="646331"/>
          </a:xfrm>
          <a:prstGeom prst="rect">
            <a:avLst/>
          </a:prstGeom>
          <a:noFill/>
        </p:spPr>
        <p:txBody>
          <a:bodyPr wrap="square" rtlCol="0">
            <a:spAutoFit/>
          </a:bodyPr>
          <a:lstStyle/>
          <a:p>
            <a:r>
              <a:rPr lang="el-GR" dirty="0" smtClean="0"/>
              <a:t>●</a:t>
            </a:r>
            <a:r>
              <a:rPr lang="en-US" dirty="0" smtClean="0"/>
              <a:t> We informed the parents and the students/ </a:t>
            </a:r>
            <a:r>
              <a:rPr lang="en-US" dirty="0" err="1" smtClean="0"/>
              <a:t>powerpoint</a:t>
            </a:r>
            <a:r>
              <a:rPr lang="en-US" dirty="0" smtClean="0"/>
              <a:t> presentations</a:t>
            </a:r>
            <a:endParaRPr lang="el-GR" dirty="0"/>
          </a:p>
        </p:txBody>
      </p:sp>
      <p:sp>
        <p:nvSpPr>
          <p:cNvPr id="8" name="TextBox 7"/>
          <p:cNvSpPr txBox="1"/>
          <p:nvPr/>
        </p:nvSpPr>
        <p:spPr>
          <a:xfrm>
            <a:off x="457200" y="5013176"/>
            <a:ext cx="6419056" cy="646331"/>
          </a:xfrm>
          <a:prstGeom prst="rect">
            <a:avLst/>
          </a:prstGeom>
          <a:noFill/>
        </p:spPr>
        <p:txBody>
          <a:bodyPr wrap="square" rtlCol="0">
            <a:spAutoFit/>
          </a:bodyPr>
          <a:lstStyle/>
          <a:p>
            <a:r>
              <a:rPr lang="en-US" dirty="0" smtClean="0"/>
              <a:t>Critical friends visited the school and presented their work connected with the program: </a:t>
            </a:r>
            <a:endParaRPr lang="el-GR" dirty="0"/>
          </a:p>
        </p:txBody>
      </p:sp>
    </p:spTree>
    <p:extLst>
      <p:ext uri="{BB962C8B-B14F-4D97-AF65-F5344CB8AC3E}">
        <p14:creationId xmlns:p14="http://schemas.microsoft.com/office/powerpoint/2010/main" val="651556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76" y="260648"/>
            <a:ext cx="7242048" cy="1143000"/>
          </a:xfrm>
        </p:spPr>
        <p:txBody>
          <a:bodyPr/>
          <a:lstStyle/>
          <a:p>
            <a:pPr algn="ctr"/>
            <a:r>
              <a:rPr lang="en-US" dirty="0" smtClean="0"/>
              <a:t>Lectures in school</a:t>
            </a:r>
            <a:endParaRPr lang="el-GR" dirty="0"/>
          </a:p>
        </p:txBody>
      </p:sp>
      <p:sp>
        <p:nvSpPr>
          <p:cNvPr id="3" name="TextBox 2"/>
          <p:cNvSpPr txBox="1"/>
          <p:nvPr/>
        </p:nvSpPr>
        <p:spPr>
          <a:xfrm>
            <a:off x="467544" y="1916832"/>
            <a:ext cx="6840760" cy="1200329"/>
          </a:xfrm>
          <a:prstGeom prst="rect">
            <a:avLst/>
          </a:prstGeom>
          <a:noFill/>
        </p:spPr>
        <p:txBody>
          <a:bodyPr wrap="square" rtlCol="0">
            <a:spAutoFit/>
          </a:bodyPr>
          <a:lstStyle/>
          <a:p>
            <a:pPr marL="342900" indent="-342900">
              <a:buAutoNum type="arabicPeriod"/>
            </a:pPr>
            <a:r>
              <a:rPr lang="en-US" dirty="0" err="1" smtClean="0"/>
              <a:t>Dr</a:t>
            </a:r>
            <a:r>
              <a:rPr lang="en-US" dirty="0" smtClean="0"/>
              <a:t> Katerina </a:t>
            </a:r>
            <a:r>
              <a:rPr lang="en-US" dirty="0" err="1" smtClean="0"/>
              <a:t>Theodoridou</a:t>
            </a:r>
            <a:r>
              <a:rPr lang="en-US" dirty="0" smtClean="0"/>
              <a:t>: POLYGLOT: Seminar for Multilingualism and </a:t>
            </a:r>
            <a:r>
              <a:rPr lang="en-US" dirty="0" err="1" smtClean="0"/>
              <a:t>Multiculturism</a:t>
            </a:r>
            <a:endParaRPr lang="en-US" dirty="0" smtClean="0"/>
          </a:p>
          <a:p>
            <a:endParaRPr lang="en-US" dirty="0"/>
          </a:p>
          <a:p>
            <a:r>
              <a:rPr lang="en-US" dirty="0" smtClean="0"/>
              <a:t>   www.polyglot.expert </a:t>
            </a:r>
            <a:endParaRPr lang="el-GR" dirty="0"/>
          </a:p>
        </p:txBody>
      </p:sp>
      <p:sp>
        <p:nvSpPr>
          <p:cNvPr id="4" name="TextBox 3"/>
          <p:cNvSpPr txBox="1"/>
          <p:nvPr/>
        </p:nvSpPr>
        <p:spPr>
          <a:xfrm>
            <a:off x="450776" y="3240681"/>
            <a:ext cx="5904656" cy="646331"/>
          </a:xfrm>
          <a:prstGeom prst="rect">
            <a:avLst/>
          </a:prstGeom>
          <a:noFill/>
        </p:spPr>
        <p:txBody>
          <a:bodyPr wrap="square" rtlCol="0">
            <a:spAutoFit/>
          </a:bodyPr>
          <a:lstStyle/>
          <a:p>
            <a:r>
              <a:rPr lang="en-US" dirty="0" smtClean="0"/>
              <a:t>2. </a:t>
            </a:r>
            <a:r>
              <a:rPr lang="en-US" dirty="0" err="1" smtClean="0"/>
              <a:t>Mrs</a:t>
            </a:r>
            <a:r>
              <a:rPr lang="en-US" dirty="0" smtClean="0"/>
              <a:t> ERIA </a:t>
            </a:r>
            <a:r>
              <a:rPr lang="en-US" dirty="0" err="1" smtClean="0"/>
              <a:t>Markidou</a:t>
            </a:r>
            <a:r>
              <a:rPr lang="en-US" dirty="0" smtClean="0"/>
              <a:t>: Eliminating Bullying </a:t>
            </a:r>
          </a:p>
          <a:p>
            <a:r>
              <a:rPr lang="en-US" dirty="0" smtClean="0"/>
              <a:t>www.combatbullying.eu</a:t>
            </a:r>
            <a:endParaRPr lang="el-GR" dirty="0"/>
          </a:p>
        </p:txBody>
      </p:sp>
      <p:sp>
        <p:nvSpPr>
          <p:cNvPr id="5" name="TextBox 4"/>
          <p:cNvSpPr txBox="1"/>
          <p:nvPr/>
        </p:nvSpPr>
        <p:spPr>
          <a:xfrm>
            <a:off x="539552" y="4149080"/>
            <a:ext cx="6048672" cy="646331"/>
          </a:xfrm>
          <a:prstGeom prst="rect">
            <a:avLst/>
          </a:prstGeom>
          <a:noFill/>
        </p:spPr>
        <p:txBody>
          <a:bodyPr wrap="square" rtlCol="0">
            <a:spAutoFit/>
          </a:bodyPr>
          <a:lstStyle/>
          <a:p>
            <a:r>
              <a:rPr lang="en-US" dirty="0" smtClean="0"/>
              <a:t>3. </a:t>
            </a:r>
            <a:r>
              <a:rPr lang="en-US" dirty="0" err="1" smtClean="0"/>
              <a:t>Mr</a:t>
            </a:r>
            <a:r>
              <a:rPr lang="en-US" dirty="0" smtClean="0"/>
              <a:t> </a:t>
            </a:r>
            <a:r>
              <a:rPr lang="en-US" dirty="0" err="1" smtClean="0"/>
              <a:t>Charalambos</a:t>
            </a:r>
            <a:r>
              <a:rPr lang="en-US" dirty="0" smtClean="0"/>
              <a:t> Stergiou: Presentation of Eat Think: A European Program</a:t>
            </a:r>
            <a:endParaRPr lang="el-GR" dirty="0"/>
          </a:p>
        </p:txBody>
      </p:sp>
      <p:sp>
        <p:nvSpPr>
          <p:cNvPr id="6" name="TextBox 5"/>
          <p:cNvSpPr txBox="1"/>
          <p:nvPr/>
        </p:nvSpPr>
        <p:spPr>
          <a:xfrm>
            <a:off x="539552" y="4869160"/>
            <a:ext cx="6264696" cy="1200329"/>
          </a:xfrm>
          <a:prstGeom prst="rect">
            <a:avLst/>
          </a:prstGeom>
          <a:noFill/>
        </p:spPr>
        <p:txBody>
          <a:bodyPr wrap="square" rtlCol="0">
            <a:spAutoFit/>
          </a:bodyPr>
          <a:lstStyle/>
          <a:p>
            <a:endParaRPr lang="en-US" dirty="0" smtClean="0"/>
          </a:p>
          <a:p>
            <a:r>
              <a:rPr lang="en-US" dirty="0" smtClean="0"/>
              <a:t>4. </a:t>
            </a:r>
            <a:r>
              <a:rPr lang="en-US" dirty="0" err="1" smtClean="0"/>
              <a:t>Dr</a:t>
            </a:r>
            <a:r>
              <a:rPr lang="en-US" dirty="0" smtClean="0"/>
              <a:t> Elena </a:t>
            </a:r>
            <a:r>
              <a:rPr lang="en-US" dirty="0" err="1" smtClean="0"/>
              <a:t>Papamichael</a:t>
            </a:r>
            <a:r>
              <a:rPr lang="en-US" dirty="0" smtClean="0"/>
              <a:t>: Democratic Citizenship/ teaching about controversial </a:t>
            </a:r>
            <a:r>
              <a:rPr lang="en-US" dirty="0"/>
              <a:t>issues http://agogyd.schools.ac.cy/index.php/el/ </a:t>
            </a:r>
            <a:endParaRPr lang="el-GR" dirty="0"/>
          </a:p>
        </p:txBody>
      </p:sp>
      <p:sp>
        <p:nvSpPr>
          <p:cNvPr id="7" name="TextBox 6"/>
          <p:cNvSpPr txBox="1"/>
          <p:nvPr/>
        </p:nvSpPr>
        <p:spPr>
          <a:xfrm>
            <a:off x="503548" y="5949280"/>
            <a:ext cx="6120680" cy="1200329"/>
          </a:xfrm>
          <a:prstGeom prst="rect">
            <a:avLst/>
          </a:prstGeom>
          <a:noFill/>
        </p:spPr>
        <p:txBody>
          <a:bodyPr wrap="square" rtlCol="0">
            <a:spAutoFit/>
          </a:bodyPr>
          <a:lstStyle/>
          <a:p>
            <a:r>
              <a:rPr lang="en-US" dirty="0" smtClean="0"/>
              <a:t>5. </a:t>
            </a:r>
            <a:r>
              <a:rPr lang="en-US" dirty="0" err="1" smtClean="0"/>
              <a:t>Mrs</a:t>
            </a:r>
            <a:r>
              <a:rPr lang="en-US" dirty="0" smtClean="0"/>
              <a:t> Yolanda </a:t>
            </a:r>
            <a:r>
              <a:rPr lang="en-US" dirty="0" err="1" smtClean="0"/>
              <a:t>Frangou</a:t>
            </a:r>
            <a:r>
              <a:rPr lang="en-US" dirty="0" smtClean="0"/>
              <a:t>: Teaching about </a:t>
            </a:r>
            <a:r>
              <a:rPr lang="en-US" dirty="0" err="1" smtClean="0"/>
              <a:t>Refugess</a:t>
            </a:r>
            <a:r>
              <a:rPr lang="en-US" dirty="0" smtClean="0"/>
              <a:t> and </a:t>
            </a:r>
            <a:r>
              <a:rPr lang="en-US" dirty="0" err="1" smtClean="0"/>
              <a:t>imigrands</a:t>
            </a:r>
            <a:r>
              <a:rPr lang="en-US" dirty="0" smtClean="0"/>
              <a:t> in the school</a:t>
            </a:r>
          </a:p>
          <a:p>
            <a:endParaRPr lang="en-US" dirty="0"/>
          </a:p>
          <a:p>
            <a:endParaRPr lang="el-GR" dirty="0"/>
          </a:p>
        </p:txBody>
      </p:sp>
    </p:spTree>
    <p:extLst>
      <p:ext uri="{BB962C8B-B14F-4D97-AF65-F5344CB8AC3E}">
        <p14:creationId xmlns:p14="http://schemas.microsoft.com/office/powerpoint/2010/main" val="3779936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TextBox 2"/>
          <p:cNvSpPr txBox="1"/>
          <p:nvPr/>
        </p:nvSpPr>
        <p:spPr>
          <a:xfrm>
            <a:off x="457200" y="1700808"/>
            <a:ext cx="7139136" cy="1200329"/>
          </a:xfrm>
          <a:prstGeom prst="rect">
            <a:avLst/>
          </a:prstGeom>
          <a:noFill/>
        </p:spPr>
        <p:txBody>
          <a:bodyPr wrap="square" rtlCol="0">
            <a:spAutoFit/>
          </a:bodyPr>
          <a:lstStyle/>
          <a:p>
            <a:r>
              <a:rPr lang="en-US" dirty="0" smtClean="0">
                <a:hlinkClick r:id="rId2"/>
              </a:rPr>
              <a:t>http://fys-forums.eu</a:t>
            </a:r>
            <a:endParaRPr lang="en-US" dirty="0" smtClean="0"/>
          </a:p>
          <a:p>
            <a:endParaRPr lang="en-US" dirty="0"/>
          </a:p>
          <a:p>
            <a:endParaRPr lang="en-US" dirty="0" smtClean="0"/>
          </a:p>
          <a:p>
            <a:r>
              <a:rPr lang="en-US" dirty="0" smtClean="0"/>
              <a:t>http://sfyouth.eu</a:t>
            </a:r>
            <a:endParaRPr lang="el-GR" dirty="0"/>
          </a:p>
        </p:txBody>
      </p:sp>
    </p:spTree>
    <p:extLst>
      <p:ext uri="{BB962C8B-B14F-4D97-AF65-F5344CB8AC3E}">
        <p14:creationId xmlns:p14="http://schemas.microsoft.com/office/powerpoint/2010/main" val="3170609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ction="ppaction://hlinkfile"/>
          </p:cNvPr>
          <p:cNvSpPr/>
          <p:nvPr/>
        </p:nvSpPr>
        <p:spPr>
          <a:xfrm>
            <a:off x="191993" y="6093296"/>
            <a:ext cx="7704856" cy="646331"/>
          </a:xfrm>
          <a:prstGeom prst="rect">
            <a:avLst/>
          </a:prstGeom>
        </p:spPr>
        <p:txBody>
          <a:bodyPr wrap="square">
            <a:spAutoFit/>
          </a:bodyPr>
          <a:lstStyle/>
          <a:p>
            <a:r>
              <a:rPr lang="en-US" dirty="0"/>
              <a:t>http://</a:t>
            </a:r>
            <a:r>
              <a:rPr lang="en-US" dirty="0">
                <a:hlinkClick r:id="rId3" action="ppaction://hlinkfile"/>
              </a:rPr>
              <a:t>www.pi.ac.cy/pi/files/epimorfosi/antiratsistiki/Teaching_Controversial_issues_COE_PACK_sep15.pdf</a:t>
            </a:r>
            <a:endParaRPr lang="el-GR" dirty="0"/>
          </a:p>
        </p:txBody>
      </p:sp>
      <p:sp>
        <p:nvSpPr>
          <p:cNvPr id="4" name="Rectangle 3"/>
          <p:cNvSpPr/>
          <p:nvPr/>
        </p:nvSpPr>
        <p:spPr>
          <a:xfrm>
            <a:off x="191993" y="0"/>
            <a:ext cx="7961042" cy="6155531"/>
          </a:xfrm>
          <a:prstGeom prst="rect">
            <a:avLst/>
          </a:prstGeom>
        </p:spPr>
        <p:txBody>
          <a:bodyPr wrap="square">
            <a:spAutoFit/>
          </a:bodyPr>
          <a:lstStyle/>
          <a:p>
            <a:r>
              <a:rPr lang="en-US" sz="1600" b="1" dirty="0">
                <a:solidFill>
                  <a:srgbClr val="4B7297"/>
                </a:solidFill>
                <a:latin typeface="Arial" panose="020B0604020202020204" pitchFamily="34" charset="0"/>
              </a:rPr>
              <a:t>The school on the edge of the forest</a:t>
            </a:r>
          </a:p>
          <a:p>
            <a:r>
              <a:rPr lang="en-US" sz="1400" dirty="0">
                <a:solidFill>
                  <a:srgbClr val="555555"/>
                </a:solidFill>
                <a:latin typeface="inherit"/>
              </a:rPr>
              <a:t>There was once a community of people who lived in dense forests on the side of a mountain range. They were religious people who brought their children up strictly to worship the gods of their people. Their religion believed there were no differences between men and women.</a:t>
            </a:r>
          </a:p>
          <a:p>
            <a:r>
              <a:rPr lang="en-US" sz="1400" dirty="0">
                <a:solidFill>
                  <a:srgbClr val="555555"/>
                </a:solidFill>
                <a:latin typeface="inherit"/>
              </a:rPr>
              <a:t>Between the mountains and the farthest edge of the country was a huge expanse of plain. A different community of people lived on the plain. They had no religion, but worked hard for each other. They were fierce warriors and men were the dominant sex. Women were respected but could not rise to become leaders.</a:t>
            </a:r>
          </a:p>
          <a:p>
            <a:r>
              <a:rPr lang="en-US" sz="1400" dirty="0">
                <a:solidFill>
                  <a:srgbClr val="555555"/>
                </a:solidFill>
                <a:latin typeface="inherit"/>
              </a:rPr>
              <a:t>The people of the forest had nothing to do with the people from the plains. They hated and feared each other. There had sometimes been wars between them.</a:t>
            </a:r>
          </a:p>
          <a:p>
            <a:r>
              <a:rPr lang="en-US" sz="1400" dirty="0" smtClean="0">
                <a:solidFill>
                  <a:srgbClr val="555555"/>
                </a:solidFill>
                <a:latin typeface="inherit"/>
              </a:rPr>
              <a:t>One day a young man </a:t>
            </a:r>
            <a:r>
              <a:rPr lang="en-US" sz="1400" dirty="0">
                <a:solidFill>
                  <a:srgbClr val="555555"/>
                </a:solidFill>
                <a:latin typeface="inherit"/>
              </a:rPr>
              <a:t>arrived on the edge of the forest. He announced that he wanted to build a school there so that the children of both communities could be educated together, so that there could finally be peace between the two peoples.</a:t>
            </a:r>
          </a:p>
          <a:p>
            <a:r>
              <a:rPr lang="en-US" sz="1400" dirty="0">
                <a:solidFill>
                  <a:srgbClr val="555555"/>
                </a:solidFill>
                <a:latin typeface="inherit"/>
              </a:rPr>
              <a:t>Soon, a simple wooden building was ready and the day came when the teacher opened his school for the first time. A few children from both communities came to see what it would be like. The parents and the leaders of the two communities watched anxiously.</a:t>
            </a:r>
          </a:p>
          <a:p>
            <a:r>
              <a:rPr lang="en-US" sz="1400" dirty="0">
                <a:solidFill>
                  <a:srgbClr val="555555"/>
                </a:solidFill>
                <a:latin typeface="inherit"/>
              </a:rPr>
              <a:t>At first, there were problems between the children. They called each other names and there was often fighting. But the children could see the value of coming to school and gradually things began to settle down. The teacher was strict but fair and treated all his pupils equally. He said he respected both ways of life and the children were taught about their different ways of life.</a:t>
            </a:r>
          </a:p>
          <a:p>
            <a:r>
              <a:rPr lang="en-US" sz="1400" dirty="0">
                <a:solidFill>
                  <a:srgbClr val="555555"/>
                </a:solidFill>
                <a:latin typeface="inherit"/>
              </a:rPr>
              <a:t>More and more children started attending the school on the edge of the forest.</a:t>
            </a:r>
          </a:p>
          <a:p>
            <a:r>
              <a:rPr lang="en-US" sz="1400" dirty="0">
                <a:solidFill>
                  <a:srgbClr val="555555"/>
                </a:solidFill>
                <a:latin typeface="inherit"/>
              </a:rPr>
              <a:t>However, it soon became clear that more children from the plains were attending the school. The forest children now made up only a quarter of the school. The teacher talked to the parents of both sides to encourage and reassure them.</a:t>
            </a:r>
          </a:p>
          <a:p>
            <a:r>
              <a:rPr lang="en-US" sz="1400" dirty="0">
                <a:solidFill>
                  <a:srgbClr val="555555"/>
                </a:solidFill>
                <a:latin typeface="inherit"/>
              </a:rPr>
              <a:t>But then one morning, the teacher arrived to find that someone had burned the school to the ground.</a:t>
            </a:r>
          </a:p>
          <a:p>
            <a:r>
              <a:rPr lang="en-US" sz="1400" dirty="0">
                <a:solidFill>
                  <a:srgbClr val="555555"/>
                </a:solidFill>
                <a:latin typeface="inherit"/>
              </a:rPr>
              <a:t>(Based on a story by Ted Huddleston of the Citizenship Foundation</a:t>
            </a:r>
            <a:r>
              <a:rPr lang="en-US" sz="1400" dirty="0" smtClean="0">
                <a:solidFill>
                  <a:srgbClr val="555555"/>
                </a:solidFill>
                <a:latin typeface="inherit"/>
              </a:rPr>
              <a:t>)</a:t>
            </a:r>
          </a:p>
          <a:p>
            <a:pPr algn="r"/>
            <a:r>
              <a:rPr lang="en-US" sz="1400" dirty="0">
                <a:solidFill>
                  <a:srgbClr val="555555"/>
                </a:solidFill>
                <a:latin typeface="inherit"/>
              </a:rPr>
              <a:t>http://www.living-democracy.com/textbooks/volume-3/part-1/unit-3/student-handout-5/</a:t>
            </a:r>
            <a:endParaRPr lang="en-US" sz="1400" b="0" i="0" dirty="0">
              <a:solidFill>
                <a:srgbClr val="555555"/>
              </a:solidFill>
              <a:effectLst/>
              <a:latin typeface="inherit"/>
            </a:endParaRPr>
          </a:p>
        </p:txBody>
      </p:sp>
    </p:spTree>
    <p:extLst>
      <p:ext uri="{BB962C8B-B14F-4D97-AF65-F5344CB8AC3E}">
        <p14:creationId xmlns:p14="http://schemas.microsoft.com/office/powerpoint/2010/main" val="1184180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00808"/>
            <a:ext cx="8229600" cy="1143000"/>
          </a:xfrm>
        </p:spPr>
        <p:txBody>
          <a:bodyPr>
            <a:normAutofit/>
          </a:bodyPr>
          <a:lstStyle/>
          <a:p>
            <a:r>
              <a:rPr lang="en-US" b="1" dirty="0" smtClean="0"/>
              <a:t>Thank you for your attention!</a:t>
            </a:r>
            <a:endParaRPr lang="el-GR" b="1" dirty="0"/>
          </a:p>
        </p:txBody>
      </p:sp>
    </p:spTree>
    <p:extLst>
      <p:ext uri="{BB962C8B-B14F-4D97-AF65-F5344CB8AC3E}">
        <p14:creationId xmlns:p14="http://schemas.microsoft.com/office/powerpoint/2010/main" val="42421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6752"/>
            <a:ext cx="8229600" cy="504056"/>
          </a:xfrm>
        </p:spPr>
        <p:txBody>
          <a:bodyPr>
            <a:normAutofit fontScale="90000"/>
          </a:bodyPr>
          <a:lstStyle/>
          <a:p>
            <a:pPr algn="just"/>
            <a:r>
              <a:rPr lang="en-US" b="1" dirty="0" smtClean="0"/>
              <a:t>A glance in the history of Cyprus</a:t>
            </a:r>
            <a:r>
              <a:rPr lang="en-US" dirty="0" smtClean="0"/>
              <a:t/>
            </a:r>
            <a:br>
              <a:rPr lang="en-US" dirty="0" smtClean="0"/>
            </a:br>
            <a:endParaRPr lang="el-GR" dirty="0"/>
          </a:p>
        </p:txBody>
      </p:sp>
      <p:sp>
        <p:nvSpPr>
          <p:cNvPr id="4" name="TextBox 3"/>
          <p:cNvSpPr txBox="1"/>
          <p:nvPr/>
        </p:nvSpPr>
        <p:spPr>
          <a:xfrm>
            <a:off x="233772" y="2024791"/>
            <a:ext cx="7632848" cy="1938992"/>
          </a:xfrm>
          <a:prstGeom prst="rect">
            <a:avLst/>
          </a:prstGeom>
          <a:noFill/>
        </p:spPr>
        <p:txBody>
          <a:bodyPr wrap="square" rtlCol="0">
            <a:spAutoFit/>
          </a:bodyPr>
          <a:lstStyle/>
          <a:p>
            <a:pPr marL="285750" indent="-285750">
              <a:buFont typeface="Arial" pitchFamily="34" charset="0"/>
              <a:buChar char="•"/>
            </a:pPr>
            <a:r>
              <a:rPr lang="en-US" sz="4000" b="1" dirty="0" smtClean="0"/>
              <a:t>1974</a:t>
            </a:r>
            <a:r>
              <a:rPr lang="en-US" sz="4000" dirty="0" smtClean="0"/>
              <a:t>. The Turkish invasion in Cyprus. The island is separated in two parts. </a:t>
            </a:r>
            <a:endParaRPr lang="el-GR" sz="4000" dirty="0"/>
          </a:p>
        </p:txBody>
      </p:sp>
      <p:sp>
        <p:nvSpPr>
          <p:cNvPr id="6" name="TextBox 5"/>
          <p:cNvSpPr txBox="1"/>
          <p:nvPr/>
        </p:nvSpPr>
        <p:spPr>
          <a:xfrm>
            <a:off x="233772" y="4058781"/>
            <a:ext cx="8226660" cy="707886"/>
          </a:xfrm>
          <a:prstGeom prst="rect">
            <a:avLst/>
          </a:prstGeom>
          <a:noFill/>
        </p:spPr>
        <p:txBody>
          <a:bodyPr wrap="square" rtlCol="0">
            <a:spAutoFit/>
          </a:bodyPr>
          <a:lstStyle/>
          <a:p>
            <a:pPr marL="285750" indent="-285750">
              <a:buFont typeface="Arial" pitchFamily="34" charset="0"/>
              <a:buChar char="•"/>
            </a:pPr>
            <a:r>
              <a:rPr lang="en-US" sz="4000" dirty="0" smtClean="0"/>
              <a:t> The school is on the </a:t>
            </a:r>
            <a:r>
              <a:rPr lang="en-US" sz="4000" b="1" dirty="0" smtClean="0">
                <a:solidFill>
                  <a:srgbClr val="00B050"/>
                </a:solidFill>
              </a:rPr>
              <a:t>Green Line</a:t>
            </a:r>
            <a:endParaRPr lang="el-GR" sz="4000" b="1" dirty="0">
              <a:solidFill>
                <a:srgbClr val="00B050"/>
              </a:solidFill>
            </a:endParaRPr>
          </a:p>
        </p:txBody>
      </p:sp>
    </p:spTree>
    <p:extLst>
      <p:ext uri="{BB962C8B-B14F-4D97-AF65-F5344CB8AC3E}">
        <p14:creationId xmlns:p14="http://schemas.microsoft.com/office/powerpoint/2010/main" val="17173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l-GR"/>
          </a:p>
        </p:txBody>
      </p:sp>
      <p:pic>
        <p:nvPicPr>
          <p:cNvPr id="5122" name="Picture 2" descr="http://news247.gr/eidiseis/afieromata/article2735092.ece/BINARY/w660/s_c11_RTR3KOP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831692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37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l-GR"/>
          </a:p>
        </p:txBody>
      </p:sp>
      <p:pic>
        <p:nvPicPr>
          <p:cNvPr id="6146" name="Picture 2" descr="http://news247.gr/eidiseis/afieromata/article2735095.ece/BINARY/w660/s_c17_RTR3KOZ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820891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89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239000" cy="1143000"/>
          </a:xfrm>
        </p:spPr>
        <p:txBody>
          <a:bodyPr/>
          <a:lstStyle/>
          <a:p>
            <a:r>
              <a:rPr lang="en-US" b="1" dirty="0" smtClean="0"/>
              <a:t>The Green Line</a:t>
            </a:r>
            <a:endParaRPr lang="el-GR" b="1" dirty="0"/>
          </a:p>
        </p:txBody>
      </p:sp>
      <p:sp>
        <p:nvSpPr>
          <p:cNvPr id="3" name="Content Placeholder 2"/>
          <p:cNvSpPr>
            <a:spLocks noGrp="1"/>
          </p:cNvSpPr>
          <p:nvPr>
            <p:ph idx="1"/>
          </p:nvPr>
        </p:nvSpPr>
        <p:spPr>
          <a:xfrm>
            <a:off x="179512" y="1340768"/>
            <a:ext cx="7516688" cy="5114968"/>
          </a:xfrm>
        </p:spPr>
        <p:txBody>
          <a:bodyPr>
            <a:normAutofit/>
          </a:bodyPr>
          <a:lstStyle/>
          <a:p>
            <a:r>
              <a:rPr lang="en-US" dirty="0"/>
              <a:t>“A buffer zone in Cyprus was first established in 1964, when Major-General </a:t>
            </a:r>
            <a:r>
              <a:rPr lang="en-US" b="1" dirty="0">
                <a:hlinkClick r:id="rId2" tooltip="Peter Young (British Army officer)"/>
              </a:rPr>
              <a:t>Peter Young</a:t>
            </a:r>
            <a:r>
              <a:rPr lang="en-US" b="1" dirty="0"/>
              <a:t> </a:t>
            </a:r>
            <a:r>
              <a:rPr lang="en-US" dirty="0"/>
              <a:t>was the commander of the British peace force (a predecessor of the present UN force) set up in the wake of the </a:t>
            </a:r>
            <a:r>
              <a:rPr lang="en-US" dirty="0" err="1"/>
              <a:t>intercommunal</a:t>
            </a:r>
            <a:r>
              <a:rPr lang="en-US" dirty="0"/>
              <a:t> violence of the early 1960s. After stationing his troops in different areas of Nicosia, the general drew a cease-fire line on a map with a dark green </a:t>
            </a:r>
            <a:r>
              <a:rPr lang="en-US" b="1" dirty="0">
                <a:hlinkClick r:id="rId3" tooltip="Crayon"/>
              </a:rPr>
              <a:t>crayon</a:t>
            </a:r>
            <a:r>
              <a:rPr lang="en-US" dirty="0"/>
              <a:t>, which was to become known as the "Green </a:t>
            </a:r>
            <a:r>
              <a:rPr lang="en-US" dirty="0" smtClean="0"/>
              <a:t>Line”.</a:t>
            </a:r>
            <a:endParaRPr lang="el-GR" dirty="0"/>
          </a:p>
        </p:txBody>
      </p:sp>
    </p:spTree>
    <p:extLst>
      <p:ext uri="{BB962C8B-B14F-4D97-AF65-F5344CB8AC3E}">
        <p14:creationId xmlns:p14="http://schemas.microsoft.com/office/powerpoint/2010/main" val="98533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l-GR" dirty="0"/>
          </a:p>
        </p:txBody>
      </p:sp>
      <p:pic>
        <p:nvPicPr>
          <p:cNvPr id="4098" name="Picture 2" descr="http://upload.wikimedia.org/wikipedia/commons/9/96/Cyprus_districts_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34" y="908720"/>
            <a:ext cx="793074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15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71" y="116632"/>
            <a:ext cx="6696744" cy="4320480"/>
          </a:xfrm>
        </p:spPr>
        <p:txBody>
          <a:bodyPr>
            <a:normAutofit fontScale="92500"/>
          </a:bodyPr>
          <a:lstStyle/>
          <a:p>
            <a:pPr algn="just"/>
            <a:r>
              <a:rPr lang="en-US" dirty="0" smtClean="0">
                <a:latin typeface="Verdana"/>
              </a:rPr>
              <a:t>But for us, is </a:t>
            </a:r>
            <a:r>
              <a:rPr lang="en-US" dirty="0">
                <a:latin typeface="Verdana"/>
              </a:rPr>
              <a:t>the line where the clock stopped in 1974</a:t>
            </a:r>
            <a:r>
              <a:rPr lang="en-US" dirty="0" smtClean="0">
                <a:latin typeface="Verdana"/>
              </a:rPr>
              <a:t>… a </a:t>
            </a:r>
            <a:r>
              <a:rPr lang="en-US" dirty="0">
                <a:latin typeface="Verdana"/>
              </a:rPr>
              <a:t>place of silence and desert. A line that divides the Island of Cyprus, 112 miles from east to west across the island. A place where </a:t>
            </a:r>
            <a:r>
              <a:rPr lang="en-US" dirty="0" smtClean="0">
                <a:latin typeface="Verdana"/>
              </a:rPr>
              <a:t>Cypriots have </a:t>
            </a:r>
            <a:r>
              <a:rPr lang="en-US" dirty="0">
                <a:latin typeface="Verdana"/>
              </a:rPr>
              <a:t>been forbidden to pass or even come close to. Some people visit it to look towards the other side of the island in the hope that they may once again tread the ground they belong to.</a:t>
            </a:r>
            <a:r>
              <a:rPr lang="en-US" dirty="0"/>
              <a:t> </a:t>
            </a:r>
            <a:endParaRPr lang="el-GR" dirty="0"/>
          </a:p>
          <a:p>
            <a:pPr marL="0" indent="0">
              <a:buNone/>
            </a:pPr>
            <a:endParaRPr lang="el-GR" dirty="0"/>
          </a:p>
        </p:txBody>
      </p:sp>
      <p:pic>
        <p:nvPicPr>
          <p:cNvPr id="2052" name="Picture 4" descr="http://www.dad.org.cy/images/content/598/288_210/a454c506ca08873c500768a15fd96bb7.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29" t="24805" r="7333" b="20813"/>
          <a:stretch/>
        </p:blipFill>
        <p:spPr bwMode="auto">
          <a:xfrm>
            <a:off x="3419872" y="4149080"/>
            <a:ext cx="4421688" cy="206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1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l-GR"/>
          </a:p>
        </p:txBody>
      </p:sp>
      <p:pic>
        <p:nvPicPr>
          <p:cNvPr id="3076" name="Picture 4" descr="http://dim-ag-dometios3-lef.schools.ac.cy/images/sxol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8" y="12808"/>
            <a:ext cx="9086176" cy="684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8501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547</TotalTime>
  <Words>1817</Words>
  <Application>Microsoft Office PowerPoint</Application>
  <PresentationFormat>On-screen Show (4:3)</PresentationFormat>
  <Paragraphs>291</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inherit</vt:lpstr>
      <vt:lpstr>Times New Roman</vt:lpstr>
      <vt:lpstr>Trebuchet MS</vt:lpstr>
      <vt:lpstr>Verdana</vt:lpstr>
      <vt:lpstr>Wingdings</vt:lpstr>
      <vt:lpstr>Wingdings 2</vt:lpstr>
      <vt:lpstr>Opulent</vt:lpstr>
      <vt:lpstr>Erasmus+  Project Title:  mirror mirror on the wall</vt:lpstr>
      <vt:lpstr>“Ayios Dhometios Elementary school  A systemic view”</vt:lpstr>
      <vt:lpstr>A glance in the history of Cyprus </vt:lpstr>
      <vt:lpstr>PowerPoint Presentation</vt:lpstr>
      <vt:lpstr>PowerPoint Presentation</vt:lpstr>
      <vt:lpstr>The Green Line</vt:lpstr>
      <vt:lpstr>PowerPoint Presentation</vt:lpstr>
      <vt:lpstr>PowerPoint Presentation</vt:lpstr>
      <vt:lpstr>PowerPoint Presentation</vt:lpstr>
      <vt:lpstr>The school as an organisation</vt:lpstr>
      <vt:lpstr>PowerPoint Presentation</vt:lpstr>
      <vt:lpstr>PowerPoint Presentation</vt:lpstr>
      <vt:lpstr>PowerPoint Presentation</vt:lpstr>
      <vt:lpstr>The school as a building/ facilities</vt:lpstr>
      <vt:lpstr>The staff</vt:lpstr>
      <vt:lpstr>PowerPoint Presentation</vt:lpstr>
      <vt:lpstr>A multicultural population!</vt:lpstr>
      <vt:lpstr>PowerPoint Presentation</vt:lpstr>
      <vt:lpstr>Aims of the school for last yEar</vt:lpstr>
      <vt:lpstr>THE HISTORY OF SPECIAL NEEDS EDUCATION</vt:lpstr>
      <vt:lpstr>Special education today</vt:lpstr>
      <vt:lpstr>Problems with special education</vt:lpstr>
      <vt:lpstr>Challenges/ Difficulties  for the School</vt:lpstr>
      <vt:lpstr>What about the program? </vt:lpstr>
      <vt:lpstr>Lectures in school</vt:lpstr>
      <vt:lpstr>PowerPoint Presentation</vt:lpstr>
      <vt:lpstr>PowerPoint Presentation</vt:lpstr>
      <vt:lpstr>Thank you for your attention!</vt:lpstr>
    </vt:vector>
  </TitlesOfParts>
  <Company>Ministry of Education and Culture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Teacher</cp:lastModifiedBy>
  <cp:revision>73</cp:revision>
  <dcterms:created xsi:type="dcterms:W3CDTF">2014-11-07T10:27:17Z</dcterms:created>
  <dcterms:modified xsi:type="dcterms:W3CDTF">2017-10-02T06:00:43Z</dcterms:modified>
</cp:coreProperties>
</file>