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5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6C2BF1B-8E31-4C02-9F83-9552E7723645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3CD5B09-A930-4663-BE4B-90C2A50A816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534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BF1B-8E31-4C02-9F83-9552E7723645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5B09-A930-4663-BE4B-90C2A50A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74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BF1B-8E31-4C02-9F83-9552E7723645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5B09-A930-4663-BE4B-90C2A50A816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64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BF1B-8E31-4C02-9F83-9552E7723645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5B09-A930-4663-BE4B-90C2A50A816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116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BF1B-8E31-4C02-9F83-9552E7723645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5B09-A930-4663-BE4B-90C2A50A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32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BF1B-8E31-4C02-9F83-9552E7723645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5B09-A930-4663-BE4B-90C2A50A816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837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BF1B-8E31-4C02-9F83-9552E7723645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5B09-A930-4663-BE4B-90C2A50A816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008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BF1B-8E31-4C02-9F83-9552E7723645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5B09-A930-4663-BE4B-90C2A50A816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281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BF1B-8E31-4C02-9F83-9552E7723645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5B09-A930-4663-BE4B-90C2A50A816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77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BF1B-8E31-4C02-9F83-9552E7723645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5B09-A930-4663-BE4B-90C2A50A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4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BF1B-8E31-4C02-9F83-9552E7723645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5B09-A930-4663-BE4B-90C2A50A816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08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BF1B-8E31-4C02-9F83-9552E7723645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5B09-A930-4663-BE4B-90C2A50A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2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BF1B-8E31-4C02-9F83-9552E7723645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5B09-A930-4663-BE4B-90C2A50A816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536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BF1B-8E31-4C02-9F83-9552E7723645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5B09-A930-4663-BE4B-90C2A50A816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67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BF1B-8E31-4C02-9F83-9552E7723645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5B09-A930-4663-BE4B-90C2A50A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5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BF1B-8E31-4C02-9F83-9552E7723645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5B09-A930-4663-BE4B-90C2A50A816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17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BF1B-8E31-4C02-9F83-9552E7723645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5B09-A930-4663-BE4B-90C2A50A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3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C2BF1B-8E31-4C02-9F83-9552E7723645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CD5B09-A930-4663-BE4B-90C2A50A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9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148D9-155E-419E-8794-34DB060E13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Bahnschrift SemiLight" panose="020B0502040204020203" pitchFamily="34" charset="0"/>
              </a:rPr>
              <a:t>Animal species unique to Cyprus</a:t>
            </a:r>
            <a:endParaRPr lang="en-US" dirty="0">
              <a:latin typeface="Bahnschrift SemiLight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AC6426-A07E-4258-A631-9F42EB1EE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0142" y="3840475"/>
            <a:ext cx="6815669" cy="1567077"/>
          </a:xfrm>
        </p:spPr>
        <p:txBody>
          <a:bodyPr>
            <a:normAutofit fontScale="9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en-US" sz="3200" b="1" dirty="0">
              <a:ln/>
              <a:solidFill>
                <a:schemeClr val="accent3"/>
              </a:solidFill>
              <a:latin typeface="Bahnschrift SemiLight" panose="020B0502040204020203" pitchFamily="34" charset="0"/>
            </a:endParaRPr>
          </a:p>
          <a:p>
            <a:endParaRPr lang="en-US" sz="3200" b="1" dirty="0">
              <a:ln/>
              <a:solidFill>
                <a:schemeClr val="accent3"/>
              </a:solidFill>
              <a:latin typeface="Bahnschrift SemiLight" panose="020B0502040204020203" pitchFamily="34" charset="0"/>
            </a:endParaRPr>
          </a:p>
          <a:p>
            <a:pPr algn="l"/>
            <a:r>
              <a:rPr lang="en-US" sz="3500" b="1" dirty="0">
                <a:ln/>
                <a:solidFill>
                  <a:schemeClr val="accent3"/>
                </a:solidFill>
                <a:latin typeface="Bahnschrift SemiLight" panose="020B0502040204020203" pitchFamily="34" charset="0"/>
              </a:rPr>
              <a:t>Mirror </a:t>
            </a:r>
            <a:r>
              <a:rPr lang="en-US" sz="3500" b="1" dirty="0" err="1">
                <a:ln/>
                <a:solidFill>
                  <a:schemeClr val="accent3"/>
                </a:solidFill>
                <a:latin typeface="Bahnschrift SemiLight" panose="020B0502040204020203" pitchFamily="34" charset="0"/>
              </a:rPr>
              <a:t>mirror</a:t>
            </a:r>
            <a:r>
              <a:rPr lang="en-US" sz="3500" b="1" dirty="0">
                <a:ln/>
                <a:solidFill>
                  <a:schemeClr val="accent3"/>
                </a:solidFill>
                <a:latin typeface="Bahnschrift SemiLight" panose="020B0502040204020203" pitchFamily="34" charset="0"/>
              </a:rPr>
              <a:t> on the wall</a:t>
            </a:r>
          </a:p>
        </p:txBody>
      </p:sp>
      <p:pic>
        <p:nvPicPr>
          <p:cNvPr id="4" name="Picture 3" descr="Image result for erasmus +">
            <a:extLst>
              <a:ext uri="{FF2B5EF4-FFF2-40B4-BE49-F238E27FC236}">
                <a16:creationId xmlns:a16="http://schemas.microsoft.com/office/drawing/2014/main" id="{ABB7BFE9-5FFB-4E9E-934B-CF93A8516A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142" y="3840474"/>
            <a:ext cx="4411980" cy="1042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twinspace.etwinning.net/files/collabspace/3/13/613/47613/b8ff14ca.png">
            <a:extLst>
              <a:ext uri="{FF2B5EF4-FFF2-40B4-BE49-F238E27FC236}">
                <a16:creationId xmlns:a16="http://schemas.microsoft.com/office/drawing/2014/main" id="{34E7FC24-949F-4B90-A1AC-9244A12C8F3F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122" y="3829122"/>
            <a:ext cx="1158826" cy="1054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47055F1F-728A-4D32-8C8D-0BF43D06F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98" y="549971"/>
            <a:ext cx="3107923" cy="1957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8811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A5B692-F6E7-4AB6-90B8-8AF726EA6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092" y="2010227"/>
            <a:ext cx="3084434" cy="1254868"/>
          </a:xfrm>
        </p:spPr>
        <p:txBody>
          <a:bodyPr anchor="b">
            <a:noAutofit/>
          </a:bodyPr>
          <a:lstStyle/>
          <a:p>
            <a:r>
              <a:rPr lang="en-US" sz="3200" b="1" dirty="0">
                <a:solidFill>
                  <a:srgbClr val="262626"/>
                </a:solidFill>
                <a:latin typeface="Bahnschrift SemiLight" panose="020B0502040204020203" pitchFamily="34" charset="0"/>
              </a:rPr>
              <a:t>Which animal do you think inspire us  to create our project mascot?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295E4-DED3-4EBA-B689-A9540028F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0" y="2430471"/>
            <a:ext cx="3230877" cy="3552039"/>
          </a:xfrm>
        </p:spPr>
        <p:txBody>
          <a:bodyPr>
            <a:normAutofit lnSpcReduction="10000"/>
          </a:bodyPr>
          <a:lstStyle/>
          <a:p>
            <a:endParaRPr lang="en-US" sz="1800" dirty="0">
              <a:solidFill>
                <a:srgbClr val="262626"/>
              </a:solidFill>
            </a:endParaRPr>
          </a:p>
          <a:p>
            <a:endParaRPr lang="en-US" sz="1800" dirty="0">
              <a:solidFill>
                <a:srgbClr val="262626"/>
              </a:solidFill>
            </a:endParaRPr>
          </a:p>
          <a:p>
            <a:endParaRPr lang="en-US" sz="1800" dirty="0">
              <a:solidFill>
                <a:srgbClr val="262626"/>
              </a:solidFill>
            </a:endParaRPr>
          </a:p>
          <a:p>
            <a:endParaRPr lang="en-US" sz="1800" dirty="0">
              <a:solidFill>
                <a:srgbClr val="262626"/>
              </a:solidFill>
            </a:endParaRPr>
          </a:p>
          <a:p>
            <a:endParaRPr lang="en-US" sz="1800" dirty="0">
              <a:solidFill>
                <a:srgbClr val="262626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262626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262626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62626"/>
                </a:solidFill>
              </a:rPr>
              <a:t>Source: http://www.cyprusbeat.com/12-unique-animal-species-cyprus/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4008C53-D54C-4274-B4CC-AED465D8A6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820" r="1" b="18175"/>
          <a:stretch/>
        </p:blipFill>
        <p:spPr>
          <a:xfrm>
            <a:off x="5043135" y="172785"/>
            <a:ext cx="6540853" cy="6512430"/>
          </a:xfrm>
          <a:prstGeom prst="rect">
            <a:avLst/>
          </a:prstGeom>
        </p:spPr>
      </p:pic>
      <p:pic>
        <p:nvPicPr>
          <p:cNvPr id="9218" name="Picture 2" descr="Image result for think">
            <a:extLst>
              <a:ext uri="{FF2B5EF4-FFF2-40B4-BE49-F238E27FC236}">
                <a16:creationId xmlns:a16="http://schemas.microsoft.com/office/drawing/2014/main" id="{EC78899D-A9E6-4184-9EF7-949DACB2E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685" y="3265095"/>
            <a:ext cx="15240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293F1-DB68-4904-A358-463F01E7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455" y="1094673"/>
            <a:ext cx="10029090" cy="1303867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Bahnschrift SemiLight" panose="020B0502040204020203" pitchFamily="34" charset="0"/>
              </a:rPr>
              <a:t>The Cyprus Mouflon </a:t>
            </a:r>
            <a:r>
              <a:rPr lang="en-US" sz="3200" b="1" dirty="0" err="1">
                <a:latin typeface="Bahnschrift SemiLight" panose="020B0502040204020203" pitchFamily="34" charset="0"/>
              </a:rPr>
              <a:t>Ovis</a:t>
            </a:r>
            <a:r>
              <a:rPr lang="en-US" sz="3200" b="1" dirty="0">
                <a:latin typeface="Bahnschrift SemiLight" panose="020B0502040204020203" pitchFamily="34" charset="0"/>
              </a:rPr>
              <a:t> </a:t>
            </a:r>
            <a:r>
              <a:rPr lang="en-US" sz="3200" b="1" dirty="0" err="1">
                <a:latin typeface="Bahnschrift SemiLight" panose="020B0502040204020203" pitchFamily="34" charset="0"/>
              </a:rPr>
              <a:t>orientalis</a:t>
            </a:r>
            <a:r>
              <a:rPr lang="en-US" sz="3200" b="1" dirty="0">
                <a:latin typeface="Bahnschrift SemiLight" panose="020B0502040204020203" pitchFamily="34" charset="0"/>
              </a:rPr>
              <a:t> </a:t>
            </a:r>
            <a:r>
              <a:rPr lang="en-US" sz="3200" b="1" dirty="0" err="1">
                <a:latin typeface="Bahnschrift SemiLight" panose="020B0502040204020203" pitchFamily="34" charset="0"/>
              </a:rPr>
              <a:t>ophion</a:t>
            </a:r>
            <a:r>
              <a:rPr lang="en-US" sz="3200" b="1" dirty="0">
                <a:latin typeface="Bahnschrift SemiLight" panose="020B0502040204020203" pitchFamily="34" charset="0"/>
              </a:rPr>
              <a:t> (wild sheep</a:t>
            </a:r>
            <a:r>
              <a:rPr lang="en-US" dirty="0"/>
              <a:t>)</a:t>
            </a:r>
            <a:r>
              <a:rPr lang="en-US" sz="3200" b="1" dirty="0">
                <a:latin typeface="Bahnschrift SemiLight" panose="020B0502040204020203" pitchFamily="34" charset="0"/>
              </a:rPr>
              <a:t> (AGRINO), an endemic subspecies and the national animal of Cyprus </a:t>
            </a:r>
            <a:br>
              <a:rPr lang="en-US" sz="3200" b="1" dirty="0">
                <a:latin typeface="Bahnschrift SemiLight" panose="020B0502040204020203" pitchFamily="34" charset="0"/>
              </a:rPr>
            </a:br>
            <a:endParaRPr lang="en-US" sz="3200" dirty="0">
              <a:latin typeface="Bahnschrift SemiLight" panose="020B0502040204020203" pitchFamily="34" charset="0"/>
            </a:endParaRPr>
          </a:p>
        </p:txBody>
      </p:sp>
      <p:pic>
        <p:nvPicPr>
          <p:cNvPr id="1031" name="Picture 7" descr="species">
            <a:extLst>
              <a:ext uri="{FF2B5EF4-FFF2-40B4-BE49-F238E27FC236}">
                <a16:creationId xmlns:a16="http://schemas.microsoft.com/office/drawing/2014/main" id="{7573B092-EF69-4F3C-B725-340D60803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59" y="2340021"/>
            <a:ext cx="5373858" cy="3699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cyprusbeat.com/wp-content/uploads/2017/06/IMG_14572-960x640.jpg">
            <a:extLst>
              <a:ext uri="{FF2B5EF4-FFF2-40B4-BE49-F238E27FC236}">
                <a16:creationId xmlns:a16="http://schemas.microsoft.com/office/drawing/2014/main" id="{102E0F17-111C-4843-9E72-9DBD3E397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67" y="2398540"/>
            <a:ext cx="5373858" cy="3582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3E132C9-3F4A-4A4B-A317-FF19DD33B794}"/>
              </a:ext>
            </a:extLst>
          </p:cNvPr>
          <p:cNvSpPr/>
          <p:nvPr/>
        </p:nvSpPr>
        <p:spPr>
          <a:xfrm>
            <a:off x="6889556" y="4599187"/>
            <a:ext cx="1721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hnschrift SemiLight" panose="020B0502040204020203" pitchFamily="34" charset="0"/>
              </a:rPr>
              <a:t>male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Light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25BC7-565A-4536-98A9-B366118F915A}"/>
              </a:ext>
            </a:extLst>
          </p:cNvPr>
          <p:cNvSpPr/>
          <p:nvPr/>
        </p:nvSpPr>
        <p:spPr>
          <a:xfrm>
            <a:off x="9298564" y="4750414"/>
            <a:ext cx="2316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hnschrift SemiLight" panose="020B0502040204020203" pitchFamily="34" charset="0"/>
              </a:rPr>
              <a:t>female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Light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B3E54D-9FFE-4A02-9409-ED700EF837BD}"/>
              </a:ext>
            </a:extLst>
          </p:cNvPr>
          <p:cNvSpPr/>
          <p:nvPr/>
        </p:nvSpPr>
        <p:spPr>
          <a:xfrm>
            <a:off x="930237" y="2340021"/>
            <a:ext cx="51171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hnschrift SemiLight" panose="020B0502040204020203" pitchFamily="34" charset="0"/>
              </a:rPr>
              <a:t>Lives in Troodos mountainsides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1BFD0-005B-44FD-AB59-951604B72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Bahnschrift SemiLight" panose="020B0502040204020203" pitchFamily="34" charset="0"/>
              </a:rPr>
              <a:t>The Cyprus Warbler bird, a typical warbler which breeds only on Cyprus</a:t>
            </a:r>
            <a:br>
              <a:rPr lang="en-US" b="1" dirty="0"/>
            </a:br>
            <a:endParaRPr lang="en-US" dirty="0"/>
          </a:p>
        </p:txBody>
      </p:sp>
      <p:pic>
        <p:nvPicPr>
          <p:cNvPr id="2050" name="Picture 2" descr="species">
            <a:extLst>
              <a:ext uri="{FF2B5EF4-FFF2-40B4-BE49-F238E27FC236}">
                <a16:creationId xmlns:a16="http://schemas.microsoft.com/office/drawing/2014/main" id="{4A5303CD-EA7B-426D-B05D-7666F1FB6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449" y="2039836"/>
            <a:ext cx="6751101" cy="44256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803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9ADC3-FBA5-41D0-B1E3-BBFAB8412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080606"/>
            <a:ext cx="9601196" cy="1303867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Bahnschrift SemiLight" panose="020B0502040204020203" pitchFamily="34" charset="0"/>
              </a:rPr>
              <a:t>The Cyprus </a:t>
            </a:r>
            <a:r>
              <a:rPr lang="en-US" sz="3600" b="1" dirty="0" err="1">
                <a:latin typeface="Bahnschrift SemiLight" panose="020B0502040204020203" pitchFamily="34" charset="0"/>
              </a:rPr>
              <a:t>Scops</a:t>
            </a:r>
            <a:r>
              <a:rPr lang="en-US" sz="3600" b="1" dirty="0">
                <a:latin typeface="Bahnschrift SemiLight" panose="020B0502040204020203" pitchFamily="34" charset="0"/>
              </a:rPr>
              <a:t> Owl, which has recently been proposed as being a full species distinct from the widespread Eurasian </a:t>
            </a:r>
            <a:r>
              <a:rPr lang="en-US" sz="3600" b="1" dirty="0" err="1">
                <a:latin typeface="Bahnschrift SemiLight" panose="020B0502040204020203" pitchFamily="34" charset="0"/>
              </a:rPr>
              <a:t>Scops</a:t>
            </a:r>
            <a:r>
              <a:rPr lang="en-US" sz="3600" b="1" dirty="0">
                <a:latin typeface="Bahnschrift SemiLight" panose="020B0502040204020203" pitchFamily="34" charset="0"/>
              </a:rPr>
              <a:t> Owl.</a:t>
            </a:r>
            <a:br>
              <a:rPr lang="en-US" sz="3600" b="1" dirty="0">
                <a:latin typeface="Bahnschrift SemiLight" panose="020B0502040204020203" pitchFamily="34" charset="0"/>
              </a:rPr>
            </a:br>
            <a:endParaRPr lang="en-US" sz="3600" dirty="0">
              <a:latin typeface="Bahnschrift SemiLight" panose="020B0502040204020203" pitchFamily="34" charset="0"/>
            </a:endParaRPr>
          </a:p>
        </p:txBody>
      </p:sp>
      <p:pic>
        <p:nvPicPr>
          <p:cNvPr id="3074" name="Picture 2" descr="species">
            <a:extLst>
              <a:ext uri="{FF2B5EF4-FFF2-40B4-BE49-F238E27FC236}">
                <a16:creationId xmlns:a16="http://schemas.microsoft.com/office/drawing/2014/main" id="{AA360DA0-818B-45EA-9199-76C1515D83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009" y="2384473"/>
            <a:ext cx="4872136" cy="3877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757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19474-5E46-4CC5-A3C8-B419DE853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latin typeface="Bahnschrift SemiLight" panose="020B0502040204020203" pitchFamily="34" charset="0"/>
              </a:rPr>
              <a:t>The Cyprus Water Frog, </a:t>
            </a:r>
            <a:r>
              <a:rPr lang="en-US" sz="4000" b="1" dirty="0" err="1">
                <a:latin typeface="Bahnschrift SemiLight" panose="020B0502040204020203" pitchFamily="34" charset="0"/>
              </a:rPr>
              <a:t>Pelophylax</a:t>
            </a:r>
            <a:r>
              <a:rPr lang="en-US" sz="4000" b="1" dirty="0">
                <a:latin typeface="Bahnschrift SemiLight" panose="020B0502040204020203" pitchFamily="34" charset="0"/>
              </a:rPr>
              <a:t> </a:t>
            </a:r>
            <a:r>
              <a:rPr lang="en-US" sz="4000" b="1" dirty="0" err="1">
                <a:latin typeface="Bahnschrift SemiLight" panose="020B0502040204020203" pitchFamily="34" charset="0"/>
              </a:rPr>
              <a:t>cypriensis</a:t>
            </a:r>
            <a:r>
              <a:rPr lang="en-US" sz="4000" b="1" dirty="0">
                <a:latin typeface="Bahnschrift SemiLight" panose="020B0502040204020203" pitchFamily="34" charset="0"/>
              </a:rPr>
              <a:t>, an endemic species of Messinian origin</a:t>
            </a:r>
            <a:br>
              <a:rPr lang="en-US" b="1" dirty="0"/>
            </a:br>
            <a:endParaRPr lang="en-US" dirty="0"/>
          </a:p>
        </p:txBody>
      </p:sp>
      <p:pic>
        <p:nvPicPr>
          <p:cNvPr id="4098" name="Picture 2" descr="species">
            <a:extLst>
              <a:ext uri="{FF2B5EF4-FFF2-40B4-BE49-F238E27FC236}">
                <a16:creationId xmlns:a16="http://schemas.microsoft.com/office/drawing/2014/main" id="{E7760398-0115-4211-98AD-EABB003077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954" y="2487654"/>
            <a:ext cx="5540301" cy="3687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501339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A8CA-FFA3-4136-BE17-3EA9A655A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112919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Bahnschrift SemiLight" panose="020B0502040204020203" pitchFamily="34" charset="0"/>
              </a:rPr>
              <a:t>The Cyprus Eastern Rock Grayling butterfly, which emerges in April but disperses to higher altitudes by early summer</a:t>
            </a:r>
            <a:br>
              <a:rPr lang="en-US" b="1" dirty="0"/>
            </a:br>
            <a:endParaRPr lang="en-US" dirty="0"/>
          </a:p>
        </p:txBody>
      </p:sp>
      <p:pic>
        <p:nvPicPr>
          <p:cNvPr id="5122" name="Picture 2" descr="species">
            <a:extLst>
              <a:ext uri="{FF2B5EF4-FFF2-40B4-BE49-F238E27FC236}">
                <a16:creationId xmlns:a16="http://schemas.microsoft.com/office/drawing/2014/main" id="{601B1961-6285-48A1-8852-AA622A25D0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585" y="2416786"/>
            <a:ext cx="5856830" cy="3902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50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20EA-0875-4477-8755-884346E3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235351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Bahnschrift SemiLight" panose="020B0502040204020203" pitchFamily="34" charset="0"/>
              </a:rPr>
              <a:t>The jumping spider </a:t>
            </a:r>
            <a:r>
              <a:rPr lang="en-US" b="1" dirty="0" err="1">
                <a:latin typeface="Bahnschrift SemiLight" panose="020B0502040204020203" pitchFamily="34" charset="0"/>
              </a:rPr>
              <a:t>Aelurillus</a:t>
            </a:r>
            <a:r>
              <a:rPr lang="en-US" b="1" dirty="0">
                <a:latin typeface="Bahnschrift SemiLight" panose="020B0502040204020203" pitchFamily="34" charset="0"/>
              </a:rPr>
              <a:t> </a:t>
            </a:r>
            <a:r>
              <a:rPr lang="en-US" b="1" dirty="0" err="1">
                <a:latin typeface="Bahnschrift SemiLight" panose="020B0502040204020203" pitchFamily="34" charset="0"/>
              </a:rPr>
              <a:t>cypriotus</a:t>
            </a:r>
            <a:r>
              <a:rPr lang="en-US" b="1" dirty="0"/>
              <a:t> </a:t>
            </a:r>
            <a:br>
              <a:rPr lang="en-US" b="1" dirty="0"/>
            </a:br>
            <a:endParaRPr lang="en-US" dirty="0"/>
          </a:p>
        </p:txBody>
      </p:sp>
      <p:pic>
        <p:nvPicPr>
          <p:cNvPr id="6146" name="Picture 2" descr="species">
            <a:extLst>
              <a:ext uri="{FF2B5EF4-FFF2-40B4-BE49-F238E27FC236}">
                <a16:creationId xmlns:a16="http://schemas.microsoft.com/office/drawing/2014/main" id="{14A20918-E540-432E-8CBF-0F91309593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396" y="2554691"/>
            <a:ext cx="5290620" cy="35281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038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C6DA6-5E25-4143-9AA7-CC76724D3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514" y="986309"/>
            <a:ext cx="8059614" cy="1303867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Bahnschrift SemiLight" panose="020B0502040204020203" pitchFamily="34" charset="0"/>
              </a:rPr>
              <a:t>The scorpion </a:t>
            </a:r>
            <a:r>
              <a:rPr lang="en-US" sz="3200" b="1" dirty="0" err="1">
                <a:latin typeface="Bahnschrift SemiLight" panose="020B0502040204020203" pitchFamily="34" charset="0"/>
              </a:rPr>
              <a:t>Mesobuthus</a:t>
            </a:r>
            <a:r>
              <a:rPr lang="en-US" sz="3200" b="1" dirty="0">
                <a:latin typeface="Bahnschrift SemiLight" panose="020B0502040204020203" pitchFamily="34" charset="0"/>
              </a:rPr>
              <a:t> </a:t>
            </a:r>
            <a:r>
              <a:rPr lang="en-US" sz="3200" b="1" dirty="0" err="1">
                <a:latin typeface="Bahnschrift SemiLight" panose="020B0502040204020203" pitchFamily="34" charset="0"/>
              </a:rPr>
              <a:t>cyprius</a:t>
            </a:r>
            <a:r>
              <a:rPr lang="en-US" sz="3200" b="1" dirty="0">
                <a:latin typeface="Bahnschrift SemiLight" panose="020B0502040204020203" pitchFamily="34" charset="0"/>
              </a:rPr>
              <a:t>, known as M. </a:t>
            </a:r>
            <a:r>
              <a:rPr lang="en-US" sz="3200" b="1" dirty="0" err="1">
                <a:latin typeface="Bahnschrift SemiLight" panose="020B0502040204020203" pitchFamily="34" charset="0"/>
              </a:rPr>
              <a:t>gibbosus</a:t>
            </a:r>
            <a:r>
              <a:rPr lang="en-US" sz="3200" b="1" dirty="0">
                <a:latin typeface="Bahnschrift SemiLight" panose="020B0502040204020203" pitchFamily="34" charset="0"/>
              </a:rPr>
              <a:t> </a:t>
            </a:r>
            <a:r>
              <a:rPr lang="en-US" sz="3200" b="1" dirty="0" err="1">
                <a:latin typeface="Bahnschrift SemiLight" panose="020B0502040204020203" pitchFamily="34" charset="0"/>
              </a:rPr>
              <a:t>anatolicus</a:t>
            </a:r>
            <a:r>
              <a:rPr lang="en-US" sz="3200" b="1" dirty="0">
                <a:latin typeface="Bahnschrift SemiLight" panose="020B0502040204020203" pitchFamily="34" charset="0"/>
              </a:rPr>
              <a:t> until DNA analysis showed that this an unique species.</a:t>
            </a:r>
            <a:br>
              <a:rPr lang="en-US" sz="3200" b="1" dirty="0">
                <a:latin typeface="Bahnschrift SemiLight" panose="020B0502040204020203" pitchFamily="34" charset="0"/>
              </a:rPr>
            </a:br>
            <a:endParaRPr lang="en-US" sz="3200" dirty="0">
              <a:latin typeface="Bahnschrift SemiLight" panose="020B0502040204020203" pitchFamily="34" charset="0"/>
            </a:endParaRPr>
          </a:p>
        </p:txBody>
      </p:sp>
      <p:pic>
        <p:nvPicPr>
          <p:cNvPr id="7170" name="Picture 2" descr="species">
            <a:extLst>
              <a:ext uri="{FF2B5EF4-FFF2-40B4-BE49-F238E27FC236}">
                <a16:creationId xmlns:a16="http://schemas.microsoft.com/office/drawing/2014/main" id="{6122E605-CF82-4208-9DB2-D2A827AA0A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97" y="2458989"/>
            <a:ext cx="5519205" cy="3677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572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2E671-4877-4B0F-AF39-74C9F8CBD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latin typeface="Bahnschrift SemiLight" panose="020B0502040204020203" pitchFamily="34" charset="0"/>
              </a:rPr>
              <a:t>Cyprus Whip Snake, </a:t>
            </a:r>
            <a:r>
              <a:rPr lang="en-US" sz="4000" b="1" dirty="0" err="1">
                <a:latin typeface="Bahnschrift SemiLight" panose="020B0502040204020203" pitchFamily="34" charset="0"/>
              </a:rPr>
              <a:t>Hierophis</a:t>
            </a:r>
            <a:r>
              <a:rPr lang="en-US" sz="4000" b="1" dirty="0">
                <a:latin typeface="Bahnschrift SemiLight" panose="020B0502040204020203" pitchFamily="34" charset="0"/>
              </a:rPr>
              <a:t> </a:t>
            </a:r>
            <a:r>
              <a:rPr lang="en-US" sz="4000" b="1" dirty="0" err="1">
                <a:latin typeface="Bahnschrift SemiLight" panose="020B0502040204020203" pitchFamily="34" charset="0"/>
              </a:rPr>
              <a:t>cypriensis</a:t>
            </a:r>
            <a:r>
              <a:rPr lang="en-US" sz="4000" b="1" dirty="0">
                <a:latin typeface="Bahnschrift SemiLight" panose="020B0502040204020203" pitchFamily="34" charset="0"/>
              </a:rPr>
              <a:t>, a species of snake in the </a:t>
            </a:r>
            <a:r>
              <a:rPr lang="en-US" sz="4000" b="1" dirty="0" err="1">
                <a:latin typeface="Bahnschrift SemiLight" panose="020B0502040204020203" pitchFamily="34" charset="0"/>
              </a:rPr>
              <a:t>Colubridae</a:t>
            </a:r>
            <a:r>
              <a:rPr lang="en-US" sz="4000" b="1" dirty="0">
                <a:latin typeface="Bahnschrift SemiLight" panose="020B0502040204020203" pitchFamily="34" charset="0"/>
              </a:rPr>
              <a:t> family</a:t>
            </a:r>
            <a:br>
              <a:rPr lang="en-US" b="1" dirty="0"/>
            </a:br>
            <a:endParaRPr lang="en-US" dirty="0"/>
          </a:p>
        </p:txBody>
      </p:sp>
      <p:pic>
        <p:nvPicPr>
          <p:cNvPr id="8194" name="Picture 2" descr="species">
            <a:extLst>
              <a:ext uri="{FF2B5EF4-FFF2-40B4-BE49-F238E27FC236}">
                <a16:creationId xmlns:a16="http://schemas.microsoft.com/office/drawing/2014/main" id="{7A45A125-B0F3-4C18-9256-BE27ACDD87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005" y="2492973"/>
            <a:ext cx="4969885" cy="3727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98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144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Bahnschrift SemiLight</vt:lpstr>
      <vt:lpstr>Garamond</vt:lpstr>
      <vt:lpstr>Organic</vt:lpstr>
      <vt:lpstr>Animal species unique to Cyprus</vt:lpstr>
      <vt:lpstr>The Cyprus Mouflon Ovis orientalis ophion (wild sheep) (AGRINO), an endemic subspecies and the national animal of Cyprus  </vt:lpstr>
      <vt:lpstr>The Cyprus Warbler bird, a typical warbler which breeds only on Cyprus </vt:lpstr>
      <vt:lpstr>The Cyprus Scops Owl, which has recently been proposed as being a full species distinct from the widespread Eurasian Scops Owl. </vt:lpstr>
      <vt:lpstr>The Cyprus Water Frog, Pelophylax cypriensis, an endemic species of Messinian origin </vt:lpstr>
      <vt:lpstr>The Cyprus Eastern Rock Grayling butterfly, which emerges in April but disperses to higher altitudes by early summer </vt:lpstr>
      <vt:lpstr>The jumping spider Aelurillus cypriotus  </vt:lpstr>
      <vt:lpstr>The scorpion Mesobuthus cyprius, known as M. gibbosus anatolicus until DNA analysis showed that this an unique species. </vt:lpstr>
      <vt:lpstr>Cyprus Whip Snake, Hierophis cypriensis, a species of snake in the Colubridae family </vt:lpstr>
      <vt:lpstr>Which animal do you think inspire us  to create our project mascot?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species unique to Cyprus</dc:title>
  <dc:creator>Andry</dc:creator>
  <cp:lastModifiedBy>Andry</cp:lastModifiedBy>
  <cp:revision>4</cp:revision>
  <dcterms:created xsi:type="dcterms:W3CDTF">2018-10-16T18:20:38Z</dcterms:created>
  <dcterms:modified xsi:type="dcterms:W3CDTF">2018-10-16T18:55:43Z</dcterms:modified>
</cp:coreProperties>
</file>