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66" r:id="rId4"/>
    <p:sldId id="267" r:id="rId5"/>
    <p:sldId id="268" r:id="rId6"/>
    <p:sldId id="264" r:id="rId7"/>
    <p:sldId id="270" r:id="rId8"/>
    <p:sldId id="271" r:id="rId9"/>
    <p:sldId id="272" r:id="rId10"/>
    <p:sldId id="265" r:id="rId11"/>
    <p:sldId id="269" r:id="rId12"/>
    <p:sldId id="258" r:id="rId13"/>
    <p:sldId id="261" r:id="rId14"/>
    <p:sldId id="273" r:id="rId15"/>
    <p:sldId id="288" r:id="rId16"/>
    <p:sldId id="260" r:id="rId17"/>
    <p:sldId id="283" r:id="rId18"/>
    <p:sldId id="284" r:id="rId19"/>
    <p:sldId id="274" r:id="rId20"/>
    <p:sldId id="285" r:id="rId21"/>
    <p:sldId id="275" r:id="rId22"/>
    <p:sldId id="286" r:id="rId23"/>
    <p:sldId id="276" r:id="rId24"/>
    <p:sldId id="277" r:id="rId25"/>
    <p:sldId id="278" r:id="rId26"/>
    <p:sldId id="279" r:id="rId27"/>
    <p:sldId id="280" r:id="rId28"/>
    <p:sldId id="281" r:id="rId29"/>
    <p:sldId id="282" r:id="rId30"/>
    <p:sldId id="287"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spPr>
              <a:noFill/>
              <a:ln>
                <a:noFill/>
              </a:ln>
              <a:effectLst/>
            </c:spPr>
            <c:txPr>
              <a:bodyPr/>
              <a:lstStyle/>
              <a:p>
                <a:pPr>
                  <a:defRPr sz="16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Φύλλο1!$A$2:$A$6</c:f>
              <c:strCache>
                <c:ptCount val="5"/>
                <c:pt idx="0">
                  <c:v>YEAR 1982</c:v>
                </c:pt>
                <c:pt idx="1">
                  <c:v>YEAR 1992</c:v>
                </c:pt>
                <c:pt idx="2">
                  <c:v>YEAR 2002</c:v>
                </c:pt>
                <c:pt idx="3">
                  <c:v>YEAR 2004</c:v>
                </c:pt>
                <c:pt idx="4">
                  <c:v>YEAR 2011</c:v>
                </c:pt>
              </c:strCache>
            </c:strRef>
          </c:cat>
          <c:val>
            <c:numRef>
              <c:f>Φύλλο1!$B$2:$B$6</c:f>
              <c:numCache>
                <c:formatCode>General</c:formatCode>
                <c:ptCount val="5"/>
                <c:pt idx="0">
                  <c:v>346</c:v>
                </c:pt>
                <c:pt idx="1">
                  <c:v>215</c:v>
                </c:pt>
                <c:pt idx="2">
                  <c:v>200</c:v>
                </c:pt>
                <c:pt idx="3">
                  <c:v>213</c:v>
                </c:pt>
                <c:pt idx="4">
                  <c:v>100</c:v>
                </c:pt>
              </c:numCache>
            </c:numRef>
          </c:val>
        </c:ser>
        <c:dLbls>
          <c:showLegendKey val="0"/>
          <c:showVal val="1"/>
          <c:showCatName val="0"/>
          <c:showSerName val="0"/>
          <c:showPercent val="0"/>
          <c:showBubbleSize val="0"/>
        </c:dLbls>
        <c:gapWidth val="150"/>
        <c:shape val="box"/>
        <c:axId val="131561344"/>
        <c:axId val="131588864"/>
        <c:axId val="0"/>
      </c:bar3DChart>
      <c:catAx>
        <c:axId val="131561344"/>
        <c:scaling>
          <c:orientation val="minMax"/>
        </c:scaling>
        <c:delete val="0"/>
        <c:axPos val="b"/>
        <c:numFmt formatCode="General" sourceLinked="0"/>
        <c:majorTickMark val="out"/>
        <c:minorTickMark val="none"/>
        <c:tickLblPos val="nextTo"/>
        <c:txPr>
          <a:bodyPr/>
          <a:lstStyle/>
          <a:p>
            <a:pPr>
              <a:defRPr sz="1400" b="1">
                <a:solidFill>
                  <a:srgbClr val="C00000"/>
                </a:solidFill>
              </a:defRPr>
            </a:pPr>
            <a:endParaRPr lang="el-GR"/>
          </a:p>
        </c:txPr>
        <c:crossAx val="131588864"/>
        <c:crosses val="autoZero"/>
        <c:auto val="1"/>
        <c:lblAlgn val="ctr"/>
        <c:lblOffset val="100"/>
        <c:noMultiLvlLbl val="0"/>
      </c:catAx>
      <c:valAx>
        <c:axId val="131588864"/>
        <c:scaling>
          <c:orientation val="minMax"/>
        </c:scaling>
        <c:delete val="0"/>
        <c:axPos val="l"/>
        <c:majorGridlines/>
        <c:title>
          <c:tx>
            <c:rich>
              <a:bodyPr rot="0" vert="wordArtVert"/>
              <a:lstStyle/>
              <a:p>
                <a:pPr>
                  <a:defRPr sz="1800">
                    <a:solidFill>
                      <a:schemeClr val="accent1">
                        <a:lumMod val="75000"/>
                      </a:schemeClr>
                    </a:solidFill>
                  </a:defRPr>
                </a:pPr>
                <a:r>
                  <a:rPr lang="en-US" sz="1800">
                    <a:solidFill>
                      <a:schemeClr val="accent1">
                        <a:lumMod val="75000"/>
                      </a:schemeClr>
                    </a:solidFill>
                  </a:rPr>
                  <a:t>STUDENTS</a:t>
                </a:r>
              </a:p>
            </c:rich>
          </c:tx>
          <c:layout/>
          <c:overlay val="0"/>
        </c:title>
        <c:numFmt formatCode="General" sourceLinked="1"/>
        <c:majorTickMark val="out"/>
        <c:minorTickMark val="none"/>
        <c:tickLblPos val="nextTo"/>
        <c:txPr>
          <a:bodyPr/>
          <a:lstStyle/>
          <a:p>
            <a:pPr>
              <a:defRPr b="1"/>
            </a:pPr>
            <a:endParaRPr lang="el-GR"/>
          </a:p>
        </c:txPr>
        <c:crossAx val="131561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spPr>
            <a:solidFill>
              <a:srgbClr val="00B0F0"/>
            </a:solidFill>
          </c:spPr>
          <c:invertIfNegative val="0"/>
          <c:dLbls>
            <c:dLbl>
              <c:idx val="0"/>
              <c:layout>
                <c:manualLayout>
                  <c:x val="0"/>
                  <c:y val="-2.8062536083481066E-3"/>
                </c:manualLayout>
              </c:layout>
              <c:spPr/>
              <c:txPr>
                <a:bodyPr/>
                <a:lstStyle/>
                <a:p>
                  <a:pPr>
                    <a:defRPr sz="1400" b="1"/>
                  </a:pPr>
                  <a:endParaRPr lang="el-G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6.1728395061728392E-3"/>
                  <c:y val="-2.5721668919285203E-17"/>
                </c:manualLayout>
              </c:layout>
              <c:spPr/>
              <c:txPr>
                <a:bodyPr/>
                <a:lstStyle/>
                <a:p>
                  <a:pPr>
                    <a:defRPr sz="1400" b="1"/>
                  </a:pPr>
                  <a:endParaRPr lang="el-GR"/>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7.716049382716049E-3"/>
                  <c:y val="-2.2448261287155904E-2"/>
                </c:manualLayout>
              </c:layout>
              <c:spPr/>
              <c:txPr>
                <a:bodyPr/>
                <a:lstStyle/>
                <a:p>
                  <a:pPr>
                    <a:defRPr sz="1400" b="1"/>
                  </a:pPr>
                  <a:endParaRPr lang="el-GR"/>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1.2345679012345678E-2"/>
                  <c:y val="-1.9642228626261415E-2"/>
                </c:manualLayout>
              </c:layout>
              <c:spPr/>
              <c:txPr>
                <a:bodyPr/>
                <a:lstStyle/>
                <a:p>
                  <a:pPr>
                    <a:defRPr sz="1400" b="1"/>
                  </a:pPr>
                  <a:endParaRPr lang="el-GR"/>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1.5432098765432212E-2"/>
                  <c:y val="-1.403016330447244E-2"/>
                </c:manualLayout>
              </c:layout>
              <c:spPr/>
              <c:txPr>
                <a:bodyPr/>
                <a:lstStyle/>
                <a:p>
                  <a:pPr>
                    <a:defRPr sz="1400" b="1"/>
                  </a:pPr>
                  <a:endParaRPr lang="el-G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Φύλλο1!$A$2:$A$6</c:f>
              <c:strCache>
                <c:ptCount val="5"/>
                <c:pt idx="0">
                  <c:v>2013-14</c:v>
                </c:pt>
                <c:pt idx="1">
                  <c:v> 2014-15</c:v>
                </c:pt>
                <c:pt idx="2">
                  <c:v> 2015-16</c:v>
                </c:pt>
                <c:pt idx="3">
                  <c:v>2016-17</c:v>
                </c:pt>
                <c:pt idx="4">
                  <c:v>2017-18</c:v>
                </c:pt>
              </c:strCache>
            </c:strRef>
          </c:cat>
          <c:val>
            <c:numRef>
              <c:f>Φύλλο1!$B$2:$B$6</c:f>
              <c:numCache>
                <c:formatCode>General</c:formatCode>
                <c:ptCount val="5"/>
                <c:pt idx="0">
                  <c:v>170</c:v>
                </c:pt>
                <c:pt idx="1">
                  <c:v>166</c:v>
                </c:pt>
                <c:pt idx="2">
                  <c:v>159</c:v>
                </c:pt>
                <c:pt idx="3">
                  <c:v>156</c:v>
                </c:pt>
                <c:pt idx="4">
                  <c:v>163</c:v>
                </c:pt>
              </c:numCache>
            </c:numRef>
          </c:val>
        </c:ser>
        <c:dLbls>
          <c:showLegendKey val="0"/>
          <c:showVal val="1"/>
          <c:showCatName val="0"/>
          <c:showSerName val="0"/>
          <c:showPercent val="0"/>
          <c:showBubbleSize val="0"/>
        </c:dLbls>
        <c:gapWidth val="150"/>
        <c:shape val="box"/>
        <c:axId val="83943808"/>
        <c:axId val="83945344"/>
        <c:axId val="0"/>
      </c:bar3DChart>
      <c:catAx>
        <c:axId val="83943808"/>
        <c:scaling>
          <c:orientation val="minMax"/>
        </c:scaling>
        <c:delete val="0"/>
        <c:axPos val="b"/>
        <c:numFmt formatCode="General" sourceLinked="0"/>
        <c:majorTickMark val="out"/>
        <c:minorTickMark val="none"/>
        <c:tickLblPos val="nextTo"/>
        <c:txPr>
          <a:bodyPr/>
          <a:lstStyle/>
          <a:p>
            <a:pPr>
              <a:defRPr sz="1400" b="1">
                <a:solidFill>
                  <a:srgbClr val="C00000"/>
                </a:solidFill>
              </a:defRPr>
            </a:pPr>
            <a:endParaRPr lang="el-GR"/>
          </a:p>
        </c:txPr>
        <c:crossAx val="83945344"/>
        <c:crosses val="autoZero"/>
        <c:auto val="1"/>
        <c:lblAlgn val="ctr"/>
        <c:lblOffset val="100"/>
        <c:noMultiLvlLbl val="0"/>
      </c:catAx>
      <c:valAx>
        <c:axId val="83945344"/>
        <c:scaling>
          <c:orientation val="minMax"/>
        </c:scaling>
        <c:delete val="0"/>
        <c:axPos val="l"/>
        <c:majorGridlines/>
        <c:title>
          <c:tx>
            <c:rich>
              <a:bodyPr rot="0" vert="wordArtVert"/>
              <a:lstStyle/>
              <a:p>
                <a:pPr>
                  <a:defRPr sz="1800">
                    <a:solidFill>
                      <a:schemeClr val="accent1">
                        <a:lumMod val="75000"/>
                      </a:schemeClr>
                    </a:solidFill>
                  </a:defRPr>
                </a:pPr>
                <a:r>
                  <a:rPr lang="en-US" sz="1800">
                    <a:solidFill>
                      <a:schemeClr val="accent1">
                        <a:lumMod val="75000"/>
                      </a:schemeClr>
                    </a:solidFill>
                  </a:rPr>
                  <a:t>STUDENTS</a:t>
                </a:r>
              </a:p>
            </c:rich>
          </c:tx>
          <c:layout/>
          <c:overlay val="0"/>
        </c:title>
        <c:numFmt formatCode="General" sourceLinked="1"/>
        <c:majorTickMark val="out"/>
        <c:minorTickMark val="none"/>
        <c:tickLblPos val="nextTo"/>
        <c:txPr>
          <a:bodyPr/>
          <a:lstStyle/>
          <a:p>
            <a:pPr>
              <a:defRPr b="1"/>
            </a:pPr>
            <a:endParaRPr lang="el-GR"/>
          </a:p>
        </c:txPr>
        <c:crossAx val="8394380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30168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31804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92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08768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134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677917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77499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93653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12801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1/10/2017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23943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5065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1/10/2017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00529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853615-BFDE-46DE-814C-47EC6EF6D371}" type="datetimeFigureOut">
              <a:rPr lang="el-GR" smtClean="0"/>
              <a:t>1/10/2017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0921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1/10/2017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5845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99216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1/10/2017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0652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853615-BFDE-46DE-814C-47EC6EF6D371}" type="datetimeFigureOut">
              <a:rPr lang="el-GR" smtClean="0"/>
              <a:t>1/10/2017</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9632169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404664"/>
            <a:ext cx="7772400" cy="1470025"/>
          </a:xfrm>
        </p:spPr>
        <p:txBody>
          <a:bodyPr>
            <a:normAutofit fontScale="90000"/>
          </a:bodyPr>
          <a:lstStyle/>
          <a:p>
            <a:r>
              <a:rPr lang="en-US" dirty="0" smtClean="0"/>
              <a:t>2o PRIMARY SCHOOL OF SERRES</a:t>
            </a:r>
            <a:endParaRPr lang="el-GR" dirty="0"/>
          </a:p>
        </p:txBody>
      </p:sp>
      <p:sp>
        <p:nvSpPr>
          <p:cNvPr id="3" name="Υπότιτλος 2"/>
          <p:cNvSpPr>
            <a:spLocks noGrp="1"/>
          </p:cNvSpPr>
          <p:nvPr>
            <p:ph type="subTitle" idx="1"/>
          </p:nvPr>
        </p:nvSpPr>
        <p:spPr/>
        <p:txBody>
          <a:bodyPr/>
          <a:lstStyle/>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40362"/>
            <a:ext cx="9144000" cy="6858000"/>
          </a:xfrm>
          <a:prstGeom prst="rect">
            <a:avLst/>
          </a:prstGeom>
        </p:spPr>
      </p:pic>
      <p:sp>
        <p:nvSpPr>
          <p:cNvPr id="6" name="Τίτλος 1"/>
          <p:cNvSpPr txBox="1">
            <a:spLocks/>
          </p:cNvSpPr>
          <p:nvPr/>
        </p:nvSpPr>
        <p:spPr>
          <a:xfrm>
            <a:off x="179512" y="-16224"/>
            <a:ext cx="8100392" cy="11613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2o PRIMARY SCHOOL OF SERRES</a:t>
            </a:r>
            <a:endParaRPr lang="el-GR"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730" y="-16224"/>
            <a:ext cx="917408" cy="925982"/>
          </a:xfrm>
          <a:prstGeom prst="rect">
            <a:avLst/>
          </a:prstGeom>
        </p:spPr>
      </p:pic>
    </p:spTree>
    <p:extLst>
      <p:ext uri="{BB962C8B-B14F-4D97-AF65-F5344CB8AC3E}">
        <p14:creationId xmlns:p14="http://schemas.microsoft.com/office/powerpoint/2010/main" val="216577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sz="3200" dirty="0" smtClean="0"/>
              <a:t>STATISTIC FACTS OF STUDENTS’ </a:t>
            </a:r>
            <a:br>
              <a:rPr lang="en-US" sz="3200" dirty="0" smtClean="0"/>
            </a:br>
            <a:r>
              <a:rPr lang="en-US" sz="3200" dirty="0" smtClean="0"/>
              <a:t>POPULATION </a:t>
            </a:r>
            <a:br>
              <a:rPr lang="en-US" sz="3200" dirty="0" smtClean="0"/>
            </a:br>
            <a:r>
              <a:rPr lang="en-US" sz="3200" dirty="0" smtClean="0"/>
              <a:t>DURING THE LAST 5 SCHOOL YEARS</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7837344"/>
              </p:ext>
            </p:extLst>
          </p:nvPr>
        </p:nvGraphicFramePr>
        <p:xfrm>
          <a:off x="-684584" y="226986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967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9248" y="234269"/>
            <a:ext cx="8229600" cy="1143000"/>
          </a:xfrm>
        </p:spPr>
        <p:txBody>
          <a:bodyPr>
            <a:normAutofit/>
          </a:bodyPr>
          <a:lstStyle/>
          <a:p>
            <a:pPr algn="ctr"/>
            <a:r>
              <a:rPr lang="en-US" sz="2800" dirty="0"/>
              <a:t>STREETS </a:t>
            </a:r>
            <a:r>
              <a:rPr lang="en-US" sz="2800" dirty="0" smtClean="0"/>
              <a:t>AND BORDERS OF THE AREA WHOSE STUDENTS BELONG TO OUR SCHOOL</a:t>
            </a:r>
            <a:endParaRPr lang="el-GR" sz="28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4" y="1052736"/>
            <a:ext cx="8580977" cy="5908026"/>
          </a:xfrm>
          <a:solidFill>
            <a:schemeClr val="accent2">
              <a:alpha val="25000"/>
            </a:schemeClr>
          </a:solidFill>
        </p:spPr>
      </p:pic>
      <p:cxnSp>
        <p:nvCxnSpPr>
          <p:cNvPr id="6" name="Ευθεία γραμμή σύνδεσης 5"/>
          <p:cNvCxnSpPr/>
          <p:nvPr/>
        </p:nvCxnSpPr>
        <p:spPr>
          <a:xfrm flipV="1">
            <a:off x="4283968" y="5013176"/>
            <a:ext cx="216024" cy="504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4283968" y="5517232"/>
            <a:ext cx="621069" cy="2880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4499992" y="5013176"/>
            <a:ext cx="234026" cy="360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4680012" y="4818180"/>
            <a:ext cx="54006" cy="2160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4905037" y="5805264"/>
            <a:ext cx="243027" cy="3600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5133578" y="5967114"/>
            <a:ext cx="360040" cy="1763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4680011" y="4075038"/>
            <a:ext cx="1685351" cy="730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5478760" y="5943810"/>
            <a:ext cx="317376" cy="2904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6369628" y="3645024"/>
            <a:ext cx="144016" cy="4300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6536382" y="3645024"/>
            <a:ext cx="216024" cy="13994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a:off x="6752406" y="3784972"/>
            <a:ext cx="987946" cy="2921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a:off x="5796136" y="5949280"/>
            <a:ext cx="668238" cy="2880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flipV="1">
            <a:off x="6464374" y="6165304"/>
            <a:ext cx="1203970"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7740352" y="4077072"/>
            <a:ext cx="811212" cy="1381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7646838" y="5458916"/>
            <a:ext cx="904726" cy="7200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Έλλειψη 62"/>
          <p:cNvSpPr/>
          <p:nvPr/>
        </p:nvSpPr>
        <p:spPr>
          <a:xfrm>
            <a:off x="5724127" y="4725143"/>
            <a:ext cx="2799289" cy="15692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6114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484784"/>
            <a:ext cx="7056784" cy="4525963"/>
          </a:xfrm>
        </p:spPr>
        <p:txBody>
          <a:bodyPr>
            <a:normAutofit/>
          </a:bodyPr>
          <a:lstStyle/>
          <a:p>
            <a:r>
              <a:rPr lang="en-US" sz="2000" dirty="0" smtClean="0"/>
              <a:t>THE RED LINE INCLUDES THE AREA WHOSE STUDENTS BELONG TO OUR SCHOOL AND THE BLUE LINE SHOWS THE LIMITS OF THE AREA WHOSE STUDENTS </a:t>
            </a:r>
            <a:r>
              <a:rPr lang="en-US" sz="2000" u="sng" dirty="0" smtClean="0"/>
              <a:t>ACTUALLY COME TO THE SCHOOL</a:t>
            </a:r>
            <a:endParaRPr lang="el-GR" sz="2000" u="sng" dirty="0" smtClean="0"/>
          </a:p>
          <a:p>
            <a:r>
              <a:rPr lang="en-US" sz="2000" dirty="0" smtClean="0"/>
              <a:t>THE LAST 10 YEARS THERE IS A FLOW OF THE STUDENTS’ POPULATION TO OTHER SCHOOLS AND A SIMULTANEOUS CREATION OF A GHETTO IN THE SCHOOL WHICH NOW CONSISTS ALMOST EXCLUSIVELY OF ROMA STUDENTS.</a:t>
            </a:r>
            <a:endParaRPr lang="el-GR" sz="2000" dirty="0"/>
          </a:p>
        </p:txBody>
      </p:sp>
    </p:spTree>
    <p:extLst>
      <p:ext uri="{BB962C8B-B14F-4D97-AF65-F5344CB8AC3E}">
        <p14:creationId xmlns:p14="http://schemas.microsoft.com/office/powerpoint/2010/main" val="24996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11349"/>
            <a:ext cx="7632848" cy="1320800"/>
          </a:xfrm>
        </p:spPr>
        <p:txBody>
          <a:bodyPr>
            <a:noAutofit/>
          </a:bodyPr>
          <a:lstStyle/>
          <a:p>
            <a:r>
              <a:rPr lang="en-US" sz="2800" dirty="0" smtClean="0"/>
              <a:t>YELLOW CIRCLE-SCHOOL</a:t>
            </a:r>
            <a:br>
              <a:rPr lang="en-US" sz="2800" dirty="0" smtClean="0"/>
            </a:br>
            <a:r>
              <a:rPr lang="en-US" sz="2800" dirty="0" smtClean="0"/>
              <a:t>BLACK CIRCLES-THE ROMA NEIGHBOURHOODS</a:t>
            </a:r>
            <a:endParaRPr lang="el-GR" sz="2800" dirty="0"/>
          </a:p>
        </p:txBody>
      </p:sp>
      <p:pic>
        <p:nvPicPr>
          <p:cNvPr id="15" name="Θέση περιεχομένου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70533"/>
            <a:ext cx="8568952" cy="5131802"/>
          </a:xfrm>
          <a:ln w="19050">
            <a:solidFill>
              <a:srgbClr val="FFFF00"/>
            </a:solidFill>
            <a:prstDash val="sysDot"/>
          </a:ln>
        </p:spPr>
      </p:pic>
      <p:sp>
        <p:nvSpPr>
          <p:cNvPr id="17" name="Έλλειψη 16"/>
          <p:cNvSpPr/>
          <p:nvPr/>
        </p:nvSpPr>
        <p:spPr>
          <a:xfrm>
            <a:off x="609599" y="1923616"/>
            <a:ext cx="720080" cy="432048"/>
          </a:xfrm>
          <a:prstGeom prst="ellipse">
            <a:avLst/>
          </a:prstGeom>
          <a:noFill/>
          <a:ln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Έλλειψη 17"/>
          <p:cNvSpPr/>
          <p:nvPr/>
        </p:nvSpPr>
        <p:spPr>
          <a:xfrm>
            <a:off x="1619672" y="4853161"/>
            <a:ext cx="3632212"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Έλλειψη 19"/>
          <p:cNvSpPr/>
          <p:nvPr/>
        </p:nvSpPr>
        <p:spPr>
          <a:xfrm>
            <a:off x="4369722" y="1680532"/>
            <a:ext cx="1647800" cy="10014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Έλλειψη 20"/>
          <p:cNvSpPr/>
          <p:nvPr/>
        </p:nvSpPr>
        <p:spPr>
          <a:xfrm>
            <a:off x="6072139" y="2374700"/>
            <a:ext cx="1944216"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Έλλειψη 21"/>
          <p:cNvSpPr/>
          <p:nvPr/>
        </p:nvSpPr>
        <p:spPr>
          <a:xfrm>
            <a:off x="2843808" y="3284984"/>
            <a:ext cx="3119096" cy="1568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2517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764704"/>
            <a:ext cx="6408712" cy="5184576"/>
          </a:xfrm>
        </p:spPr>
        <p:txBody>
          <a:bodyPr>
            <a:normAutofit/>
          </a:bodyPr>
          <a:lstStyle/>
          <a:p>
            <a:r>
              <a:rPr lang="en-US" sz="2400" dirty="0" smtClean="0"/>
              <a:t>THE SCHOOL WAS FURTHER DOWNGRADED BECAUSE OF THE ECONOMIC CRISIS AND THE LACK OF MATERIALS, EQUIPMENT AND TECNOLOGICAL INFRASTRUCTURE.</a:t>
            </a:r>
          </a:p>
          <a:p>
            <a:r>
              <a:rPr lang="en-US" sz="2400" dirty="0" smtClean="0"/>
              <a:t>A BRIGHT EXCEPTION TO THIS DIFFICULT SITUATION WAS THE DONATION OF COMPUTERS AND PROJECTORS FOR ALL THE CLASSROOMS FROM THE “STAVROS NIARCHOS FOUNDATION AND CULTURAL CENTRE” UNDER AN INITIATIVE FOR HELPING AGAINST THE GREEK CRISIS AND SCHOOL SUPPORT.</a:t>
            </a:r>
            <a:endParaRPr lang="el-GR" sz="2400" dirty="0"/>
          </a:p>
        </p:txBody>
      </p:sp>
    </p:spTree>
    <p:extLst>
      <p:ext uri="{BB962C8B-B14F-4D97-AF65-F5344CB8AC3E}">
        <p14:creationId xmlns:p14="http://schemas.microsoft.com/office/powerpoint/2010/main" val="97678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532617"/>
            <a:ext cx="4433844" cy="3325384"/>
          </a:xfr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0"/>
            <a:ext cx="4800534" cy="3600400"/>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3844" y="3573016"/>
            <a:ext cx="4517740" cy="3388305"/>
          </a:xfrm>
          <a:prstGeom prst="rect">
            <a:avLst/>
          </a:prstGeom>
        </p:spPr>
      </p:pic>
    </p:spTree>
    <p:extLst>
      <p:ext uri="{BB962C8B-B14F-4D97-AF65-F5344CB8AC3E}">
        <p14:creationId xmlns:p14="http://schemas.microsoft.com/office/powerpoint/2010/main" val="197547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7004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004"/>
            <a:ext cx="9192004" cy="6894004"/>
          </a:xfrm>
        </p:spPr>
      </p:pic>
    </p:spTree>
    <p:extLst>
      <p:ext uri="{BB962C8B-B14F-4D97-AF65-F5344CB8AC3E}">
        <p14:creationId xmlns:p14="http://schemas.microsoft.com/office/powerpoint/2010/main" val="294705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28" y="0"/>
            <a:ext cx="9144001" cy="6858000"/>
          </a:xfrm>
        </p:spPr>
      </p:pic>
    </p:spTree>
    <p:extLst>
      <p:ext uri="{BB962C8B-B14F-4D97-AF65-F5344CB8AC3E}">
        <p14:creationId xmlns:p14="http://schemas.microsoft.com/office/powerpoint/2010/main" val="128936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2060848"/>
            <a:ext cx="8229600" cy="4525963"/>
          </a:xfrm>
        </p:spPr>
        <p:txBody>
          <a:bodyPr>
            <a:normAutofit/>
          </a:bodyPr>
          <a:lstStyle/>
          <a:p>
            <a:pPr marL="0" indent="0">
              <a:buNone/>
            </a:pPr>
            <a:r>
              <a:rPr lang="en-GB" sz="2400" dirty="0" smtClean="0"/>
              <a:t>THERE ARE 10 CLASSES IN THE SCHOOL AT THE MOMENT</a:t>
            </a:r>
            <a:endParaRPr lang="el-GR" sz="2400" dirty="0" smtClean="0"/>
          </a:p>
          <a:p>
            <a:r>
              <a:rPr lang="el-GR" sz="2400" dirty="0" smtClean="0"/>
              <a:t>2</a:t>
            </a:r>
            <a:r>
              <a:rPr lang="en-GB" sz="2400" dirty="0" smtClean="0"/>
              <a:t> CLASSES FOR 1</a:t>
            </a:r>
            <a:r>
              <a:rPr lang="en-GB" sz="2400" baseline="30000" dirty="0" smtClean="0"/>
              <a:t>ST</a:t>
            </a:r>
            <a:r>
              <a:rPr lang="en-GB" sz="2400" dirty="0" smtClean="0"/>
              <a:t> GRADE</a:t>
            </a:r>
            <a:endParaRPr lang="el-GR" sz="2400" dirty="0" smtClean="0"/>
          </a:p>
          <a:p>
            <a:r>
              <a:rPr lang="el-GR" sz="2400" dirty="0" smtClean="0"/>
              <a:t>2 </a:t>
            </a:r>
            <a:r>
              <a:rPr lang="en-GB" sz="2400" dirty="0" smtClean="0"/>
              <a:t>CLASSES FOR 2</a:t>
            </a:r>
            <a:r>
              <a:rPr lang="en-GB" sz="2400" baseline="30000" dirty="0" smtClean="0"/>
              <a:t>ND</a:t>
            </a:r>
            <a:r>
              <a:rPr lang="en-GB" sz="2400" dirty="0" smtClean="0"/>
              <a:t> GRADE</a:t>
            </a:r>
          </a:p>
          <a:p>
            <a:r>
              <a:rPr lang="en-GB" sz="2400" dirty="0" smtClean="0"/>
              <a:t>1 CLASS FOR 3</a:t>
            </a:r>
            <a:r>
              <a:rPr lang="en-GB" sz="2400" baseline="30000" dirty="0" smtClean="0"/>
              <a:t>RD</a:t>
            </a:r>
            <a:r>
              <a:rPr lang="en-GB" sz="2400" dirty="0" smtClean="0"/>
              <a:t> GRADE</a:t>
            </a:r>
            <a:endParaRPr lang="el-GR" sz="2400" dirty="0" smtClean="0"/>
          </a:p>
          <a:p>
            <a:r>
              <a:rPr lang="en-GB" sz="2400" dirty="0" smtClean="0"/>
              <a:t>2 CLASSES FOR 4</a:t>
            </a:r>
            <a:r>
              <a:rPr lang="en-GB" sz="2400" baseline="30000" dirty="0" smtClean="0"/>
              <a:t>TH</a:t>
            </a:r>
            <a:r>
              <a:rPr lang="en-GB" sz="2400" dirty="0" smtClean="0"/>
              <a:t> GRADE</a:t>
            </a:r>
            <a:endParaRPr lang="el-GR" sz="2400" dirty="0" smtClean="0"/>
          </a:p>
          <a:p>
            <a:r>
              <a:rPr lang="el-GR" sz="2400" dirty="0" smtClean="0"/>
              <a:t>1 </a:t>
            </a:r>
            <a:r>
              <a:rPr lang="en-GB" sz="2400" dirty="0" smtClean="0"/>
              <a:t>CLASS FOR 5</a:t>
            </a:r>
            <a:r>
              <a:rPr lang="en-GB" sz="2400" baseline="30000" dirty="0" smtClean="0"/>
              <a:t>TH</a:t>
            </a:r>
            <a:r>
              <a:rPr lang="en-GB" sz="2400" dirty="0" smtClean="0"/>
              <a:t> GRADE</a:t>
            </a:r>
            <a:r>
              <a:rPr lang="el-GR" sz="2400" dirty="0" smtClean="0"/>
              <a:t> </a:t>
            </a:r>
          </a:p>
          <a:p>
            <a:r>
              <a:rPr lang="el-GR" sz="2400" dirty="0" smtClean="0"/>
              <a:t>2 </a:t>
            </a:r>
            <a:r>
              <a:rPr lang="en-GB" sz="2400" dirty="0" smtClean="0"/>
              <a:t>CLASSES FOR 6</a:t>
            </a:r>
            <a:r>
              <a:rPr lang="en-GB" sz="2400" baseline="30000" dirty="0" smtClean="0"/>
              <a:t>TH</a:t>
            </a:r>
            <a:r>
              <a:rPr lang="en-GB" sz="2400" dirty="0" smtClean="0"/>
              <a:t> GRADE</a:t>
            </a:r>
            <a:endParaRPr lang="el-GR" sz="2400" dirty="0"/>
          </a:p>
        </p:txBody>
      </p:sp>
    </p:spTree>
    <p:extLst>
      <p:ext uri="{BB962C8B-B14F-4D97-AF65-F5344CB8AC3E}">
        <p14:creationId xmlns:p14="http://schemas.microsoft.com/office/powerpoint/2010/main" val="62132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79" y="-11630"/>
            <a:ext cx="9159506" cy="6869630"/>
          </a:xfrm>
        </p:spPr>
      </p:pic>
    </p:spTree>
    <p:extLst>
      <p:ext uri="{BB962C8B-B14F-4D97-AF65-F5344CB8AC3E}">
        <p14:creationId xmlns:p14="http://schemas.microsoft.com/office/powerpoint/2010/main" val="318143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94" y="7574"/>
            <a:ext cx="9133902" cy="6850426"/>
          </a:xfrm>
        </p:spPr>
      </p:pic>
    </p:spTree>
    <p:extLst>
      <p:ext uri="{BB962C8B-B14F-4D97-AF65-F5344CB8AC3E}">
        <p14:creationId xmlns:p14="http://schemas.microsoft.com/office/powerpoint/2010/main" val="135357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6347048" cy="5577483"/>
          </a:xfrm>
        </p:spPr>
        <p:txBody>
          <a:bodyPr>
            <a:normAutofit/>
          </a:bodyPr>
          <a:lstStyle/>
          <a:p>
            <a:pPr marL="0" indent="0">
              <a:buNone/>
            </a:pPr>
            <a:r>
              <a:rPr lang="en-GB" sz="2400" dirty="0" smtClean="0"/>
              <a:t>THERE ARE TWO TIME ZONES OF OPERATION</a:t>
            </a:r>
            <a:endParaRPr lang="el-GR" sz="2400" dirty="0" smtClean="0"/>
          </a:p>
          <a:p>
            <a:r>
              <a:rPr lang="en-GB" sz="2400" dirty="0" smtClean="0"/>
              <a:t>MORNING ZONE FROM 8:15am TO 13:15pm</a:t>
            </a:r>
            <a:endParaRPr lang="el-GR" sz="2400" dirty="0" smtClean="0"/>
          </a:p>
          <a:p>
            <a:r>
              <a:rPr lang="en-GB" sz="2400" dirty="0" smtClean="0"/>
              <a:t>THE AFTERNOON ZONE FROM 13:15pm TO 16:00pm</a:t>
            </a:r>
            <a:endParaRPr lang="el-GR" sz="2400" dirty="0" smtClean="0"/>
          </a:p>
          <a:p>
            <a:r>
              <a:rPr lang="en-GB" sz="2400" dirty="0" smtClean="0"/>
              <a:t>UNFORTUNATELY, DUE TO LACK OF TEACHING STAFF, THE AFTERNOON ZONE STOPS AT 15:00pm THIS YEAR. WE HOPE THE NECESSARY STAFF FOR THE PROPER FUNCTION  OF THE SCHOOL WILL BE FOUND AS SOON AS POSSIBLE.</a:t>
            </a:r>
            <a:endParaRPr lang="el-GR" sz="2400" dirty="0"/>
          </a:p>
        </p:txBody>
      </p:sp>
    </p:spTree>
    <p:extLst>
      <p:ext uri="{BB962C8B-B14F-4D97-AF65-F5344CB8AC3E}">
        <p14:creationId xmlns:p14="http://schemas.microsoft.com/office/powerpoint/2010/main" val="506535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7643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1556792"/>
            <a:ext cx="6347714" cy="3880773"/>
          </a:xfrm>
        </p:spPr>
        <p:txBody>
          <a:bodyPr>
            <a:normAutofit/>
          </a:bodyPr>
          <a:lstStyle/>
          <a:p>
            <a:pPr marL="0" indent="0">
              <a:buNone/>
            </a:pPr>
            <a:r>
              <a:rPr lang="en-GB" sz="2400" dirty="0" smtClean="0"/>
              <a:t>EVERY DAY, THE AFTERNOON ZONE (WE CALL IT “ALL-DAY” SCHOOL) STARTS WITH </a:t>
            </a:r>
          </a:p>
          <a:p>
            <a:r>
              <a:rPr lang="en-GB" sz="2400" dirty="0" smtClean="0"/>
              <a:t>1 HOUR FOR LUNCH</a:t>
            </a:r>
            <a:endParaRPr lang="el-GR" sz="2400" dirty="0" smtClean="0"/>
          </a:p>
          <a:p>
            <a:r>
              <a:rPr lang="en-GB" sz="2400" dirty="0" smtClean="0"/>
              <a:t>1 HOUR FOR DOING HOMEWORK FOR NEXT DAY AND</a:t>
            </a:r>
            <a:endParaRPr lang="el-GR" sz="2400" dirty="0" smtClean="0"/>
          </a:p>
          <a:p>
            <a:r>
              <a:rPr lang="en-GB" sz="2400" dirty="0" smtClean="0"/>
              <a:t>1 HOUR FOR OTHER ACTIVITIES SUCH AS PHYSICAL EDUCATION, FOREIGN LANGUAGES, ART AND COMPUTERS.</a:t>
            </a:r>
            <a:endParaRPr lang="el-GR" sz="2400" dirty="0"/>
          </a:p>
        </p:txBody>
      </p:sp>
    </p:spTree>
    <p:extLst>
      <p:ext uri="{BB962C8B-B14F-4D97-AF65-F5344CB8AC3E}">
        <p14:creationId xmlns:p14="http://schemas.microsoft.com/office/powerpoint/2010/main" val="369079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620688"/>
            <a:ext cx="6336704" cy="4958011"/>
          </a:xfrm>
        </p:spPr>
        <p:txBody>
          <a:bodyPr>
            <a:normAutofit/>
          </a:bodyPr>
          <a:lstStyle/>
          <a:p>
            <a:pPr marL="0" indent="0" algn="ctr">
              <a:buNone/>
            </a:pPr>
            <a:r>
              <a:rPr lang="en-GB" sz="2000" b="1" dirty="0" smtClean="0"/>
              <a:t>CURRENT OBJECTIVES</a:t>
            </a:r>
          </a:p>
          <a:p>
            <a:pPr marL="0" indent="0">
              <a:buNone/>
            </a:pPr>
            <a:endParaRPr lang="en-GB" sz="2000" dirty="0"/>
          </a:p>
          <a:p>
            <a:pPr marL="0" indent="0">
              <a:buNone/>
            </a:pPr>
            <a:r>
              <a:rPr lang="en-GB" sz="2000" dirty="0" smtClean="0"/>
              <a:t>THE OBJECTIVES OF THE SCHOOL UNIT AS A WHOLE ARE</a:t>
            </a:r>
          </a:p>
          <a:p>
            <a:r>
              <a:rPr lang="en-GB" sz="2000" dirty="0" smtClean="0"/>
              <a:t> THE REDUCTION OF THE ROMA STUDENTS’ DROP-OUT RATE</a:t>
            </a:r>
          </a:p>
          <a:p>
            <a:r>
              <a:rPr lang="en-GB" sz="2000" dirty="0" smtClean="0"/>
              <a:t>THE GRADUAL LIFT OF THE GHETTO SITUATION WITH THE ENROLLMENT OF STUDENTS WHO LIVE OUTSIDE THE ROMA AREAS</a:t>
            </a:r>
          </a:p>
          <a:p>
            <a:r>
              <a:rPr lang="en-GB" sz="2000" dirty="0" smtClean="0"/>
              <a:t>THE MORE FREQUENT CONNECTION OF THE SCHOOL WITH THE LOCAL COMMUNITY (AND FURTHER AWAY ) WITH THE PARTICIPATION IN OUT-OF-SCHOOL ACTIONS.</a:t>
            </a:r>
            <a:endParaRPr lang="el-GR" sz="2000" dirty="0"/>
          </a:p>
        </p:txBody>
      </p:sp>
    </p:spTree>
    <p:extLst>
      <p:ext uri="{BB962C8B-B14F-4D97-AF65-F5344CB8AC3E}">
        <p14:creationId xmlns:p14="http://schemas.microsoft.com/office/powerpoint/2010/main" val="3406453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GB" sz="2000" dirty="0" smtClean="0"/>
              <a:t>THE BETTER COOPERATION BETWEEN TEACHERS AND PARENTS</a:t>
            </a:r>
          </a:p>
          <a:p>
            <a:r>
              <a:rPr lang="en-GB" sz="2000" dirty="0" smtClean="0"/>
              <a:t>THE ACTIVATION OF THE PARENT’S ASSOCIATION AND THE INTERACTION BETWEEN THE SCHOOL AND THE SURROUNDING COMMUNITY</a:t>
            </a:r>
          </a:p>
          <a:p>
            <a:r>
              <a:rPr lang="en-GB" sz="2000" dirty="0" smtClean="0"/>
              <a:t>PARTNERSHIPS BETWEEN OUR SCHOOL AND OTHER SCHOOLS</a:t>
            </a:r>
            <a:endParaRPr lang="el-GR" sz="2000" dirty="0"/>
          </a:p>
        </p:txBody>
      </p:sp>
    </p:spTree>
    <p:extLst>
      <p:ext uri="{BB962C8B-B14F-4D97-AF65-F5344CB8AC3E}">
        <p14:creationId xmlns:p14="http://schemas.microsoft.com/office/powerpoint/2010/main" val="4889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GB" sz="2000" dirty="0" smtClean="0"/>
              <a:t>THE IMPLEMENTATION OF THE ABOVE OBJECTIVES IS FEASIBLE SINCE THE NEW LEGAL FRAMEWORK GIVES THE OPPORTUNITY TO THE DIRECTOR OF THE PRIMARY EDUCATION TO REDIRECT THE STUDENTS’ POPULATION                                                                                                                                                                                                                                                                                                                                                                                                                                                                                                                                                                                                                                                                                                                                                                                                                                                                                                                                                                                                                                                                                                                                                                                                                                                                                                                                                                                                                                                                                                                                                                                                                                                                                                                                                                                                                       AND DISTRIBUTE THEM TO OTHER BORDERING AREAS OF THE TOWN.</a:t>
            </a:r>
            <a:endParaRPr lang="el-GR" sz="2000" dirty="0" smtClean="0"/>
          </a:p>
          <a:p>
            <a:r>
              <a:rPr lang="en-GB" sz="2000" dirty="0" smtClean="0"/>
              <a:t>THE OBJECTIVE IS THE EQUAL DISTRIBUTION OF STUDENTS TO ALL SCHOOLS .</a:t>
            </a:r>
            <a:endParaRPr lang="el-GR" sz="2000" dirty="0"/>
          </a:p>
        </p:txBody>
      </p:sp>
    </p:spTree>
    <p:extLst>
      <p:ext uri="{BB962C8B-B14F-4D97-AF65-F5344CB8AC3E}">
        <p14:creationId xmlns:p14="http://schemas.microsoft.com/office/powerpoint/2010/main" val="29445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lgn="just">
              <a:buNone/>
            </a:pPr>
            <a:r>
              <a:rPr lang="en-GB" sz="2000" dirty="0" smtClean="0"/>
              <a:t>IN GREECE THERE AREN’T BIG SCHOOL UNITS, NEITHER SCHOOL UNITS WITH MIXED STUDENTS’ POPULATION, OTHER THAN </a:t>
            </a:r>
          </a:p>
          <a:p>
            <a:pPr algn="just"/>
            <a:r>
              <a:rPr lang="en-GB" sz="2000" dirty="0" smtClean="0"/>
              <a:t>THE SCHOOLS WITH ROMA STUDENTS AND </a:t>
            </a:r>
          </a:p>
          <a:p>
            <a:pPr algn="just"/>
            <a:r>
              <a:rPr lang="en-GB" sz="2000" dirty="0" smtClean="0"/>
              <a:t>THE MULTICULTURAL SCHOOLS IN ATHENS AND THESSALONIKI.</a:t>
            </a:r>
            <a:endParaRPr lang="el-GR" sz="2000" dirty="0"/>
          </a:p>
        </p:txBody>
      </p:sp>
    </p:spTree>
    <p:extLst>
      <p:ext uri="{BB962C8B-B14F-4D97-AF65-F5344CB8AC3E}">
        <p14:creationId xmlns:p14="http://schemas.microsoft.com/office/powerpoint/2010/main" val="281404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GB" sz="2000" dirty="0" smtClean="0"/>
              <a:t>A NEW CHALLENGING TARGET FOR GREEK EDUCATION AND SOCIETY IS THE SMOOTH INTEGRATION OF THE REFUGEES’ CHILDREN IN THE EDUCATIONAL PROCESS.</a:t>
            </a:r>
          </a:p>
          <a:p>
            <a:r>
              <a:rPr lang="en-GB" sz="2000" dirty="0" smtClean="0"/>
              <a:t>THERE IS ALREADY A REFUGEE CAMP IN SERRES, WHICH HOSTS A STUDENTS’ POPULATION OF MORE THAN 70 STUDENTS.</a:t>
            </a:r>
            <a:endParaRPr lang="el-GR" sz="2000" dirty="0"/>
          </a:p>
        </p:txBody>
      </p:sp>
    </p:spTree>
    <p:extLst>
      <p:ext uri="{BB962C8B-B14F-4D97-AF65-F5344CB8AC3E}">
        <p14:creationId xmlns:p14="http://schemas.microsoft.com/office/powerpoint/2010/main" val="158189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GB" sz="3600" dirty="0" smtClean="0"/>
              <a:t>AHEAD OF US IN THE FUTURE THERE ARE…</a:t>
            </a:r>
            <a:endParaRPr lang="el-GR" sz="3600" dirty="0"/>
          </a:p>
        </p:txBody>
      </p:sp>
      <p:sp>
        <p:nvSpPr>
          <p:cNvPr id="3" name="Θέση περιεχομένου 2"/>
          <p:cNvSpPr>
            <a:spLocks noGrp="1"/>
          </p:cNvSpPr>
          <p:nvPr>
            <p:ph idx="1"/>
          </p:nvPr>
        </p:nvSpPr>
        <p:spPr/>
        <p:txBody>
          <a:bodyPr/>
          <a:lstStyle/>
          <a:p>
            <a:r>
              <a:rPr lang="en-GB" dirty="0" smtClean="0"/>
              <a:t>NEW CHALLENGES</a:t>
            </a:r>
            <a:endParaRPr lang="el-GR" dirty="0" smtClean="0"/>
          </a:p>
          <a:p>
            <a:r>
              <a:rPr lang="en-GB" dirty="0" smtClean="0"/>
              <a:t>MULTICULTURAL SOCIETIES</a:t>
            </a:r>
            <a:endParaRPr lang="el-GR" dirty="0" smtClean="0"/>
          </a:p>
          <a:p>
            <a:r>
              <a:rPr lang="en-GB" dirty="0" smtClean="0"/>
              <a:t>RESPECT TOWARDS THE DIFFERENT AND</a:t>
            </a:r>
            <a:r>
              <a:rPr lang="el-GR" dirty="0" smtClean="0"/>
              <a:t> </a:t>
            </a:r>
          </a:p>
          <a:p>
            <a:r>
              <a:rPr lang="en-GB" dirty="0" smtClean="0"/>
              <a:t>THE MAIN OBJECTIVE FOR SOCIAL INCLUSION AND ACTIVE PARTNERSHIP OF CHILDREN AS CITIZENS OF THE FUTURE SOCIETY</a:t>
            </a:r>
            <a:endParaRPr lang="el-GR" dirty="0"/>
          </a:p>
        </p:txBody>
      </p:sp>
    </p:spTree>
    <p:extLst>
      <p:ext uri="{BB962C8B-B14F-4D97-AF65-F5344CB8AC3E}">
        <p14:creationId xmlns:p14="http://schemas.microsoft.com/office/powerpoint/2010/main" val="257435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520" y="66931"/>
            <a:ext cx="7848872" cy="4525963"/>
          </a:xfrm>
        </p:spPr>
        <p:txBody>
          <a:bodyPr>
            <a:normAutofit/>
          </a:bodyPr>
          <a:lstStyle/>
          <a:p>
            <a:r>
              <a:rPr lang="en-GB" sz="2000" dirty="0"/>
              <a:t>ACCORDING </a:t>
            </a:r>
            <a:r>
              <a:rPr lang="en-GB" sz="2000" dirty="0" smtClean="0"/>
              <a:t>TO THE </a:t>
            </a:r>
            <a:r>
              <a:rPr lang="en-GB" sz="2000" dirty="0"/>
              <a:t>ARCHIVES </a:t>
            </a:r>
            <a:r>
              <a:rPr lang="en-GB" sz="2000" dirty="0" smtClean="0"/>
              <a:t>OF OUR </a:t>
            </a:r>
            <a:r>
              <a:rPr lang="en-GB" sz="2000" dirty="0"/>
              <a:t>SCHOOL</a:t>
            </a:r>
            <a:r>
              <a:rPr lang="en-GB" sz="2000" dirty="0" smtClean="0"/>
              <a:t>, OUR 6/CLASSES PRIMARY SCHOOL</a:t>
            </a:r>
            <a:r>
              <a:rPr lang="en-GB" sz="2000" dirty="0"/>
              <a:t> </a:t>
            </a:r>
            <a:r>
              <a:rPr lang="en-GB" sz="2000" dirty="0" smtClean="0"/>
              <a:t>WAS </a:t>
            </a:r>
            <a:r>
              <a:rPr lang="en-GB" sz="2000" dirty="0"/>
              <a:t>FOUNDED </a:t>
            </a:r>
            <a:r>
              <a:rPr lang="en-GB" sz="2000" dirty="0" smtClean="0"/>
              <a:t>IN </a:t>
            </a:r>
            <a:r>
              <a:rPr lang="en-GB" sz="2000" dirty="0"/>
              <a:t>1927 </a:t>
            </a:r>
            <a:endParaRPr lang="el-GR" sz="2000" dirty="0" smtClean="0"/>
          </a:p>
          <a:p>
            <a:r>
              <a:rPr lang="en-GB" sz="2000" dirty="0" smtClean="0"/>
              <a:t>THE CONSTRUCTION STARTED IN 1928 AND THE BUILDING WAS DELIVERED FOR USE IN 1930.</a:t>
            </a:r>
          </a:p>
          <a:p>
            <a:r>
              <a:rPr lang="en-GB" sz="2000" dirty="0" smtClean="0"/>
              <a:t>IT WAS INITIALLY </a:t>
            </a:r>
            <a:r>
              <a:rPr lang="el-GR" sz="2000" dirty="0" smtClean="0"/>
              <a:t> </a:t>
            </a:r>
            <a:r>
              <a:rPr lang="en-GB" sz="2000" dirty="0" smtClean="0"/>
              <a:t>USED UNDER ANOTHER NAME AND IN 1952 IT WAS RENAMED AS “2</a:t>
            </a:r>
            <a:r>
              <a:rPr lang="en-GB" sz="2000" baseline="30000" dirty="0" smtClean="0"/>
              <a:t>ND</a:t>
            </a:r>
            <a:r>
              <a:rPr lang="en-GB" sz="2000" dirty="0" smtClean="0"/>
              <a:t> PRIMARY SCHOOL OF                                                                                                                                                         SERRES”.</a:t>
            </a:r>
            <a:endParaRPr lang="el-GR" sz="20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547420"/>
            <a:ext cx="5726861" cy="4295146"/>
          </a:xfrm>
          <a:prstGeom prst="rect">
            <a:avLst/>
          </a:prstGeom>
        </p:spPr>
      </p:pic>
    </p:spTree>
    <p:extLst>
      <p:ext uri="{BB962C8B-B14F-4D97-AF65-F5344CB8AC3E}">
        <p14:creationId xmlns:p14="http://schemas.microsoft.com/office/powerpoint/2010/main" val="357163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295"/>
            <a:ext cx="4668009" cy="3501007"/>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011" y="3501008"/>
            <a:ext cx="4475989" cy="3356992"/>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177" y="0"/>
            <a:ext cx="3149656" cy="3179092"/>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04" y="3589958"/>
            <a:ext cx="3149656" cy="3179092"/>
          </a:xfrm>
          <a:prstGeom prst="rect">
            <a:avLst/>
          </a:prstGeom>
        </p:spPr>
      </p:pic>
    </p:spTree>
    <p:extLst>
      <p:ext uri="{BB962C8B-B14F-4D97-AF65-F5344CB8AC3E}">
        <p14:creationId xmlns:p14="http://schemas.microsoft.com/office/powerpoint/2010/main" val="70762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88641"/>
            <a:ext cx="6408712" cy="2808312"/>
          </a:xfrm>
        </p:spPr>
        <p:txBody>
          <a:bodyPr>
            <a:normAutofit/>
          </a:bodyPr>
          <a:lstStyle/>
          <a:p>
            <a:r>
              <a:rPr lang="en-GB" sz="2400" dirty="0" smtClean="0"/>
              <a:t>IN 1966 A SECOND SCHOOL, WHICH WAS LATER NAMED “22</a:t>
            </a:r>
            <a:r>
              <a:rPr lang="en-GB" sz="2400" baseline="30000" dirty="0" smtClean="0"/>
              <a:t>ND</a:t>
            </a:r>
            <a:r>
              <a:rPr lang="en-GB" sz="2400" dirty="0" smtClean="0"/>
              <a:t> PRIMARY SCHOOL OF SERRES”, WAS FOUNDED AT THE SAME SITE.</a:t>
            </a:r>
            <a:endParaRPr lang="el-GR" sz="2400" dirty="0" smtClean="0"/>
          </a:p>
          <a:p>
            <a:r>
              <a:rPr lang="en-US" sz="2400" dirty="0" smtClean="0"/>
              <a:t>FOR THIS NEW SCHOOL’S NEEDS A NEW BUILDING WAS ADDED WITH EASTERN ORIENTATION.</a:t>
            </a:r>
            <a:endParaRPr lang="el-GR" sz="2400" dirty="0" smtClean="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2636912"/>
            <a:ext cx="5628117" cy="4221088"/>
          </a:xfrm>
          <a:prstGeom prst="rect">
            <a:avLst/>
          </a:prstGeom>
        </p:spPr>
      </p:pic>
    </p:spTree>
    <p:extLst>
      <p:ext uri="{BB962C8B-B14F-4D97-AF65-F5344CB8AC3E}">
        <p14:creationId xmlns:p14="http://schemas.microsoft.com/office/powerpoint/2010/main" val="194570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400" dirty="0" smtClean="0"/>
              <a:t>THESE TWO SCHOOLS WORKED AS SEPARATE SCHOOL UNITS UNTIL 2011</a:t>
            </a:r>
          </a:p>
          <a:p>
            <a:pPr marL="0" indent="0">
              <a:buNone/>
            </a:pPr>
            <a:endParaRPr lang="en-US" sz="2400" dirty="0" smtClean="0"/>
          </a:p>
          <a:p>
            <a:r>
              <a:rPr lang="en-US" sz="2400" dirty="0" smtClean="0"/>
              <a:t>DURING THE SCHOOL YEAR 2011-12 THEY MERGED IN ONE SCHOOL “2</a:t>
            </a:r>
            <a:r>
              <a:rPr lang="en-US" sz="2400" baseline="30000" dirty="0" smtClean="0"/>
              <a:t>ND</a:t>
            </a:r>
            <a:r>
              <a:rPr lang="en-US" sz="2400" dirty="0" smtClean="0"/>
              <a:t> PRIMARY SCHOOL OF SERRES.</a:t>
            </a:r>
            <a:endParaRPr lang="el-GR" sz="2400" dirty="0"/>
          </a:p>
        </p:txBody>
      </p:sp>
    </p:spTree>
    <p:extLst>
      <p:ext uri="{BB962C8B-B14F-4D97-AF65-F5344CB8AC3E}">
        <p14:creationId xmlns:p14="http://schemas.microsoft.com/office/powerpoint/2010/main" val="326965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800" dirty="0" smtClean="0"/>
              <a:t>STATISTIC FACTS </a:t>
            </a:r>
            <a:br>
              <a:rPr lang="en-US" sz="2800" dirty="0" smtClean="0"/>
            </a:br>
            <a:r>
              <a:rPr lang="en-US" sz="2800" dirty="0" smtClean="0"/>
              <a:t>OF 2</a:t>
            </a:r>
            <a:r>
              <a:rPr lang="en-US" sz="2800" baseline="30000" dirty="0" smtClean="0"/>
              <a:t>ND</a:t>
            </a:r>
            <a:r>
              <a:rPr lang="en-US" sz="2800" dirty="0" smtClean="0"/>
              <a:t> PRIMARY SCHOOL</a:t>
            </a:r>
            <a:endParaRPr lang="el-GR" sz="28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20860600"/>
              </p:ext>
            </p:extLst>
          </p:nvPr>
        </p:nvGraphicFramePr>
        <p:xfrm>
          <a:off x="-756592" y="1918217"/>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546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1340768"/>
            <a:ext cx="6347714" cy="3880773"/>
          </a:xfrm>
        </p:spPr>
        <p:txBody>
          <a:bodyPr>
            <a:normAutofit/>
          </a:bodyPr>
          <a:lstStyle/>
          <a:p>
            <a:pPr algn="just"/>
            <a:r>
              <a:rPr lang="en-US" sz="2400" dirty="0" smtClean="0"/>
              <a:t>A GREAT REDUCTION OF THE STUDENTS’ POPULATION IS OBSERVED SINCE 2005</a:t>
            </a:r>
            <a:endParaRPr lang="el-GR" sz="2400" dirty="0" smtClean="0"/>
          </a:p>
          <a:p>
            <a:pPr algn="just"/>
            <a:r>
              <a:rPr lang="en-US" sz="2400" dirty="0" smtClean="0"/>
              <a:t>DURING THIS PERIOD, THE INHABITANTS OF THE AREA RESIST TO THE CONSTANTLY GROWING PARTICIPATION OF ROMA STUDENTS IN THE SCHOOL TIMETABLE AND TAKE THEIR CHILDREN TO OTHER SCHOOLS AT A GRADUAL BUT FAST RATE</a:t>
            </a:r>
            <a:r>
              <a:rPr lang="el-GR" sz="2400" dirty="0" smtClean="0"/>
              <a:t>.</a:t>
            </a:r>
            <a:endParaRPr lang="el-GR" sz="2400" dirty="0"/>
          </a:p>
        </p:txBody>
      </p:sp>
    </p:spTree>
    <p:extLst>
      <p:ext uri="{BB962C8B-B14F-4D97-AF65-F5344CB8AC3E}">
        <p14:creationId xmlns:p14="http://schemas.microsoft.com/office/powerpoint/2010/main" val="276594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764704"/>
            <a:ext cx="5616624" cy="2141073"/>
          </a:xfrm>
        </p:spPr>
        <p:txBody>
          <a:bodyPr>
            <a:normAutofit/>
          </a:bodyPr>
          <a:lstStyle/>
          <a:p>
            <a:pPr algn="just"/>
            <a:r>
              <a:rPr lang="en-US" sz="2400" dirty="0" smtClean="0"/>
              <a:t>THE TWO SCHOOLS, 2</a:t>
            </a:r>
            <a:r>
              <a:rPr lang="en-US" sz="2400" baseline="30000" dirty="0" smtClean="0"/>
              <a:t>ND</a:t>
            </a:r>
            <a:r>
              <a:rPr lang="en-US" sz="2400" dirty="0" smtClean="0"/>
              <a:t> AND 22</a:t>
            </a:r>
            <a:r>
              <a:rPr lang="en-US" sz="2400" baseline="30000" dirty="0" smtClean="0"/>
              <a:t>ND</a:t>
            </a:r>
            <a:r>
              <a:rPr lang="en-US" sz="2400" dirty="0" smtClean="0"/>
              <a:t> , NECESSARILY MERGED INTO ONE SINCE THEY ONLY HAD 100 STUDENTS AND 59 STUDENTS RELATIVELY.</a:t>
            </a:r>
            <a:endParaRPr lang="el-GR"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419916"/>
            <a:ext cx="5904656" cy="4428491"/>
          </a:xfrm>
          <a:prstGeom prst="rect">
            <a:avLst/>
          </a:prstGeom>
        </p:spPr>
      </p:pic>
    </p:spTree>
    <p:extLst>
      <p:ext uri="{BB962C8B-B14F-4D97-AF65-F5344CB8AC3E}">
        <p14:creationId xmlns:p14="http://schemas.microsoft.com/office/powerpoint/2010/main" val="316307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8600"/>
            <a:ext cx="4824536" cy="4525963"/>
          </a:xfrm>
        </p:spPr>
        <p:txBody>
          <a:bodyPr/>
          <a:lstStyle/>
          <a:p>
            <a:r>
              <a:rPr lang="en-US" dirty="0" smtClean="0"/>
              <a:t>THE NEW SCHOOL WHICH RESULTS, CONSISTS OF ROMA STUDENTS IN ITS OVERWHELMING MAJORITY.</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844824"/>
            <a:ext cx="6336704" cy="4752528"/>
          </a:xfrm>
          <a:prstGeom prst="rect">
            <a:avLst/>
          </a:prstGeom>
        </p:spPr>
      </p:pic>
    </p:spTree>
    <p:extLst>
      <p:ext uri="{BB962C8B-B14F-4D97-AF65-F5344CB8AC3E}">
        <p14:creationId xmlns:p14="http://schemas.microsoft.com/office/powerpoint/2010/main" val="42580026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404</TotalTime>
  <Words>769</Words>
  <Application>Microsoft Office PowerPoint</Application>
  <PresentationFormat>Προβολή στην οθόνη (4:3)</PresentationFormat>
  <Paragraphs>65</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Facet</vt:lpstr>
      <vt:lpstr>2o PRIMARY SCHOOL OF SERRES</vt:lpstr>
      <vt:lpstr>Παρουσίαση του PowerPoint</vt:lpstr>
      <vt:lpstr>Παρουσίαση του PowerPoint</vt:lpstr>
      <vt:lpstr>Παρουσίαση του PowerPoint</vt:lpstr>
      <vt:lpstr>Παρουσίαση του PowerPoint</vt:lpstr>
      <vt:lpstr>STATISTIC FACTS  OF 2ND PRIMARY SCHOOL</vt:lpstr>
      <vt:lpstr>Παρουσίαση του PowerPoint</vt:lpstr>
      <vt:lpstr>Παρουσίαση του PowerPoint</vt:lpstr>
      <vt:lpstr>Παρουσίαση του PowerPoint</vt:lpstr>
      <vt:lpstr>STATISTIC FACTS OF STUDENTS’  POPULATION  DURING THE LAST 5 SCHOOL YEARS</vt:lpstr>
      <vt:lpstr>STREETS AND BORDERS OF THE AREA WHOSE STUDENTS BELONG TO OUR SCHOOL</vt:lpstr>
      <vt:lpstr>Παρουσίαση του PowerPoint</vt:lpstr>
      <vt:lpstr>YELLOW CIRCLE-SCHOOL BLACK CIRCLES-THE ROMA NEIGHBOURHOODS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AHEAD OF US IN THE FUTURE THERE ARE…</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Ιστορική αναδρομή του σχολείου</dc:title>
  <dc:creator>Savvas Berberidis</dc:creator>
  <cp:lastModifiedBy>user</cp:lastModifiedBy>
  <cp:revision>52</cp:revision>
  <dcterms:created xsi:type="dcterms:W3CDTF">2017-09-24T06:00:06Z</dcterms:created>
  <dcterms:modified xsi:type="dcterms:W3CDTF">2017-10-01T17:33:54Z</dcterms:modified>
</cp:coreProperties>
</file>