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96" r:id="rId3"/>
    <p:sldId id="284" r:id="rId4"/>
    <p:sldId id="259" r:id="rId5"/>
    <p:sldId id="273" r:id="rId6"/>
    <p:sldId id="262" r:id="rId7"/>
    <p:sldId id="274" r:id="rId8"/>
    <p:sldId id="263" r:id="rId9"/>
    <p:sldId id="286" r:id="rId10"/>
    <p:sldId id="264" r:id="rId11"/>
    <p:sldId id="287" r:id="rId12"/>
    <p:sldId id="265" r:id="rId13"/>
    <p:sldId id="288" r:id="rId14"/>
    <p:sldId id="266" r:id="rId15"/>
    <p:sldId id="289" r:id="rId16"/>
    <p:sldId id="267" r:id="rId17"/>
    <p:sldId id="290" r:id="rId18"/>
    <p:sldId id="268" r:id="rId19"/>
    <p:sldId id="291" r:id="rId20"/>
    <p:sldId id="269" r:id="rId21"/>
    <p:sldId id="292" r:id="rId22"/>
    <p:sldId id="270" r:id="rId23"/>
    <p:sldId id="293" r:id="rId24"/>
    <p:sldId id="271" r:id="rId25"/>
    <p:sldId id="294" r:id="rId26"/>
    <p:sldId id="272" r:id="rId27"/>
    <p:sldId id="295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66"/>
    <a:srgbClr val="FF9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6" autoAdjust="0"/>
    <p:restoredTop sz="82410" autoAdjust="0"/>
  </p:normalViewPr>
  <p:slideViewPr>
    <p:cSldViewPr>
      <p:cViewPr varScale="1">
        <p:scale>
          <a:sx n="65" d="100"/>
          <a:sy n="65" d="100"/>
        </p:scale>
        <p:origin x="8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3D79-6A46-499D-A6EF-E974FA939607}" type="datetimeFigureOut">
              <a:rPr lang="de-DE" smtClean="0"/>
              <a:t>03.01.2018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493BD-33A2-44F3-90A3-45F13AFFD9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24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3BD-33A2-44F3-90A3-45F13AFFD93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7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93BD-33A2-44F3-90A3-45F13AFFD93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16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BCF43-62BA-4CBB-A5F2-5BBA40A247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835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EEEE1-9FB9-4E02-A490-7395168A44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66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D2ACC-56C4-452A-9A9B-8A010770B4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578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FF013-58F2-460B-A7C1-BBC28F15A9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48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36706-810C-46A1-AB4B-F61E071A4A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6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938F5-F5B7-485B-80AD-886273968D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82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1AB84-D4E3-49DF-887E-4BBCFB5FA0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486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D8DEE-A715-4B1D-ADE9-C06CC93F5F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159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F9DA-3B36-49DC-AD92-794E0F169D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99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6EBA-B3F4-4E93-A101-519CF74F9C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680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17661-4E4E-4460-8BCB-A793049B040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571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99">
                <a:gamma/>
                <a:tint val="28627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AB5E24-D67C-41D5-A9B7-4575443C2AE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mIVkG6R57c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15367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68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69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sp useBgFill="1">
        <p:nvSpPr>
          <p:cNvPr id="12" name="Textfeld 11"/>
          <p:cNvSpPr txBox="1"/>
          <p:nvPr/>
        </p:nvSpPr>
        <p:spPr>
          <a:xfrm>
            <a:off x="107504" y="9925"/>
            <a:ext cx="6289694" cy="66479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Game </a:t>
            </a:r>
            <a:r>
              <a:rPr lang="de-DE" sz="3200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Children´s</a:t>
            </a:r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Right</a:t>
            </a:r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 „1,2 </a:t>
            </a:r>
            <a:r>
              <a:rPr lang="de-DE" sz="3200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or</a:t>
            </a:r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 3</a:t>
            </a:r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“  engl. „</a:t>
            </a:r>
            <a:r>
              <a:rPr lang="de-DE" sz="3200" dirty="0" err="1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Runaround</a:t>
            </a:r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“</a:t>
            </a:r>
            <a:endParaRPr lang="de-DE" sz="3200" dirty="0" smtClean="0">
              <a:solidFill>
                <a:srgbClr val="00B0F0"/>
              </a:solidFill>
              <a:latin typeface="Freestyle Script" panose="030804020302050B0404" pitchFamily="66" charset="0"/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game is based on a well-known children's television program in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called “1,2,or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so you have clear rules for the Kids.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GB called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“Runaround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www.youtube.com/watch?v=rmIVkG6R57c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start Guide</a:t>
            </a: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(pupil or teacher or alternately) prescribe children's rights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Article ... mean to you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"Does that mean ..." -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clicks, reads first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"Does that mean ..." - Moderator clicks, reads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"Does that mean ..." - Moderator clicks, reads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solution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have to decide and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(or hop, or…)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window for 1,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2, to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for 3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(corresponding to the classroom - left, center, right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ends the round with the slogan "1,2 or 3, last chance over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Moderrator solves with the saying "If you are really correct, you see when the light comes on." And clicks on solution film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right there are points (or small prizes ... for example candy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can be adapted or rewritten to the direct experiences of the children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Moderator's comments from German TV (rhymes in German) can also be adapted.</a:t>
            </a:r>
            <a:endParaRPr lang="de-DE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8444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300082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stay overnight with her best friend every week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400" b="1" dirty="0">
              <a:latin typeface="DR HH" pitchFamily="2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3023905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choose their own parents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sz="18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800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300" b="1" dirty="0">
              <a:latin typeface="DR HH" pitchFamily="2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3046988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 smtClean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see father and mother, even if the parents do not live together anymore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05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5" y="16016"/>
            <a:ext cx="979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2" name="Textfeld 31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Art.10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parents are separated, the child has the right to visit both parents regularly.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 autoUpdateAnimBg="0"/>
      <p:bldP spid="18451" grpId="0" animBg="1" autoUpdateAnimBg="0"/>
      <p:bldP spid="1845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8444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3046988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 smtClean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see father and mother, even if the parents do not live together anymore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05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3" y="-18589"/>
            <a:ext cx="979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2" name="Textfeld 31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Art.10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parents are separated, the child has the right to visit both parents regularly.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9468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341632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participate in topics that affect them (for example, in the family or at school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).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3347070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determine which teachers should work at their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school.</a:t>
            </a: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900" b="1" dirty="0">
              <a:latin typeface="DR HH" pitchFamily="2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3373231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determine where they want to live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20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1350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Art.12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to give his opinion. The adults should listen to the child and, if possible, take his opinion into account.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 animBg="1" autoUpdateAnimBg="0"/>
      <p:bldP spid="19475" grpId="0" animBg="1" autoUpdateAnimBg="0"/>
      <p:bldP spid="1947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9468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341632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participate in topics that affect them (for example, in the family or at school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).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</p:txBody>
      </p: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1350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Art.12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to give his opinion. The adults should listen to the child and, if possible, take his opinion into account.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4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0492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286232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that they are allowed to read their parents' mail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sz="1100" b="1" dirty="0" smtClean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100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000" b="1" dirty="0">
              <a:latin typeface="DR HH" pitchFamily="2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2862322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that they have to get mail at least once a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month.</a:t>
            </a:r>
          </a:p>
          <a:p>
            <a:pPr algn="ctr">
              <a:spcBef>
                <a:spcPct val="50000"/>
              </a:spcBef>
            </a:pPr>
            <a:endParaRPr lang="en-US" altLang="de-DE" sz="16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600" b="1" dirty="0">
              <a:latin typeface="DR HH" pitchFamily="2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2862322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that nobody is allowed to read their mail without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asking.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339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Art.16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a right to his private life. Diaries or letters should not be secretly read by others.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 animBg="1" autoUpdateAnimBg="0"/>
      <p:bldP spid="20499" grpId="0" animBg="1" autoUpdateAnimBg="0"/>
      <p:bldP spid="2050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0492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2862322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that nobody is allowed to read their mail without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asking.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339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206210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Art.16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a right to his private life. Diaries or letters should not be secretly read by others.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1526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7" y="38100"/>
            <a:ext cx="1331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295465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never to be scolded, even if they did something bad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200" b="1" dirty="0">
              <a:latin typeface="DR HH" pitchFamily="2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3000821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not to be abused or laughed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at.</a:t>
            </a:r>
          </a:p>
          <a:p>
            <a:pPr algn="ctr">
              <a:spcBef>
                <a:spcPct val="50000"/>
              </a:spcBef>
            </a:pPr>
            <a:endParaRPr lang="de-DE" altLang="de-DE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500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5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63888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berate others if they did something really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mean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sz="1500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5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Art.19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protects the children from physical or mental violence.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animBg="1" autoUpdateAnimBg="0"/>
      <p:bldP spid="21523" grpId="0" animBg="1" autoUpdateAnimBg="0"/>
      <p:bldP spid="2152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1516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3000821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not to be abused or laughed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at.</a:t>
            </a:r>
          </a:p>
          <a:p>
            <a:pPr algn="ctr">
              <a:spcBef>
                <a:spcPct val="50000"/>
              </a:spcBef>
            </a:pPr>
            <a:endParaRPr lang="de-DE" altLang="de-DE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500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5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Art.19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protects the children from physical or mental violence.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7" y="38100"/>
            <a:ext cx="13319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2540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295465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get at least 10 € pocket money every month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200" b="1" dirty="0">
              <a:latin typeface="DR HH" pitchFamily="2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2954655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as well as you go to a normal school when you are in a wheelchair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29263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 loud everywhere, because that's the way kids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are.</a:t>
            </a:r>
          </a:p>
          <a:p>
            <a:pPr algn="ctr">
              <a:spcBef>
                <a:spcPct val="50000"/>
              </a:spcBef>
            </a:pPr>
            <a:endParaRPr lang="de-DE" altLang="de-DE" sz="1050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800" b="1" dirty="0" smtClean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565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Art.23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Handicapped children are treated the same as everyone else, but have the right to special care.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 autoUpdateAnimBg="0"/>
      <p:bldP spid="22547" grpId="0" animBg="1" autoUpdateAnimBg="0"/>
      <p:bldP spid="2254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2540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2954655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as well as you go to a normal school when you are in a wheelchair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565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Art.23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Handicapped children are treated the same as everyone else, but have the right to special care.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5366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15367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68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69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1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6400800" y="27384"/>
            <a:ext cx="2306638" cy="6858000"/>
            <a:chOff x="4032" y="0"/>
            <a:chExt cx="1453" cy="4320"/>
          </a:xfrm>
        </p:grpSpPr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3564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30469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getting a wholesome breakfast every day that feeds her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3070071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go to McDonald's at least once a month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9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3023905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get her favorite food every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day.</a:t>
            </a: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700" b="1" dirty="0">
              <a:latin typeface="DR HH" pitchFamily="2" charset="0"/>
            </a:endParaRPr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14271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1" name="Textfeld 20"/>
          <p:cNvSpPr txBox="1"/>
          <p:nvPr/>
        </p:nvSpPr>
        <p:spPr>
          <a:xfrm>
            <a:off x="1700422" y="9925"/>
            <a:ext cx="4696776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Art.27</a:t>
            </a:r>
          </a:p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children of poor parents do not have to suffer any hardships, the state also has to give their parents money for food, clothes and housing.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 autoUpdateAnimBg="0"/>
      <p:bldP spid="23572" grpId="0" animBg="1" autoUpdateAnimBg="0"/>
      <p:bldP spid="2357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6400800" y="27384"/>
            <a:ext cx="2306638" cy="6858000"/>
            <a:chOff x="4032" y="0"/>
            <a:chExt cx="1453" cy="4320"/>
          </a:xfrm>
        </p:grpSpPr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3564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30469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getting a wholesome breakfast every day that feeds her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14271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1" name="Textfeld 20"/>
          <p:cNvSpPr txBox="1"/>
          <p:nvPr/>
        </p:nvSpPr>
        <p:spPr>
          <a:xfrm>
            <a:off x="1700422" y="9925"/>
            <a:ext cx="4696776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Art.27</a:t>
            </a:r>
          </a:p>
          <a:p>
            <a:pPr algn="just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children of poor parents do not have to suffer any hardships, the state also has to give their parents money for food, clothes and housing.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5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27384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93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295465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...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go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school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2954655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...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go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the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ice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cream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shop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  <a:r>
              <a:rPr lang="de-DE" altLang="de-DE" b="1" dirty="0" smtClean="0">
                <a:latin typeface="DR HH" pitchFamily="2" charset="0"/>
              </a:rPr>
              <a:t> </a:t>
            </a: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50038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...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go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the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swimming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   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pool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3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Art.28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and the duty to attend a school.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 autoUpdateAnimBg="0"/>
      <p:bldP spid="24595" grpId="0" animBg="1" autoUpdateAnimBg="0"/>
      <p:bldP spid="2459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93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295465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...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go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school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</p:txBody>
      </p:sp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Art.28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and the duty to attend a school.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90364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30033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time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             and space          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to play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600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6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2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85800" y="2209800"/>
            <a:ext cx="2590800" cy="295465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give away her toys to other children, even without asking her parents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172200" y="2209800"/>
            <a:ext cx="2667000" cy="2954655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g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etting 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exactly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          what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you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      want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at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Christmas.</a:t>
            </a:r>
          </a:p>
          <a:p>
            <a:pPr algn="ctr">
              <a:spcBef>
                <a:spcPct val="50000"/>
              </a:spcBef>
            </a:pPr>
            <a:endParaRPr lang="en-US" altLang="de-DE" sz="2000" b="1" dirty="0" smtClean="0">
              <a:latin typeface="DR HH" pitchFamily="2" charset="0"/>
              <a:cs typeface="Times New Roman" panose="02020603050405020304" pitchFamily="18" charset="0"/>
            </a:endParaRPr>
          </a:p>
        </p:txBody>
      </p:sp>
      <p:sp useBgFill="1">
        <p:nvSpPr>
          <p:cNvPr id="30" name="Textfeld 29"/>
          <p:cNvSpPr txBox="1"/>
          <p:nvPr/>
        </p:nvSpPr>
        <p:spPr>
          <a:xfrm>
            <a:off x="1700422" y="9925"/>
            <a:ext cx="469677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Art.31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to enough free time.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animBg="1" autoUpdateAnimBg="0"/>
      <p:bldP spid="25623" grpId="0" animBg="1" autoUpdateAnimBg="0"/>
      <p:bldP spid="2562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1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5613" name="Picture 13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30033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time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             and space          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to play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600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6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2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90364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9" name="Textfeld 18"/>
          <p:cNvSpPr txBox="1"/>
          <p:nvPr/>
        </p:nvSpPr>
        <p:spPr>
          <a:xfrm>
            <a:off x="1700422" y="9925"/>
            <a:ext cx="469677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Art.31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to enough free time.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6637" name="Picture 13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85800" y="2209800"/>
            <a:ext cx="2590800" cy="290848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once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they   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are half a year old, to refuse their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afternoon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nap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de-DE" altLang="de-DE" sz="1800" b="1" dirty="0">
              <a:latin typeface="DR HH" pitchFamily="2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172200" y="2209800"/>
            <a:ext cx="2667000" cy="2933700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sleep deeply and firmly at school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 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400" b="1" dirty="0">
              <a:latin typeface="DR HH" pitchFamily="2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1310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...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solidFill>
                  <a:srgbClr val="66FF66"/>
                </a:solidFill>
                <a:latin typeface="DR HH" pitchFamily="2" charset="0"/>
                <a:cs typeface="Times New Roman" panose="02020603050405020304" pitchFamily="18" charset="0"/>
              </a:rPr>
              <a:t>…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                relax.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1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1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1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90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1" name="Textfeld 30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Art.32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must be protected from exploitation. They must not be used for low-paid adult work.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nimBg="1" autoUpdateAnimBg="0"/>
      <p:bldP spid="26640" grpId="0" animBg="1" autoUpdateAnimBg="0"/>
      <p:bldP spid="2664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8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6637" name="Picture 13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352800" y="2209800"/>
            <a:ext cx="2743200" cy="291310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...</a:t>
            </a:r>
            <a:r>
              <a:rPr lang="de-DE" altLang="de-DE" b="1" dirty="0" err="1" smtClean="0">
                <a:latin typeface="DR HH" pitchFamily="2" charset="0"/>
                <a:cs typeface="Times New Roman" panose="02020603050405020304" pitchFamily="18" charset="0"/>
              </a:rPr>
              <a:t>to</a:t>
            </a:r>
            <a:r>
              <a:rPr lang="de-DE" altLang="de-DE" b="1" dirty="0" smtClean="0">
                <a:solidFill>
                  <a:srgbClr val="66FF66"/>
                </a:solidFill>
                <a:latin typeface="DR HH" pitchFamily="2" charset="0"/>
                <a:cs typeface="Times New Roman" panose="02020603050405020304" pitchFamily="18" charset="0"/>
              </a:rPr>
              <a:t>…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                 relax.</a:t>
            </a: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1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1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1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290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9" name="Textfeld 18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Art.32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must be protected from exploitation. They must not be used for low-paid adult work.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457200" y="-2514600"/>
            <a:ext cx="6477000" cy="4460875"/>
            <a:chOff x="384" y="-1405"/>
            <a:chExt cx="4080" cy="2810"/>
          </a:xfrm>
        </p:grpSpPr>
        <p:pic>
          <p:nvPicPr>
            <p:cNvPr id="38926" name="Picture 14" descr="C:\Dokumente und Einstellungen\kolashnikov\Desktop\Unterricht\Ethik\kinderrechte\Bilder\46797 III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0"/>
              <a:ext cx="1056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27" name="Picture 15" descr="C:\Dokumente und Einstellungen\kolashnikov\Desktop\Unterricht\Ethik\kinderrechte\Bilder\46797 IV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-1405"/>
              <a:ext cx="4080" cy="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 useBgFill="1">
        <p:nvSpPr>
          <p:cNvPr id="2" name="Textfeld 1"/>
          <p:cNvSpPr txBox="1"/>
          <p:nvPr/>
        </p:nvSpPr>
        <p:spPr>
          <a:xfrm>
            <a:off x="2411760" y="332654"/>
            <a:ext cx="424847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Childreen´s</a:t>
            </a:r>
            <a:r>
              <a:rPr lang="de-DE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de-DE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4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38924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81534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32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3341" name="Picture 29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85800" y="2209800"/>
            <a:ext cx="2590800" cy="288540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 treated equally, whether they are poor or rich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de-DE" sz="700" b="1" dirty="0" smtClean="0">
              <a:latin typeface="DR HH" pitchFamily="2" charset="0"/>
              <a:cs typeface="Times New Roman" panose="02020603050405020304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172200" y="2209800"/>
            <a:ext cx="2667000" cy="2862322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de-DE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...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to be better treated if they have rich parents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sz="20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200" b="1" dirty="0">
              <a:latin typeface="DR HH" pitchFamily="2" charset="0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3352800" y="2209800"/>
            <a:ext cx="2743200" cy="285770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de-DE" altLang="de-DE" b="1" dirty="0">
                <a:latin typeface="DR HH" pitchFamily="2" charset="0"/>
                <a:cs typeface="Times New Roman" panose="02020603050405020304" pitchFamily="18" charset="0"/>
              </a:rPr>
              <a:t>... </a:t>
            </a:r>
            <a:r>
              <a:rPr lang="de-DE" altLang="de-DE" b="1" dirty="0" err="1">
                <a:latin typeface="DR HH" pitchFamily="2" charset="0"/>
                <a:cs typeface="Times New Roman" panose="02020603050405020304" pitchFamily="18" charset="0"/>
              </a:rPr>
              <a:t>own</a:t>
            </a:r>
            <a:r>
              <a:rPr lang="de-DE" altLang="de-DE" b="1" dirty="0">
                <a:latin typeface="DR HH" pitchFamily="2" charset="0"/>
                <a:cs typeface="Times New Roman" panose="02020603050405020304" pitchFamily="18" charset="0"/>
              </a:rPr>
              <a:t> a </a:t>
            </a:r>
            <a:r>
              <a:rPr lang="de-DE" altLang="de-DE" b="1" dirty="0" err="1">
                <a:latin typeface="DR HH" pitchFamily="2" charset="0"/>
                <a:cs typeface="Times New Roman" panose="02020603050405020304" pitchFamily="18" charset="0"/>
              </a:rPr>
              <a:t>room</a:t>
            </a:r>
            <a:r>
              <a:rPr lang="de-DE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7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9812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5" name="Textfeld 34"/>
          <p:cNvSpPr txBox="1"/>
          <p:nvPr/>
        </p:nvSpPr>
        <p:spPr>
          <a:xfrm>
            <a:off x="1700422" y="9925"/>
            <a:ext cx="4696776" cy="19697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children are the same. No one should be discriminated against because of his skin color, race, language, religion, ability, disability, parents and family or because it is a girl or boy.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 autoUpdateAnimBg="0"/>
      <p:bldP spid="13333" grpId="0" animBg="1" autoUpdateAnimBg="0"/>
      <p:bldP spid="1333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5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6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7660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9812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85800" y="2209800"/>
            <a:ext cx="2590800" cy="288540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 treated equally, whether they are poor or rich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de-DE" sz="700" b="1" dirty="0" smtClean="0">
              <a:latin typeface="DR HH" pitchFamily="2" charset="0"/>
              <a:cs typeface="Times New Roman" panose="02020603050405020304" pitchFamily="18" charset="0"/>
            </a:endParaRPr>
          </a:p>
        </p:txBody>
      </p:sp>
      <p:sp useBgFill="1">
        <p:nvSpPr>
          <p:cNvPr id="29" name="Textfeld 28"/>
          <p:cNvSpPr txBox="1"/>
          <p:nvPr/>
        </p:nvSpPr>
        <p:spPr>
          <a:xfrm>
            <a:off x="1700422" y="9925"/>
            <a:ext cx="4696776" cy="19697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Art.2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children are the same. No one should be discriminated against because of his skin color, race, language, religion, ability, disability, parents and family or because it is a girl or boy.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6396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313932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</a:rPr>
              <a:t>... that they can be beaten at most once a week</a:t>
            </a:r>
            <a:r>
              <a:rPr lang="en-US" altLang="de-DE" b="1" dirty="0" smtClean="0">
                <a:latin typeface="DR HH" pitchFamily="2" charset="0"/>
              </a:rPr>
              <a:t>.</a:t>
            </a:r>
            <a:endParaRPr lang="en-US" altLang="de-DE" sz="2000" b="1" dirty="0" smtClean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de-DE" sz="2000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en-US" altLang="de-DE" b="1" dirty="0" smtClean="0">
              <a:latin typeface="DR HH" pitchFamily="2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3093154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de-DE" b="1" dirty="0" smtClean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... </a:t>
            </a: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that her parents are not allowed to beat her in any case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600" b="1" dirty="0">
              <a:latin typeface="DR HH" pitchFamily="2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3093154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that they can beat their parents if they forbid their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child.</a:t>
            </a:r>
          </a:p>
          <a:p>
            <a:pPr algn="ctr">
              <a:spcBef>
                <a:spcPct val="50000"/>
              </a:spcBef>
            </a:pPr>
            <a:endParaRPr lang="en-US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1800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2" name="Textfeld 31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Art.5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need to take care of their child and take care that the child is treated fairly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nimBg="1" autoUpdateAnimBg="0"/>
      <p:bldP spid="16403" grpId="0" animBg="1" autoUpdateAnimBg="0"/>
      <p:bldP spid="1640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4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28684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231876"/>
            <a:ext cx="2725148" cy="3103133"/>
          </a:xfrm>
          <a:prstGeom prst="rect">
            <a:avLst/>
          </a:prstGeom>
        </p:spPr>
      </p:pic>
      <p:sp useBgFill="1">
        <p:nvSpPr>
          <p:cNvPr id="28" name="Textfeld 27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Art.5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need to take care of their child and take care that the child is treated fairly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7420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 flipH="1">
            <a:off x="8382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85800" y="2209800"/>
            <a:ext cx="2590800" cy="286232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FF00">
                  <a:gamma/>
                  <a:tint val="41176"/>
                  <a:invGamma/>
                </a:srgbClr>
              </a:gs>
              <a:gs pos="100000">
                <a:srgbClr val="FFFF00"/>
              </a:gs>
            </a:gsLst>
            <a:lin ang="189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de-DE" b="1" dirty="0" smtClean="0">
              <a:latin typeface="DR HH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 smtClean="0">
                <a:latin typeface="DR HH"/>
                <a:cs typeface="Times New Roman" panose="02020603050405020304" pitchFamily="18" charset="0"/>
              </a:rPr>
              <a:t>... </a:t>
            </a:r>
            <a:r>
              <a:rPr lang="en-US" altLang="de-DE" b="1" dirty="0">
                <a:latin typeface="DR HH"/>
                <a:cs typeface="Times New Roman" panose="02020603050405020304" pitchFamily="18" charset="0"/>
              </a:rPr>
              <a:t>to determine who becomes president</a:t>
            </a:r>
            <a:r>
              <a:rPr lang="en-US" altLang="de-DE" b="1" dirty="0" smtClean="0">
                <a:latin typeface="DR HH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sz="1800" b="1" dirty="0">
              <a:latin typeface="DR HH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800" b="1" dirty="0">
              <a:latin typeface="DR HH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2816156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belong to a country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sz="14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</a:rPr>
              <a:t> </a:t>
            </a: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352800" y="2209800"/>
            <a:ext cx="2743200" cy="2868478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tint val="4431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dirty="0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belong to three 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countries.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de-DE" altLang="de-DE" sz="16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sz="20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06" y="473100"/>
            <a:ext cx="1341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" name="Textfeld 31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Art.7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to a name, to a family and to a state to which it belongs.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 autoUpdateAnimBg="0"/>
      <p:bldP spid="17427" grpId="0" animBg="1" autoUpdateAnimBg="0"/>
      <p:bldP spid="1742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6400800" y="0"/>
            <a:ext cx="2306638" cy="6858000"/>
            <a:chOff x="4032" y="0"/>
            <a:chExt cx="1453" cy="4320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4032" y="0"/>
              <a:ext cx="1398" cy="4320"/>
              <a:chOff x="4032" y="0"/>
              <a:chExt cx="1398" cy="4320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4032" y="0"/>
                <a:ext cx="864" cy="432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4608" y="864"/>
                <a:ext cx="816" cy="3120"/>
              </a:xfrm>
              <a:prstGeom prst="rect">
                <a:avLst/>
              </a:prstGeom>
              <a:gradFill rotWithShape="0">
                <a:gsLst>
                  <a:gs pos="0">
                    <a:srgbClr val="2BA9FF">
                      <a:gamma/>
                      <a:tint val="73725"/>
                      <a:invGamma/>
                    </a:srgbClr>
                  </a:gs>
                  <a:gs pos="100000">
                    <a:srgbClr val="2BA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6"/>
              <p:cNvGrpSpPr>
                <a:grpSpLocks/>
              </p:cNvGrpSpPr>
              <p:nvPr/>
            </p:nvGrpSpPr>
            <p:grpSpPr bwMode="auto">
              <a:xfrm>
                <a:off x="4611" y="336"/>
                <a:ext cx="819" cy="336"/>
                <a:chOff x="4606" y="336"/>
                <a:chExt cx="722" cy="336"/>
              </a:xfrm>
            </p:grpSpPr>
            <p:sp>
              <p:nvSpPr>
                <p:cNvPr id="29" name="Rectangle 7"/>
                <p:cNvSpPr>
                  <a:spLocks noChangeArrowheads="1"/>
                </p:cNvSpPr>
                <p:nvPr/>
              </p:nvSpPr>
              <p:spPr bwMode="auto">
                <a:xfrm>
                  <a:off x="4606" y="336"/>
                  <a:ext cx="720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608" y="480"/>
                  <a:ext cx="384" cy="192"/>
                </a:xfrm>
                <a:prstGeom prst="rect">
                  <a:avLst/>
                </a:prstGeom>
                <a:gradFill rotWithShape="0">
                  <a:gsLst>
                    <a:gs pos="0">
                      <a:srgbClr val="2BA9FF">
                        <a:gamma/>
                        <a:tint val="73725"/>
                        <a:invGamma/>
                      </a:srgbClr>
                    </a:gs>
                    <a:gs pos="100000">
                      <a:srgbClr val="2BA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Rectangle 9"/>
                <p:cNvSpPr>
                  <a:spLocks noChangeArrowheads="1"/>
                </p:cNvSpPr>
                <p:nvPr/>
              </p:nvSpPr>
              <p:spPr bwMode="auto">
                <a:xfrm>
                  <a:off x="4992" y="336"/>
                  <a:ext cx="336" cy="144"/>
                </a:xfrm>
                <a:prstGeom prst="rect">
                  <a:avLst/>
                </a:prstGeom>
                <a:solidFill>
                  <a:srgbClr val="FE7D2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590" y="344"/>
              <a:ext cx="55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 dirty="0">
                  <a:solidFill>
                    <a:schemeClr val="folHlink"/>
                  </a:solidFill>
                  <a:latin typeface="DR HH" pitchFamily="2" charset="0"/>
                </a:rPr>
                <a:t>Herr </a:t>
              </a:r>
              <a:r>
                <a:rPr lang="de-DE" altLang="de-DE" sz="800" b="1" dirty="0" err="1">
                  <a:solidFill>
                    <a:schemeClr val="folHlink"/>
                  </a:solidFill>
                  <a:latin typeface="DR HH" pitchFamily="2" charset="0"/>
                </a:rPr>
                <a:t>Motzek</a:t>
              </a:r>
              <a:endParaRPr lang="de-DE" altLang="de-DE" sz="800" b="1" dirty="0">
                <a:solidFill>
                  <a:schemeClr val="folHlink"/>
                </a:solidFill>
                <a:latin typeface="DR HH" pitchFamily="2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005" y="516"/>
              <a:ext cx="48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800" b="1">
                  <a:solidFill>
                    <a:schemeClr val="folHlink"/>
                  </a:solidFill>
                  <a:latin typeface="DR HH" pitchFamily="2" charset="0"/>
                </a:rPr>
                <a:t>Ethik</a:t>
              </a:r>
            </a:p>
          </p:txBody>
        </p:sp>
      </p:grpSp>
      <p:pic>
        <p:nvPicPr>
          <p:cNvPr id="17420" name="Picture 12" descr="C:\Dokumente und Einstellungen\kolashnikov\Desktop\spiel ethik\^kinderrechte\1,2oder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172200" y="2209800"/>
            <a:ext cx="2667000" cy="2816156"/>
          </a:xfrm>
          <a:prstGeom prst="rect">
            <a:avLst/>
          </a:prstGeom>
          <a:gradFill rotWithShape="0">
            <a:gsLst>
              <a:gs pos="0">
                <a:srgbClr val="FF9D1B"/>
              </a:gs>
              <a:gs pos="100000">
                <a:srgbClr val="FF9D1B">
                  <a:gamma/>
                  <a:tint val="69804"/>
                  <a:invGamma/>
                </a:srgb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de-DE" b="1" dirty="0">
                <a:latin typeface="DR HH" pitchFamily="2" charset="0"/>
                <a:cs typeface="Times New Roman" panose="02020603050405020304" pitchFamily="18" charset="0"/>
              </a:rPr>
              <a:t>... to belong to a country</a:t>
            </a:r>
            <a:r>
              <a:rPr lang="en-US" altLang="de-DE" b="1" dirty="0" smtClean="0">
                <a:latin typeface="DR HH" pitchFamily="2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altLang="de-DE" sz="1400" b="1" dirty="0">
              <a:latin typeface="DR HH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b="1" dirty="0" smtClean="0">
                <a:latin typeface="DR HH" pitchFamily="2" charset="0"/>
              </a:rPr>
              <a:t> </a:t>
            </a:r>
            <a:endParaRPr lang="de-DE" altLang="de-DE" b="1" dirty="0">
              <a:latin typeface="DR HH" pitchFamily="2" charset="0"/>
            </a:endParaRPr>
          </a:p>
          <a:p>
            <a:pPr algn="ctr">
              <a:spcBef>
                <a:spcPct val="50000"/>
              </a:spcBef>
            </a:pPr>
            <a:endParaRPr lang="de-DE" altLang="de-DE" b="1" dirty="0">
              <a:latin typeface="DR HH" pitchFamily="2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7200"/>
            <a:ext cx="1341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" name="Textfeld 31"/>
          <p:cNvSpPr txBox="1"/>
          <p:nvPr/>
        </p:nvSpPr>
        <p:spPr>
          <a:xfrm>
            <a:off x="1700422" y="9925"/>
            <a:ext cx="4696776" cy="169277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B0F0"/>
                </a:solidFill>
                <a:latin typeface="Freestyle Script" panose="030804020302050B0404" pitchFamily="66" charset="0"/>
                <a:cs typeface="Arial" panose="020B0604020202020204" pitchFamily="34" charset="0"/>
              </a:rPr>
              <a:t>Art.7</a:t>
            </a: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 has the right to a name, to a family and to a state to which it belongs.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Bildschirmpräsentation (4:3)</PresentationFormat>
  <Paragraphs>241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DR HH</vt:lpstr>
      <vt:lpstr>Freestyle Script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Hochschule Ost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philo</dc:creator>
  <cp:lastModifiedBy>Phistomefel Smeik</cp:lastModifiedBy>
  <cp:revision>40</cp:revision>
  <dcterms:created xsi:type="dcterms:W3CDTF">2010-06-14T14:52:24Z</dcterms:created>
  <dcterms:modified xsi:type="dcterms:W3CDTF">2018-01-03T20:46:19Z</dcterms:modified>
</cp:coreProperties>
</file>