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3"/>
  </p:notesMasterIdLst>
  <p:sldIdLst>
    <p:sldId id="256" r:id="rId2"/>
    <p:sldId id="257" r:id="rId3"/>
    <p:sldId id="258" r:id="rId4"/>
    <p:sldId id="259" r:id="rId5"/>
    <p:sldId id="260" r:id="rId6"/>
    <p:sldId id="266" r:id="rId7"/>
    <p:sldId id="261" r:id="rId8"/>
    <p:sldId id="262" r:id="rId9"/>
    <p:sldId id="263" r:id="rId10"/>
    <p:sldId id="264"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E3778D-92BE-42DE-A05C-BB50B5470B84}" type="datetimeFigureOut">
              <a:rPr lang="en-GB" smtClean="0"/>
              <a:t>03/07/2018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2B3C33-C5F8-4783-AE77-78A8B1461EC2}" type="slidenum">
              <a:rPr lang="en-GB" smtClean="0"/>
              <a:t>‹#›</a:t>
            </a:fld>
            <a:endParaRPr lang="en-GB"/>
          </a:p>
        </p:txBody>
      </p:sp>
    </p:spTree>
    <p:extLst>
      <p:ext uri="{BB962C8B-B14F-4D97-AF65-F5344CB8AC3E}">
        <p14:creationId xmlns:p14="http://schemas.microsoft.com/office/powerpoint/2010/main" val="2071531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6740196A-07CB-485B-8F2C-39CC29F999D7}" type="slidenum">
              <a:rPr lang="el-GR" smtClean="0"/>
              <a:t>6</a:t>
            </a:fld>
            <a:endParaRPr lang="el-GR"/>
          </a:p>
        </p:txBody>
      </p:sp>
    </p:spTree>
    <p:extLst>
      <p:ext uri="{BB962C8B-B14F-4D97-AF65-F5344CB8AC3E}">
        <p14:creationId xmlns:p14="http://schemas.microsoft.com/office/powerpoint/2010/main" val="3363042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D204F6B-ED85-4890-AC5A-A57C4CD3EEA9}" type="datetimeFigureOut">
              <a:rPr lang="en-GB" smtClean="0"/>
              <a:t>03/07/2018</a:t>
            </a:fld>
            <a:endParaRPr lang="en-GB"/>
          </a:p>
        </p:txBody>
      </p:sp>
      <p:sp>
        <p:nvSpPr>
          <p:cNvPr id="5" name="Footer Placeholder 4"/>
          <p:cNvSpPr>
            <a:spLocks noGrp="1"/>
          </p:cNvSpPr>
          <p:nvPr>
            <p:ph type="ftr" sz="quarter" idx="11"/>
          </p:nvPr>
        </p:nvSpPr>
        <p:spPr/>
        <p:txBody>
          <a:bodyPr/>
          <a:lstStyle/>
          <a:p>
            <a:endParaRPr lang="en-GB"/>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87686C7-0FCE-4659-8599-BC54C0005B48}" type="slidenum">
              <a:rPr lang="en-GB" smtClean="0"/>
              <a:t>‹#›</a:t>
            </a:fld>
            <a:endParaRPr lang="en-GB"/>
          </a:p>
        </p:txBody>
      </p:sp>
    </p:spTree>
    <p:extLst>
      <p:ext uri="{BB962C8B-B14F-4D97-AF65-F5344CB8AC3E}">
        <p14:creationId xmlns:p14="http://schemas.microsoft.com/office/powerpoint/2010/main" val="1279716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204F6B-ED85-4890-AC5A-A57C4CD3EEA9}" type="datetimeFigureOut">
              <a:rPr lang="en-GB" smtClean="0"/>
              <a:t>03/07/2018</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87686C7-0FCE-4659-8599-BC54C0005B48}" type="slidenum">
              <a:rPr lang="en-GB" smtClean="0"/>
              <a:t>‹#›</a:t>
            </a:fld>
            <a:endParaRPr lang="en-GB"/>
          </a:p>
        </p:txBody>
      </p:sp>
    </p:spTree>
    <p:extLst>
      <p:ext uri="{BB962C8B-B14F-4D97-AF65-F5344CB8AC3E}">
        <p14:creationId xmlns:p14="http://schemas.microsoft.com/office/powerpoint/2010/main" val="792075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204F6B-ED85-4890-AC5A-A57C4CD3EEA9}" type="datetimeFigureOut">
              <a:rPr lang="en-GB" smtClean="0"/>
              <a:t>03/07/2018</a:t>
            </a:fld>
            <a:endParaRPr lang="en-GB"/>
          </a:p>
        </p:txBody>
      </p:sp>
      <p:sp>
        <p:nvSpPr>
          <p:cNvPr id="5" name="Footer Placeholder 4"/>
          <p:cNvSpPr>
            <a:spLocks noGrp="1"/>
          </p:cNvSpPr>
          <p:nvPr>
            <p:ph type="ftr" sz="quarter" idx="11"/>
          </p:nvPr>
        </p:nvSpPr>
        <p:spPr/>
        <p:txBody>
          <a:bodyPr/>
          <a:lstStyle/>
          <a:p>
            <a:endParaRPr lang="en-GB"/>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87686C7-0FCE-4659-8599-BC54C0005B48}" type="slidenum">
              <a:rPr lang="en-GB" smtClean="0"/>
              <a:t>‹#›</a:t>
            </a:fld>
            <a:endParaRPr lang="en-GB"/>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9026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3D204F6B-ED85-4890-AC5A-A57C4CD3EEA9}" type="datetimeFigureOut">
              <a:rPr lang="en-GB" smtClean="0"/>
              <a:t>03/07/2018</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87686C7-0FCE-4659-8599-BC54C0005B48}" type="slidenum">
              <a:rPr lang="en-GB" smtClean="0"/>
              <a:t>‹#›</a:t>
            </a:fld>
            <a:endParaRPr lang="en-GB"/>
          </a:p>
        </p:txBody>
      </p:sp>
    </p:spTree>
    <p:extLst>
      <p:ext uri="{BB962C8B-B14F-4D97-AF65-F5344CB8AC3E}">
        <p14:creationId xmlns:p14="http://schemas.microsoft.com/office/powerpoint/2010/main" val="18056861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3D204F6B-ED85-4890-AC5A-A57C4CD3EEA9}" type="datetimeFigureOut">
              <a:rPr lang="en-GB" smtClean="0"/>
              <a:t>03/07/2018</a:t>
            </a:fld>
            <a:endParaRPr lang="en-GB"/>
          </a:p>
        </p:txBody>
      </p:sp>
      <p:sp>
        <p:nvSpPr>
          <p:cNvPr id="6" name="Footer Placeholder 5"/>
          <p:cNvSpPr>
            <a:spLocks noGrp="1"/>
          </p:cNvSpPr>
          <p:nvPr>
            <p:ph type="ftr" sz="quarter" idx="11"/>
          </p:nvPr>
        </p:nvSpPr>
        <p:spPr/>
        <p:txBody>
          <a:bodyPr/>
          <a:lstStyle/>
          <a:p>
            <a:endParaRPr lang="en-GB"/>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87686C7-0FCE-4659-8599-BC54C0005B48}" type="slidenum">
              <a:rPr lang="en-GB" smtClean="0"/>
              <a:t>‹#›</a:t>
            </a:fld>
            <a:endParaRPr lang="en-GB"/>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9130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3D204F6B-ED85-4890-AC5A-A57C4CD3EEA9}" type="datetimeFigureOut">
              <a:rPr lang="en-GB" smtClean="0"/>
              <a:t>03/07/2018</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87686C7-0FCE-4659-8599-BC54C0005B48}" type="slidenum">
              <a:rPr lang="en-GB" smtClean="0"/>
              <a:t>‹#›</a:t>
            </a:fld>
            <a:endParaRPr lang="en-GB"/>
          </a:p>
        </p:txBody>
      </p:sp>
    </p:spTree>
    <p:extLst>
      <p:ext uri="{BB962C8B-B14F-4D97-AF65-F5344CB8AC3E}">
        <p14:creationId xmlns:p14="http://schemas.microsoft.com/office/powerpoint/2010/main" val="3643544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204F6B-ED85-4890-AC5A-A57C4CD3EEA9}" type="datetimeFigureOut">
              <a:rPr lang="en-GB" smtClean="0"/>
              <a:t>03/07/2018</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87686C7-0FCE-4659-8599-BC54C0005B48}" type="slidenum">
              <a:rPr lang="en-GB" smtClean="0"/>
              <a:t>‹#›</a:t>
            </a:fld>
            <a:endParaRPr lang="en-GB"/>
          </a:p>
        </p:txBody>
      </p:sp>
    </p:spTree>
    <p:extLst>
      <p:ext uri="{BB962C8B-B14F-4D97-AF65-F5344CB8AC3E}">
        <p14:creationId xmlns:p14="http://schemas.microsoft.com/office/powerpoint/2010/main" val="4209741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204F6B-ED85-4890-AC5A-A57C4CD3EEA9}" type="datetimeFigureOut">
              <a:rPr lang="en-GB" smtClean="0"/>
              <a:t>03/07/2018</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87686C7-0FCE-4659-8599-BC54C0005B48}" type="slidenum">
              <a:rPr lang="en-GB" smtClean="0"/>
              <a:t>‹#›</a:t>
            </a:fld>
            <a:endParaRPr lang="en-GB"/>
          </a:p>
        </p:txBody>
      </p:sp>
    </p:spTree>
    <p:extLst>
      <p:ext uri="{BB962C8B-B14F-4D97-AF65-F5344CB8AC3E}">
        <p14:creationId xmlns:p14="http://schemas.microsoft.com/office/powerpoint/2010/main" val="1852313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204F6B-ED85-4890-AC5A-A57C4CD3EEA9}" type="datetimeFigureOut">
              <a:rPr lang="en-GB" smtClean="0"/>
              <a:t>03/07/2018</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87686C7-0FCE-4659-8599-BC54C0005B48}" type="slidenum">
              <a:rPr lang="en-GB" smtClean="0"/>
              <a:t>‹#›</a:t>
            </a:fld>
            <a:endParaRPr lang="en-GB"/>
          </a:p>
        </p:txBody>
      </p:sp>
    </p:spTree>
    <p:extLst>
      <p:ext uri="{BB962C8B-B14F-4D97-AF65-F5344CB8AC3E}">
        <p14:creationId xmlns:p14="http://schemas.microsoft.com/office/powerpoint/2010/main" val="62961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204F6B-ED85-4890-AC5A-A57C4CD3EEA9}" type="datetimeFigureOut">
              <a:rPr lang="en-GB" smtClean="0"/>
              <a:t>03/07/2018</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87686C7-0FCE-4659-8599-BC54C0005B48}" type="slidenum">
              <a:rPr lang="en-GB" smtClean="0"/>
              <a:t>‹#›</a:t>
            </a:fld>
            <a:endParaRPr lang="en-GB"/>
          </a:p>
        </p:txBody>
      </p:sp>
    </p:spTree>
    <p:extLst>
      <p:ext uri="{BB962C8B-B14F-4D97-AF65-F5344CB8AC3E}">
        <p14:creationId xmlns:p14="http://schemas.microsoft.com/office/powerpoint/2010/main" val="1569729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D204F6B-ED85-4890-AC5A-A57C4CD3EEA9}" type="datetimeFigureOut">
              <a:rPr lang="en-GB" smtClean="0"/>
              <a:t>03/07/2018</a:t>
            </a:fld>
            <a:endParaRPr lang="en-GB"/>
          </a:p>
        </p:txBody>
      </p:sp>
      <p:sp>
        <p:nvSpPr>
          <p:cNvPr id="6" name="Footer Placeholder 5"/>
          <p:cNvSpPr>
            <a:spLocks noGrp="1"/>
          </p:cNvSpPr>
          <p:nvPr>
            <p:ph type="ftr" sz="quarter" idx="11"/>
          </p:nvPr>
        </p:nvSpPr>
        <p:spPr/>
        <p:txBody>
          <a:bodyPr/>
          <a:lstStyle/>
          <a:p>
            <a:endParaRPr lang="en-GB"/>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87686C7-0FCE-4659-8599-BC54C0005B48}" type="slidenum">
              <a:rPr lang="en-GB" smtClean="0"/>
              <a:t>‹#›</a:t>
            </a:fld>
            <a:endParaRPr lang="en-GB"/>
          </a:p>
        </p:txBody>
      </p:sp>
    </p:spTree>
    <p:extLst>
      <p:ext uri="{BB962C8B-B14F-4D97-AF65-F5344CB8AC3E}">
        <p14:creationId xmlns:p14="http://schemas.microsoft.com/office/powerpoint/2010/main" val="3289214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D204F6B-ED85-4890-AC5A-A57C4CD3EEA9}" type="datetimeFigureOut">
              <a:rPr lang="en-GB" smtClean="0"/>
              <a:t>03/07/2018</a:t>
            </a:fld>
            <a:endParaRPr lang="en-GB"/>
          </a:p>
        </p:txBody>
      </p:sp>
      <p:sp>
        <p:nvSpPr>
          <p:cNvPr id="8" name="Footer Placeholder 7"/>
          <p:cNvSpPr>
            <a:spLocks noGrp="1"/>
          </p:cNvSpPr>
          <p:nvPr>
            <p:ph type="ftr" sz="quarter" idx="11"/>
          </p:nvPr>
        </p:nvSpPr>
        <p:spPr/>
        <p:txBody>
          <a:bodyPr/>
          <a:lstStyle/>
          <a:p>
            <a:endParaRPr lang="en-GB"/>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87686C7-0FCE-4659-8599-BC54C0005B48}" type="slidenum">
              <a:rPr lang="en-GB" smtClean="0"/>
              <a:t>‹#›</a:t>
            </a:fld>
            <a:endParaRPr lang="en-GB"/>
          </a:p>
        </p:txBody>
      </p:sp>
    </p:spTree>
    <p:extLst>
      <p:ext uri="{BB962C8B-B14F-4D97-AF65-F5344CB8AC3E}">
        <p14:creationId xmlns:p14="http://schemas.microsoft.com/office/powerpoint/2010/main" val="2605639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D204F6B-ED85-4890-AC5A-A57C4CD3EEA9}" type="datetimeFigureOut">
              <a:rPr lang="en-GB" smtClean="0"/>
              <a:t>03/07/2018</a:t>
            </a:fld>
            <a:endParaRPr lang="en-GB"/>
          </a:p>
        </p:txBody>
      </p:sp>
      <p:sp>
        <p:nvSpPr>
          <p:cNvPr id="4" name="Footer Placeholder 3"/>
          <p:cNvSpPr>
            <a:spLocks noGrp="1"/>
          </p:cNvSpPr>
          <p:nvPr>
            <p:ph type="ftr" sz="quarter" idx="11"/>
          </p:nvPr>
        </p:nvSpPr>
        <p:spPr/>
        <p:txBody>
          <a:bodyPr/>
          <a:lstStyle/>
          <a:p>
            <a:endParaRPr lang="en-GB"/>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87686C7-0FCE-4659-8599-BC54C0005B48}" type="slidenum">
              <a:rPr lang="en-GB" smtClean="0"/>
              <a:t>‹#›</a:t>
            </a:fld>
            <a:endParaRPr lang="en-GB"/>
          </a:p>
        </p:txBody>
      </p:sp>
    </p:spTree>
    <p:extLst>
      <p:ext uri="{BB962C8B-B14F-4D97-AF65-F5344CB8AC3E}">
        <p14:creationId xmlns:p14="http://schemas.microsoft.com/office/powerpoint/2010/main" val="3820463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04F6B-ED85-4890-AC5A-A57C4CD3EEA9}" type="datetimeFigureOut">
              <a:rPr lang="en-GB" smtClean="0"/>
              <a:t>03/07/2018</a:t>
            </a:fld>
            <a:endParaRPr lang="en-GB"/>
          </a:p>
        </p:txBody>
      </p:sp>
      <p:sp>
        <p:nvSpPr>
          <p:cNvPr id="3" name="Footer Placeholder 2"/>
          <p:cNvSpPr>
            <a:spLocks noGrp="1"/>
          </p:cNvSpPr>
          <p:nvPr>
            <p:ph type="ftr" sz="quarter" idx="11"/>
          </p:nvPr>
        </p:nvSpPr>
        <p:spPr/>
        <p:txBody>
          <a:bodyPr/>
          <a:lstStyle/>
          <a:p>
            <a:endParaRPr lang="en-GB"/>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87686C7-0FCE-4659-8599-BC54C0005B48}" type="slidenum">
              <a:rPr lang="en-GB" smtClean="0"/>
              <a:t>‹#›</a:t>
            </a:fld>
            <a:endParaRPr lang="en-GB"/>
          </a:p>
        </p:txBody>
      </p:sp>
    </p:spTree>
    <p:extLst>
      <p:ext uri="{BB962C8B-B14F-4D97-AF65-F5344CB8AC3E}">
        <p14:creationId xmlns:p14="http://schemas.microsoft.com/office/powerpoint/2010/main" val="818502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204F6B-ED85-4890-AC5A-A57C4CD3EEA9}" type="datetimeFigureOut">
              <a:rPr lang="en-GB" smtClean="0"/>
              <a:t>03/07/2018</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87686C7-0FCE-4659-8599-BC54C0005B48}" type="slidenum">
              <a:rPr lang="en-GB" smtClean="0"/>
              <a:t>‹#›</a:t>
            </a:fld>
            <a:endParaRPr lang="en-GB"/>
          </a:p>
        </p:txBody>
      </p:sp>
    </p:spTree>
    <p:extLst>
      <p:ext uri="{BB962C8B-B14F-4D97-AF65-F5344CB8AC3E}">
        <p14:creationId xmlns:p14="http://schemas.microsoft.com/office/powerpoint/2010/main" val="15411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204F6B-ED85-4890-AC5A-A57C4CD3EEA9}" type="datetimeFigureOut">
              <a:rPr lang="en-GB" smtClean="0"/>
              <a:t>03/07/2018</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87686C7-0FCE-4659-8599-BC54C0005B48}" type="slidenum">
              <a:rPr lang="en-GB" smtClean="0"/>
              <a:t>‹#›</a:t>
            </a:fld>
            <a:endParaRPr lang="en-GB"/>
          </a:p>
        </p:txBody>
      </p:sp>
    </p:spTree>
    <p:extLst>
      <p:ext uri="{BB962C8B-B14F-4D97-AF65-F5344CB8AC3E}">
        <p14:creationId xmlns:p14="http://schemas.microsoft.com/office/powerpoint/2010/main" val="4041663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D204F6B-ED85-4890-AC5A-A57C4CD3EEA9}" type="datetimeFigureOut">
              <a:rPr lang="en-GB" smtClean="0"/>
              <a:t>03/07/2018</a:t>
            </a:fld>
            <a:endParaRPr lang="en-GB"/>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87686C7-0FCE-4659-8599-BC54C0005B48}" type="slidenum">
              <a:rPr lang="en-GB" smtClean="0"/>
              <a:t>‹#›</a:t>
            </a:fld>
            <a:endParaRPr lang="en-GB"/>
          </a:p>
        </p:txBody>
      </p:sp>
    </p:spTree>
    <p:extLst>
      <p:ext uri="{BB962C8B-B14F-4D97-AF65-F5344CB8AC3E}">
        <p14:creationId xmlns:p14="http://schemas.microsoft.com/office/powerpoint/2010/main" val="19657819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03475" y="542926"/>
            <a:ext cx="8915399" cy="2262781"/>
          </a:xfrm>
        </p:spPr>
        <p:txBody>
          <a:bodyPr>
            <a:normAutofit fontScale="90000"/>
          </a:bodyPr>
          <a:lstStyle/>
          <a:p>
            <a:pPr algn="ctr"/>
            <a:r>
              <a:rPr lang="en-GB" sz="2800" b="1" dirty="0" smtClean="0">
                <a:solidFill>
                  <a:srgbClr val="0070C0"/>
                </a:solidFill>
              </a:rPr>
              <a:t>Special Education Skype meeting</a:t>
            </a:r>
            <a:br>
              <a:rPr lang="en-GB" sz="2800" b="1" dirty="0" smtClean="0">
                <a:solidFill>
                  <a:srgbClr val="0070C0"/>
                </a:solidFill>
              </a:rPr>
            </a:br>
            <a:r>
              <a:rPr lang="en-GB" sz="3200" b="1" dirty="0" smtClean="0">
                <a:solidFill>
                  <a:srgbClr val="0070C0"/>
                </a:solidFill>
              </a:rPr>
              <a:t>Exchanging views on</a:t>
            </a:r>
            <a:br>
              <a:rPr lang="en-GB" sz="3200" b="1" dirty="0" smtClean="0">
                <a:solidFill>
                  <a:srgbClr val="0070C0"/>
                </a:solidFill>
              </a:rPr>
            </a:br>
            <a:r>
              <a:rPr lang="en-GB" sz="3200" b="1" dirty="0" smtClean="0">
                <a:solidFill>
                  <a:srgbClr val="0070C0"/>
                </a:solidFill>
              </a:rPr>
              <a:t> Inclusive schooling techniques</a:t>
            </a:r>
            <a:r>
              <a:rPr lang="en-GB" sz="2800" b="1" dirty="0" smtClean="0">
                <a:solidFill>
                  <a:srgbClr val="0070C0"/>
                </a:solidFill>
              </a:rPr>
              <a:t/>
            </a:r>
            <a:br>
              <a:rPr lang="en-GB" sz="2800" b="1" dirty="0" smtClean="0">
                <a:solidFill>
                  <a:srgbClr val="0070C0"/>
                </a:solidFill>
              </a:rPr>
            </a:br>
            <a:r>
              <a:rPr lang="en-GB" sz="2800" b="1" dirty="0" smtClean="0">
                <a:solidFill>
                  <a:srgbClr val="0070C0"/>
                </a:solidFill>
              </a:rPr>
              <a:t/>
            </a:r>
            <a:br>
              <a:rPr lang="en-GB" sz="2800" b="1" dirty="0" smtClean="0">
                <a:solidFill>
                  <a:srgbClr val="0070C0"/>
                </a:solidFill>
              </a:rPr>
            </a:br>
            <a:r>
              <a:rPr lang="en-GB" sz="2800" b="1" dirty="0" smtClean="0">
                <a:solidFill>
                  <a:srgbClr val="0070C0"/>
                </a:solidFill>
              </a:rPr>
              <a:t>Wednesday</a:t>
            </a:r>
            <a:r>
              <a:rPr lang="en-GB" sz="2800" b="1" dirty="0">
                <a:solidFill>
                  <a:srgbClr val="0070C0"/>
                </a:solidFill>
              </a:rPr>
              <a:t>, May 30, 11:30 am to 12:15 pm</a:t>
            </a:r>
          </a:p>
        </p:txBody>
      </p:sp>
      <p:sp>
        <p:nvSpPr>
          <p:cNvPr id="3" name="Subtitle 2"/>
          <p:cNvSpPr>
            <a:spLocks noGrp="1"/>
          </p:cNvSpPr>
          <p:nvPr>
            <p:ph type="subTitle" idx="1"/>
          </p:nvPr>
        </p:nvSpPr>
        <p:spPr>
          <a:xfrm>
            <a:off x="2532063" y="5148854"/>
            <a:ext cx="8915399" cy="1294809"/>
          </a:xfrm>
        </p:spPr>
        <p:txBody>
          <a:bodyPr>
            <a:noAutofit/>
          </a:bodyPr>
          <a:lstStyle/>
          <a:p>
            <a:pPr algn="ctr"/>
            <a:r>
              <a:rPr lang="en-GB" sz="2000" dirty="0" smtClean="0"/>
              <a:t>Greek special teachers team-2</a:t>
            </a:r>
            <a:r>
              <a:rPr lang="en-GB" sz="2000" baseline="30000" dirty="0" smtClean="0"/>
              <a:t>nd</a:t>
            </a:r>
            <a:r>
              <a:rPr lang="en-GB" sz="2000" dirty="0" smtClean="0"/>
              <a:t> Primary School of </a:t>
            </a:r>
            <a:r>
              <a:rPr lang="en-GB" sz="2000" dirty="0" err="1" smtClean="0"/>
              <a:t>Serres</a:t>
            </a:r>
            <a:endParaRPr lang="en-GB" sz="2000" dirty="0" smtClean="0"/>
          </a:p>
          <a:p>
            <a:pPr algn="ctr"/>
            <a:r>
              <a:rPr lang="en-GB" sz="2000" b="1" dirty="0" smtClean="0"/>
              <a:t>Kostas </a:t>
            </a:r>
            <a:r>
              <a:rPr lang="en-GB" sz="2000" b="1" dirty="0" err="1" smtClean="0"/>
              <a:t>Kiosses</a:t>
            </a:r>
            <a:r>
              <a:rPr lang="en-GB" sz="2000" b="1" dirty="0" smtClean="0"/>
              <a:t>, Special teacher</a:t>
            </a:r>
          </a:p>
          <a:p>
            <a:pPr algn="ctr"/>
            <a:r>
              <a:rPr lang="en-GB" sz="2000" b="1" dirty="0" err="1" smtClean="0"/>
              <a:t>Vaya</a:t>
            </a:r>
            <a:r>
              <a:rPr lang="en-GB" sz="2000" b="1" dirty="0" smtClean="0"/>
              <a:t> </a:t>
            </a:r>
            <a:r>
              <a:rPr lang="en-GB" sz="2000" b="1" dirty="0" err="1" smtClean="0"/>
              <a:t>Delitsikou</a:t>
            </a:r>
            <a:r>
              <a:rPr lang="en-GB" sz="2000" b="1" dirty="0" smtClean="0"/>
              <a:t>, Teacher</a:t>
            </a:r>
            <a:endParaRPr lang="en-GB" sz="2000" b="1"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11813"/>
          <a:stretch/>
        </p:blipFill>
        <p:spPr>
          <a:xfrm>
            <a:off x="3686175" y="2872679"/>
            <a:ext cx="6143626" cy="2066331"/>
          </a:xfrm>
          <a:prstGeom prst="rect">
            <a:avLst/>
          </a:prstGeom>
        </p:spPr>
      </p:pic>
      <p:pic>
        <p:nvPicPr>
          <p:cNvPr id="5" name="Picture 4" descr="https://twinspace.etwinning.net/files/collabspace/3/13/613/47613/b8ff14ca.png">
            <a:extLst>
              <a:ext uri="{FF2B5EF4-FFF2-40B4-BE49-F238E27FC236}">
                <a16:creationId xmlns:a16="http://schemas.microsoft.com/office/drawing/2014/main" xmlns="" id="{EB1DF8B1-330F-4367-9120-9BD74C577B0C}"/>
              </a:ext>
            </a:extLst>
          </p:cNvPr>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1041038" y="0"/>
            <a:ext cx="1090499" cy="9962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Image result for erasmus +">
            <a:extLst>
              <a:ext uri="{FF2B5EF4-FFF2-40B4-BE49-F238E27FC236}">
                <a16:creationId xmlns:a16="http://schemas.microsoft.com/office/drawing/2014/main" xmlns="" id="{1555C1C6-8641-4F55-8B11-B549BDD9804C}"/>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3773" y="1"/>
            <a:ext cx="3684896" cy="709684"/>
          </a:xfrm>
          <a:prstGeom prst="rect">
            <a:avLst/>
          </a:prstGeom>
          <a:noFill/>
          <a:ln>
            <a:noFill/>
          </a:ln>
        </p:spPr>
      </p:pic>
    </p:spTree>
    <p:extLst>
      <p:ext uri="{BB962C8B-B14F-4D97-AF65-F5344CB8AC3E}">
        <p14:creationId xmlns:p14="http://schemas.microsoft.com/office/powerpoint/2010/main" val="3763063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00325" y="585788"/>
            <a:ext cx="6286500" cy="3477875"/>
          </a:xfrm>
          <a:prstGeom prst="rect">
            <a:avLst/>
          </a:prstGeom>
          <a:noFill/>
        </p:spPr>
        <p:txBody>
          <a:bodyPr wrap="square" rtlCol="0">
            <a:spAutoFit/>
          </a:bodyPr>
          <a:lstStyle/>
          <a:p>
            <a:r>
              <a:rPr lang="en-GB" sz="2000" b="1" dirty="0" smtClean="0"/>
              <a:t>Greek schools are not 100% inclusive:</a:t>
            </a:r>
          </a:p>
          <a:p>
            <a:pPr marL="285750" indent="-285750">
              <a:buFont typeface="Wingdings" panose="05000000000000000000" pitchFamily="2" charset="2"/>
              <a:buChar char="Ø"/>
            </a:pPr>
            <a:endParaRPr lang="en-GB" sz="2000" dirty="0"/>
          </a:p>
          <a:p>
            <a:pPr marL="285750" indent="-285750">
              <a:buFont typeface="Wingdings" panose="05000000000000000000" pitchFamily="2" charset="2"/>
              <a:buChar char="Ø"/>
            </a:pPr>
            <a:r>
              <a:rPr lang="en-GB" sz="2000" dirty="0" smtClean="0"/>
              <a:t>Serious cases with physical or learning disabilities attend special schools classes</a:t>
            </a:r>
          </a:p>
          <a:p>
            <a:endParaRPr lang="en-GB" sz="2000" dirty="0" smtClean="0"/>
          </a:p>
          <a:p>
            <a:pPr marL="285750" indent="-285750">
              <a:buFont typeface="Wingdings" panose="05000000000000000000" pitchFamily="2" charset="2"/>
              <a:buChar char="Ø"/>
            </a:pPr>
            <a:r>
              <a:rPr lang="en-GB" sz="2000" dirty="0" smtClean="0"/>
              <a:t>Hearing and visually impaired students also attend special schools</a:t>
            </a:r>
          </a:p>
          <a:p>
            <a:pPr marL="285750" indent="-285750">
              <a:buFont typeface="Wingdings" panose="05000000000000000000" pitchFamily="2" charset="2"/>
              <a:buChar char="Ø"/>
            </a:pPr>
            <a:endParaRPr lang="en-GB" sz="2000" dirty="0" smtClean="0"/>
          </a:p>
          <a:p>
            <a:pPr marL="285750" indent="-285750">
              <a:buFont typeface="Wingdings" panose="05000000000000000000" pitchFamily="2" charset="2"/>
              <a:buChar char="Ø"/>
            </a:pPr>
            <a:r>
              <a:rPr lang="en-GB" sz="2000" dirty="0" smtClean="0"/>
              <a:t>The reasons are that Special Schools are better equipped to deal with all these cases and that the staff is specially </a:t>
            </a:r>
            <a:r>
              <a:rPr lang="en-GB" sz="2000" dirty="0"/>
              <a:t>t</a:t>
            </a:r>
            <a:r>
              <a:rPr lang="en-GB" sz="2000" dirty="0" smtClean="0"/>
              <a:t>rained to offer support</a:t>
            </a:r>
          </a:p>
        </p:txBody>
      </p:sp>
    </p:spTree>
    <p:extLst>
      <p:ext uri="{BB962C8B-B14F-4D97-AF65-F5344CB8AC3E}">
        <p14:creationId xmlns:p14="http://schemas.microsoft.com/office/powerpoint/2010/main" val="1661214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586" y="0"/>
            <a:ext cx="7362825" cy="4134509"/>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7461" t="5008" r="5664"/>
          <a:stretch/>
        </p:blipFill>
        <p:spPr>
          <a:xfrm>
            <a:off x="4635102" y="0"/>
            <a:ext cx="7556897" cy="5243513"/>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r="28232"/>
          <a:stretch/>
        </p:blipFill>
        <p:spPr>
          <a:xfrm>
            <a:off x="1714500" y="3900488"/>
            <a:ext cx="3800475" cy="2973613"/>
          </a:xfrm>
          <a:prstGeom prst="rect">
            <a:avLst/>
          </a:prstGeom>
        </p:spPr>
      </p:pic>
      <p:sp>
        <p:nvSpPr>
          <p:cNvPr id="5" name="TextBox 4"/>
          <p:cNvSpPr txBox="1"/>
          <p:nvPr/>
        </p:nvSpPr>
        <p:spPr>
          <a:xfrm>
            <a:off x="6557963" y="5597141"/>
            <a:ext cx="3400425" cy="461665"/>
          </a:xfrm>
          <a:prstGeom prst="rect">
            <a:avLst/>
          </a:prstGeom>
          <a:noFill/>
        </p:spPr>
        <p:txBody>
          <a:bodyPr wrap="square" rtlCol="0">
            <a:spAutoFit/>
          </a:bodyPr>
          <a:lstStyle/>
          <a:p>
            <a:r>
              <a:rPr lang="en-GB" sz="2400" b="1" dirty="0" smtClean="0"/>
              <a:t>Special Class</a:t>
            </a:r>
            <a:endParaRPr lang="en-GB" sz="2400" b="1" dirty="0"/>
          </a:p>
        </p:txBody>
      </p:sp>
    </p:spTree>
    <p:extLst>
      <p:ext uri="{BB962C8B-B14F-4D97-AF65-F5344CB8AC3E}">
        <p14:creationId xmlns:p14="http://schemas.microsoft.com/office/powerpoint/2010/main" val="3019202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0262" y="442912"/>
            <a:ext cx="9086851" cy="6063198"/>
          </a:xfrm>
          <a:prstGeom prst="rect">
            <a:avLst/>
          </a:prstGeom>
          <a:noFill/>
        </p:spPr>
        <p:txBody>
          <a:bodyPr wrap="square" rtlCol="0">
            <a:spAutoFit/>
          </a:bodyPr>
          <a:lstStyle/>
          <a:p>
            <a:pPr marL="457200" algn="ctr"/>
            <a:r>
              <a:rPr lang="en-GB" sz="2000" b="1" i="0" dirty="0" smtClean="0">
                <a:solidFill>
                  <a:srgbClr val="0070C0"/>
                </a:solidFill>
                <a:effectLst/>
                <a:latin typeface="Times New Roman" panose="02020603050405020304" pitchFamily="18" charset="0"/>
              </a:rPr>
              <a:t> </a:t>
            </a:r>
            <a:r>
              <a:rPr lang="en-GB" sz="2800" b="1" i="0" dirty="0" smtClean="0">
                <a:solidFill>
                  <a:srgbClr val="0070C0"/>
                </a:solidFill>
                <a:effectLst/>
                <a:latin typeface="+mj-lt"/>
              </a:rPr>
              <a:t>Skype meeting Schedule</a:t>
            </a:r>
          </a:p>
          <a:p>
            <a:pPr marL="457200"/>
            <a:endParaRPr lang="en-GB" sz="2000" b="0" i="0" dirty="0" smtClean="0">
              <a:solidFill>
                <a:srgbClr val="0070C0"/>
              </a:solidFill>
              <a:effectLst/>
              <a:latin typeface="Arial" panose="020B0604020202020204" pitchFamily="34" charset="0"/>
            </a:endParaRPr>
          </a:p>
          <a:p>
            <a:pPr marL="914400" indent="-457200">
              <a:buFont typeface="+mj-lt"/>
              <a:buAutoNum type="arabicPeriod"/>
            </a:pPr>
            <a:r>
              <a:rPr lang="en-GB" sz="2000" b="0" i="0" dirty="0" smtClean="0">
                <a:solidFill>
                  <a:srgbClr val="0070C0"/>
                </a:solidFill>
                <a:effectLst/>
                <a:latin typeface="Arial" panose="020B0604020202020204" pitchFamily="34" charset="0"/>
              </a:rPr>
              <a:t>Short introductory round </a:t>
            </a:r>
          </a:p>
          <a:p>
            <a:pPr marL="457200"/>
            <a:endParaRPr lang="en-GB" sz="2000" b="0" i="0" dirty="0" smtClean="0">
              <a:solidFill>
                <a:srgbClr val="222222"/>
              </a:solidFill>
              <a:effectLst/>
              <a:latin typeface="Calibri" panose="020F0502020204030204" pitchFamily="34" charset="0"/>
            </a:endParaRPr>
          </a:p>
          <a:p>
            <a:pPr marL="457200"/>
            <a:r>
              <a:rPr lang="en-GB" sz="2000" b="1" i="0" dirty="0" smtClean="0">
                <a:solidFill>
                  <a:srgbClr val="0070C0"/>
                </a:solidFill>
                <a:effectLst/>
                <a:latin typeface="Arial" panose="020B0604020202020204" pitchFamily="34" charset="0"/>
              </a:rPr>
              <a:t>2.</a:t>
            </a:r>
            <a:r>
              <a:rPr lang="en-GB" sz="2000" b="1" i="0" dirty="0" smtClean="0">
                <a:solidFill>
                  <a:srgbClr val="0070C0"/>
                </a:solidFill>
                <a:effectLst/>
                <a:latin typeface="Times New Roman" panose="02020603050405020304" pitchFamily="18" charset="0"/>
              </a:rPr>
              <a:t>    </a:t>
            </a:r>
            <a:r>
              <a:rPr lang="en-GB" sz="2000" b="0" i="0" dirty="0" smtClean="0">
                <a:solidFill>
                  <a:srgbClr val="0070C0"/>
                </a:solidFill>
                <a:effectLst/>
                <a:latin typeface="Arial" panose="020B0604020202020204" pitchFamily="34" charset="0"/>
              </a:rPr>
              <a:t>How do you work as a teacher in your school? </a:t>
            </a:r>
          </a:p>
          <a:p>
            <a:pPr marL="457200"/>
            <a:endParaRPr lang="en-GB" sz="2000" b="0" i="0" dirty="0" smtClean="0">
              <a:solidFill>
                <a:srgbClr val="0070C0"/>
              </a:solidFill>
              <a:effectLst/>
              <a:latin typeface="Arial" panose="020B0604020202020204" pitchFamily="34" charset="0"/>
            </a:endParaRPr>
          </a:p>
          <a:p>
            <a:pPr marL="457200"/>
            <a:r>
              <a:rPr lang="en-GB" sz="2000" b="1" i="0" dirty="0" smtClean="0">
                <a:solidFill>
                  <a:srgbClr val="0070C0"/>
                </a:solidFill>
                <a:effectLst/>
                <a:latin typeface="Arial" panose="020B0604020202020204" pitchFamily="34" charset="0"/>
              </a:rPr>
              <a:t>3.</a:t>
            </a:r>
            <a:r>
              <a:rPr lang="en-GB" sz="2000" b="1" i="0" dirty="0" smtClean="0">
                <a:solidFill>
                  <a:srgbClr val="0070C0"/>
                </a:solidFill>
                <a:effectLst/>
                <a:latin typeface="Times New Roman" panose="02020603050405020304" pitchFamily="18" charset="0"/>
              </a:rPr>
              <a:t>    </a:t>
            </a:r>
            <a:r>
              <a:rPr lang="en-GB" sz="2000" b="0" i="0" dirty="0" smtClean="0">
                <a:solidFill>
                  <a:srgbClr val="0070C0"/>
                </a:solidFill>
                <a:effectLst/>
                <a:latin typeface="Arial" panose="020B0604020202020204" pitchFamily="34" charset="0"/>
              </a:rPr>
              <a:t>What are the funding needs of your children with special needs?</a:t>
            </a:r>
          </a:p>
          <a:p>
            <a:pPr marL="457200"/>
            <a:endParaRPr lang="en-GB" sz="2000" b="0" i="0" dirty="0" smtClean="0">
              <a:solidFill>
                <a:srgbClr val="222222"/>
              </a:solidFill>
              <a:effectLst/>
              <a:latin typeface="Calibri" panose="020F0502020204030204" pitchFamily="34" charset="0"/>
            </a:endParaRPr>
          </a:p>
          <a:p>
            <a:pPr marL="457200"/>
            <a:r>
              <a:rPr lang="en-GB" sz="2000" b="1" i="0" dirty="0" smtClean="0">
                <a:solidFill>
                  <a:srgbClr val="0070C0"/>
                </a:solidFill>
                <a:effectLst/>
                <a:latin typeface="Arial" panose="020B0604020202020204" pitchFamily="34" charset="0"/>
              </a:rPr>
              <a:t>4.</a:t>
            </a:r>
            <a:r>
              <a:rPr lang="en-GB" sz="2000" b="1" i="0" dirty="0" smtClean="0">
                <a:solidFill>
                  <a:srgbClr val="0070C0"/>
                </a:solidFill>
                <a:effectLst/>
                <a:latin typeface="Times New Roman" panose="02020603050405020304" pitchFamily="18" charset="0"/>
              </a:rPr>
              <a:t>    </a:t>
            </a:r>
            <a:r>
              <a:rPr lang="en-GB" sz="2000" b="0" i="0" dirty="0" smtClean="0">
                <a:solidFill>
                  <a:srgbClr val="0070C0"/>
                </a:solidFill>
                <a:effectLst/>
                <a:latin typeface="Arial" panose="020B0604020202020204" pitchFamily="34" charset="0"/>
              </a:rPr>
              <a:t>What special methods do these children need?</a:t>
            </a:r>
          </a:p>
          <a:p>
            <a:pPr marL="457200"/>
            <a:endParaRPr lang="en-GB" sz="2000" b="0" i="0" dirty="0" smtClean="0">
              <a:solidFill>
                <a:srgbClr val="222222"/>
              </a:solidFill>
              <a:effectLst/>
              <a:latin typeface="Calibri" panose="020F0502020204030204" pitchFamily="34" charset="0"/>
            </a:endParaRPr>
          </a:p>
          <a:p>
            <a:pPr marL="457200"/>
            <a:r>
              <a:rPr lang="en-GB" sz="2000" b="1" i="0" dirty="0" smtClean="0">
                <a:solidFill>
                  <a:srgbClr val="0070C0"/>
                </a:solidFill>
                <a:effectLst/>
                <a:latin typeface="Arial" panose="020B0604020202020204" pitchFamily="34" charset="0"/>
              </a:rPr>
              <a:t>5.</a:t>
            </a:r>
            <a:r>
              <a:rPr lang="en-GB" sz="2000" b="1" i="0" dirty="0" smtClean="0">
                <a:solidFill>
                  <a:srgbClr val="0070C0"/>
                </a:solidFill>
                <a:effectLst/>
                <a:latin typeface="Times New Roman" panose="02020603050405020304" pitchFamily="18" charset="0"/>
              </a:rPr>
              <a:t>    </a:t>
            </a:r>
            <a:r>
              <a:rPr lang="en-GB" sz="2000" b="0" i="0" dirty="0" smtClean="0">
                <a:solidFill>
                  <a:srgbClr val="0070C0"/>
                </a:solidFill>
                <a:effectLst/>
                <a:latin typeface="Arial" panose="020B0604020202020204" pitchFamily="34" charset="0"/>
              </a:rPr>
              <a:t>Are your schools equipped accordingly?</a:t>
            </a:r>
          </a:p>
          <a:p>
            <a:pPr marL="457200"/>
            <a:endParaRPr lang="en-GB" sz="2000" b="0" i="0" dirty="0" smtClean="0">
              <a:solidFill>
                <a:srgbClr val="0070C0"/>
              </a:solidFill>
              <a:effectLst/>
              <a:latin typeface="Arial" panose="020B0604020202020204" pitchFamily="34" charset="0"/>
            </a:endParaRPr>
          </a:p>
          <a:p>
            <a:pPr marL="457200"/>
            <a:r>
              <a:rPr lang="en-GB" sz="2000" b="1" i="0" dirty="0" smtClean="0">
                <a:solidFill>
                  <a:srgbClr val="0070C0"/>
                </a:solidFill>
                <a:effectLst/>
                <a:latin typeface="Arial" panose="020B0604020202020204" pitchFamily="34" charset="0"/>
              </a:rPr>
              <a:t>6.</a:t>
            </a:r>
            <a:r>
              <a:rPr lang="en-GB" sz="2000" b="1" i="0" dirty="0" smtClean="0">
                <a:solidFill>
                  <a:srgbClr val="0070C0"/>
                </a:solidFill>
                <a:effectLst/>
                <a:latin typeface="Times New Roman" panose="02020603050405020304" pitchFamily="18" charset="0"/>
              </a:rPr>
              <a:t>    </a:t>
            </a:r>
            <a:r>
              <a:rPr lang="en-GB" sz="2000" b="0" i="0" dirty="0" smtClean="0">
                <a:solidFill>
                  <a:srgbClr val="0070C0"/>
                </a:solidFill>
                <a:effectLst/>
                <a:latin typeface="Arial" panose="020B0604020202020204" pitchFamily="34" charset="0"/>
              </a:rPr>
              <a:t>How do you make the transition from kindergarten to school?</a:t>
            </a:r>
          </a:p>
          <a:p>
            <a:pPr marL="457200"/>
            <a:r>
              <a:rPr lang="en-GB" sz="2000" b="0" i="0" dirty="0" smtClean="0">
                <a:solidFill>
                  <a:srgbClr val="0070C0"/>
                </a:solidFill>
                <a:effectLst/>
                <a:latin typeface="Arial" panose="020B0604020202020204" pitchFamily="34" charset="0"/>
              </a:rPr>
              <a:t> </a:t>
            </a:r>
          </a:p>
          <a:p>
            <a:pPr marL="457200"/>
            <a:r>
              <a:rPr lang="en-GB" sz="2000" b="1" i="0" dirty="0" smtClean="0">
                <a:solidFill>
                  <a:srgbClr val="0070C0"/>
                </a:solidFill>
                <a:effectLst/>
                <a:latin typeface="Arial" panose="020B0604020202020204" pitchFamily="34" charset="0"/>
              </a:rPr>
              <a:t>7.</a:t>
            </a:r>
            <a:r>
              <a:rPr lang="en-GB" sz="2000" b="1" i="0" dirty="0" smtClean="0">
                <a:solidFill>
                  <a:srgbClr val="0070C0"/>
                </a:solidFill>
                <a:effectLst/>
                <a:latin typeface="Times New Roman" panose="02020603050405020304" pitchFamily="18" charset="0"/>
              </a:rPr>
              <a:t>    </a:t>
            </a:r>
            <a:r>
              <a:rPr lang="en-GB" sz="2000" b="0" i="0" dirty="0" smtClean="0">
                <a:solidFill>
                  <a:srgbClr val="0070C0"/>
                </a:solidFill>
                <a:effectLst/>
                <a:latin typeface="Arial" panose="020B0604020202020204" pitchFamily="34" charset="0"/>
              </a:rPr>
              <a:t>What positive conclusions can you draw from the inclusive schooling ?</a:t>
            </a:r>
          </a:p>
          <a:p>
            <a:pPr marL="457200"/>
            <a:r>
              <a:rPr lang="en-GB" sz="2000" b="0" i="0" dirty="0" smtClean="0">
                <a:solidFill>
                  <a:srgbClr val="0070C0"/>
                </a:solidFill>
                <a:effectLst/>
                <a:latin typeface="Arial" panose="020B0604020202020204" pitchFamily="34" charset="0"/>
              </a:rPr>
              <a:t> </a:t>
            </a:r>
            <a:endParaRPr lang="en-GB" sz="2000" b="0" i="0" dirty="0" smtClean="0">
              <a:solidFill>
                <a:srgbClr val="222222"/>
              </a:solidFill>
              <a:effectLst/>
              <a:latin typeface="Arial" panose="020B0604020202020204" pitchFamily="34" charset="0"/>
            </a:endParaRPr>
          </a:p>
          <a:p>
            <a:pPr marL="457200"/>
            <a:r>
              <a:rPr lang="en-GB" sz="2000" b="1" i="0" dirty="0" smtClean="0">
                <a:solidFill>
                  <a:srgbClr val="0070C0"/>
                </a:solidFill>
                <a:effectLst/>
                <a:latin typeface="Arial" panose="020B0604020202020204" pitchFamily="34" charset="0"/>
              </a:rPr>
              <a:t>8.</a:t>
            </a:r>
            <a:r>
              <a:rPr lang="en-GB" sz="2000" b="1" i="0" dirty="0" smtClean="0">
                <a:solidFill>
                  <a:srgbClr val="0070C0"/>
                </a:solidFill>
                <a:effectLst/>
                <a:latin typeface="Times New Roman" panose="02020603050405020304" pitchFamily="18" charset="0"/>
              </a:rPr>
              <a:t>    </a:t>
            </a:r>
            <a:r>
              <a:rPr lang="en-GB" sz="2000" b="0" i="0" dirty="0" smtClean="0">
                <a:solidFill>
                  <a:srgbClr val="0070C0"/>
                </a:solidFill>
                <a:effectLst/>
                <a:latin typeface="Arial" panose="020B0604020202020204" pitchFamily="34" charset="0"/>
              </a:rPr>
              <a:t>What resources are missing for inclusive schooling?</a:t>
            </a:r>
          </a:p>
          <a:p>
            <a:pPr marL="457200"/>
            <a:endParaRPr lang="en-GB" sz="2000" b="0" i="0" dirty="0" smtClean="0">
              <a:solidFill>
                <a:srgbClr val="222222"/>
              </a:solidFill>
              <a:effectLst/>
              <a:latin typeface="Calibri" panose="020F0502020204030204" pitchFamily="34" charset="0"/>
            </a:endParaRPr>
          </a:p>
          <a:p>
            <a:pPr marL="457200">
              <a:spcAft>
                <a:spcPts val="800"/>
              </a:spcAft>
            </a:pPr>
            <a:r>
              <a:rPr lang="en-GB" sz="2000" b="1" i="0" dirty="0" smtClean="0">
                <a:solidFill>
                  <a:srgbClr val="0070C0"/>
                </a:solidFill>
                <a:effectLst/>
                <a:latin typeface="Arial" panose="020B0604020202020204" pitchFamily="34" charset="0"/>
              </a:rPr>
              <a:t>9.</a:t>
            </a:r>
            <a:r>
              <a:rPr lang="en-GB" sz="2000" b="1" i="0" dirty="0" smtClean="0">
                <a:solidFill>
                  <a:srgbClr val="0070C0"/>
                </a:solidFill>
                <a:effectLst/>
                <a:latin typeface="Times New Roman" panose="02020603050405020304" pitchFamily="18" charset="0"/>
              </a:rPr>
              <a:t>    </a:t>
            </a:r>
            <a:r>
              <a:rPr lang="en-GB" sz="2000" b="0" i="0" dirty="0" err="1" smtClean="0">
                <a:solidFill>
                  <a:srgbClr val="0070C0"/>
                </a:solidFill>
                <a:effectLst/>
                <a:latin typeface="Arial" panose="020B0604020202020204" pitchFamily="34" charset="0"/>
              </a:rPr>
              <a:t>eTwinning</a:t>
            </a:r>
            <a:endParaRPr lang="en-GB" sz="2000" dirty="0"/>
          </a:p>
        </p:txBody>
      </p:sp>
    </p:spTree>
    <p:extLst>
      <p:ext uri="{BB962C8B-B14F-4D97-AF65-F5344CB8AC3E}">
        <p14:creationId xmlns:p14="http://schemas.microsoft.com/office/powerpoint/2010/main" val="311767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0275" y="200025"/>
            <a:ext cx="8558212" cy="2369880"/>
          </a:xfrm>
          <a:prstGeom prst="rect">
            <a:avLst/>
          </a:prstGeom>
          <a:noFill/>
        </p:spPr>
        <p:txBody>
          <a:bodyPr wrap="square" rtlCol="0">
            <a:spAutoFit/>
          </a:bodyPr>
          <a:lstStyle/>
          <a:p>
            <a:r>
              <a:rPr lang="en-US" sz="2000" b="1" dirty="0" smtClean="0"/>
              <a:t>Kostas </a:t>
            </a:r>
            <a:r>
              <a:rPr lang="en-US" sz="2000" b="1" dirty="0" err="1" smtClean="0"/>
              <a:t>Kiosses</a:t>
            </a:r>
            <a:r>
              <a:rPr lang="en-US" sz="2000" b="1" dirty="0" smtClean="0"/>
              <a:t>, Special Teacher –Integration Class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dirty="0" smtClean="0"/>
              <a:t>One Special Teacher per school</a:t>
            </a:r>
          </a:p>
          <a:p>
            <a:pPr marL="285750" indent="-285750">
              <a:buFont typeface="Arial" panose="020B0604020202020204" pitchFamily="34" charset="0"/>
              <a:buChar char="•"/>
            </a:pPr>
            <a:r>
              <a:rPr lang="en-US" dirty="0" smtClean="0"/>
              <a:t>One Special </a:t>
            </a:r>
            <a:r>
              <a:rPr lang="en-US" dirty="0"/>
              <a:t>Integration </a:t>
            </a:r>
            <a:r>
              <a:rPr lang="en-US" dirty="0" smtClean="0"/>
              <a:t>class </a:t>
            </a:r>
            <a:r>
              <a:rPr lang="en-US" dirty="0"/>
              <a:t>for children with Special Needs </a:t>
            </a:r>
            <a:r>
              <a:rPr lang="en-US" dirty="0" smtClean="0"/>
              <a:t>                     ( mostly learning difficulties)</a:t>
            </a:r>
          </a:p>
          <a:p>
            <a:pPr marL="285750" indent="-285750">
              <a:buFont typeface="Arial" panose="020B0604020202020204" pitchFamily="34" charset="0"/>
              <a:buChar char="•"/>
            </a:pPr>
            <a:r>
              <a:rPr lang="en-US" dirty="0" smtClean="0"/>
              <a:t>12 students maximum</a:t>
            </a:r>
          </a:p>
          <a:p>
            <a:pPr marL="285750" indent="-285750">
              <a:buFont typeface="Arial" panose="020B0604020202020204" pitchFamily="34" charset="0"/>
              <a:buChar char="•"/>
            </a:pPr>
            <a:r>
              <a:rPr lang="en-US" dirty="0" smtClean="0"/>
              <a:t>Students can </a:t>
            </a:r>
            <a:r>
              <a:rPr lang="en-US" dirty="0"/>
              <a:t>attend this class, for five to ten periods every week depending on the seriousness of their </a:t>
            </a:r>
            <a:r>
              <a:rPr lang="en-US" dirty="0" smtClean="0"/>
              <a:t>difficulties</a:t>
            </a:r>
            <a:endParaRPr lang="en-GB" dirty="0"/>
          </a:p>
        </p:txBody>
      </p:sp>
      <p:sp>
        <p:nvSpPr>
          <p:cNvPr id="3" name="TextBox 2"/>
          <p:cNvSpPr txBox="1"/>
          <p:nvPr/>
        </p:nvSpPr>
        <p:spPr>
          <a:xfrm>
            <a:off x="2200274" y="2571751"/>
            <a:ext cx="8101013" cy="4286250"/>
          </a:xfrm>
          <a:prstGeom prst="rect">
            <a:avLst/>
          </a:prstGeom>
          <a:noFill/>
        </p:spPr>
        <p:txBody>
          <a:bodyPr wrap="square" rtlCol="0">
            <a:spAutoFit/>
          </a:bodyPr>
          <a:lstStyle/>
          <a:p>
            <a:r>
              <a:rPr lang="en-GB" b="1" dirty="0" err="1" smtClean="0"/>
              <a:t>Vaya</a:t>
            </a:r>
            <a:r>
              <a:rPr lang="en-GB" b="1" dirty="0" smtClean="0"/>
              <a:t> </a:t>
            </a:r>
            <a:r>
              <a:rPr lang="en-GB" b="1" dirty="0" err="1" smtClean="0"/>
              <a:t>Delitsikou</a:t>
            </a:r>
            <a:r>
              <a:rPr lang="en-GB" b="1" dirty="0" smtClean="0"/>
              <a:t>, Teacher, Z.E.P. class(Zone of Educational Priority) </a:t>
            </a:r>
          </a:p>
          <a:p>
            <a:endParaRPr lang="en-GB" dirty="0"/>
          </a:p>
          <a:p>
            <a:pPr marL="285750" indent="-285750">
              <a:buFont typeface="Arial" panose="020B0604020202020204" pitchFamily="34" charset="0"/>
              <a:buChar char="•"/>
            </a:pPr>
            <a:r>
              <a:rPr lang="en-GB" dirty="0" smtClean="0"/>
              <a:t>One Z.E.P. class in selected schools (majority of Roma students, refugees, intercultural diversity etc.)</a:t>
            </a:r>
          </a:p>
          <a:p>
            <a:pPr marL="285750" indent="-285750">
              <a:buFont typeface="Arial" panose="020B0604020202020204" pitchFamily="34" charset="0"/>
              <a:buChar char="•"/>
            </a:pPr>
            <a:r>
              <a:rPr lang="en-GB" dirty="0" smtClean="0"/>
              <a:t>One teacher (no need to be Special teacher)</a:t>
            </a:r>
          </a:p>
          <a:p>
            <a:pPr marL="285750" indent="-285750">
              <a:buFont typeface="Arial" panose="020B0604020202020204" pitchFamily="34" charset="0"/>
              <a:buChar char="•"/>
            </a:pPr>
            <a:r>
              <a:rPr lang="en-GB" dirty="0" smtClean="0"/>
              <a:t>In the framework of Intercultural Education –preventing inequalities, promoting equalities, ensuring equal opportunities for education for all students</a:t>
            </a:r>
          </a:p>
          <a:p>
            <a:pPr marL="285750" indent="-285750">
              <a:buFont typeface="Arial" panose="020B0604020202020204" pitchFamily="34" charset="0"/>
              <a:buChar char="•"/>
            </a:pPr>
            <a:r>
              <a:rPr lang="en-GB" dirty="0" smtClean="0"/>
              <a:t>Established by Law, the institution of ZEP has got the following objectives: equal opportunities for inclusion of all students in the educational system through the creation of welcoming supportive classes for the improvement of learning progress with the use of differentiated teaching techniques</a:t>
            </a:r>
          </a:p>
          <a:p>
            <a:pPr marL="285750" indent="-285750">
              <a:buFont typeface="Arial" panose="020B0604020202020204" pitchFamily="34" charset="0"/>
              <a:buChar char="•"/>
            </a:pPr>
            <a:r>
              <a:rPr lang="en-GB" dirty="0" smtClean="0"/>
              <a:t>Actions co-funded by the Greek Ministry of Education and European Union Funds</a:t>
            </a:r>
          </a:p>
        </p:txBody>
      </p:sp>
    </p:spTree>
    <p:extLst>
      <p:ext uri="{BB962C8B-B14F-4D97-AF65-F5344CB8AC3E}">
        <p14:creationId xmlns:p14="http://schemas.microsoft.com/office/powerpoint/2010/main" val="3931497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14563" y="385763"/>
            <a:ext cx="8772525" cy="2308324"/>
          </a:xfrm>
          <a:prstGeom prst="rect">
            <a:avLst/>
          </a:prstGeom>
          <a:noFill/>
        </p:spPr>
        <p:txBody>
          <a:bodyPr wrap="square" rtlCol="0">
            <a:spAutoFit/>
          </a:bodyPr>
          <a:lstStyle/>
          <a:p>
            <a:r>
              <a:rPr lang="en-US" b="1" dirty="0"/>
              <a:t>The Special Teacher </a:t>
            </a:r>
            <a:r>
              <a:rPr lang="en-US" dirty="0"/>
              <a:t>has the </a:t>
            </a:r>
            <a:r>
              <a:rPr lang="en-US" dirty="0" smtClean="0"/>
              <a:t>responsibility:</a:t>
            </a:r>
          </a:p>
          <a:p>
            <a:endParaRPr lang="en-US" dirty="0" smtClean="0"/>
          </a:p>
          <a:p>
            <a:pPr marL="285750" indent="-285750">
              <a:buFont typeface="Arial" panose="020B0604020202020204" pitchFamily="34" charset="0"/>
              <a:buChar char="•"/>
            </a:pPr>
            <a:r>
              <a:rPr lang="en-US" dirty="0" smtClean="0"/>
              <a:t>to </a:t>
            </a:r>
            <a:r>
              <a:rPr lang="en-US" dirty="0"/>
              <a:t>conduct the evaluation of the learning disabilities of the </a:t>
            </a:r>
            <a:r>
              <a:rPr lang="en-US" dirty="0" smtClean="0"/>
              <a:t>students</a:t>
            </a:r>
          </a:p>
          <a:p>
            <a:pPr marL="285750" indent="-285750">
              <a:buFont typeface="Arial" panose="020B0604020202020204" pitchFamily="34" charset="0"/>
              <a:buChar char="•"/>
            </a:pPr>
            <a:r>
              <a:rPr lang="en-US" dirty="0" smtClean="0"/>
              <a:t>To cooperate with the official </a:t>
            </a:r>
            <a:r>
              <a:rPr lang="en-US" dirty="0" err="1" smtClean="0"/>
              <a:t>diaforodiagnosis</a:t>
            </a:r>
            <a:r>
              <a:rPr lang="en-US" dirty="0" smtClean="0"/>
              <a:t> </a:t>
            </a:r>
            <a:r>
              <a:rPr lang="en-US" dirty="0" err="1" smtClean="0"/>
              <a:t>centre</a:t>
            </a:r>
            <a:r>
              <a:rPr lang="en-US" dirty="0" smtClean="0"/>
              <a:t> </a:t>
            </a:r>
            <a:endParaRPr lang="en-US" dirty="0"/>
          </a:p>
          <a:p>
            <a:pPr marL="285750" indent="-285750">
              <a:buFont typeface="Arial" panose="020B0604020202020204" pitchFamily="34" charset="0"/>
              <a:buChar char="•"/>
            </a:pPr>
            <a:r>
              <a:rPr lang="en-US" dirty="0" smtClean="0"/>
              <a:t>to </a:t>
            </a:r>
            <a:r>
              <a:rPr lang="en-US" dirty="0"/>
              <a:t>draw their individual supportive educational schedule/plan </a:t>
            </a:r>
          </a:p>
          <a:p>
            <a:pPr marL="285750" indent="-285750">
              <a:buFont typeface="Arial" panose="020B0604020202020204" pitchFamily="34" charset="0"/>
              <a:buChar char="•"/>
            </a:pPr>
            <a:r>
              <a:rPr lang="en-US" dirty="0"/>
              <a:t>t</a:t>
            </a:r>
            <a:r>
              <a:rPr lang="en-US" dirty="0" smtClean="0"/>
              <a:t>o apply </a:t>
            </a:r>
            <a:r>
              <a:rPr lang="en-US" dirty="0"/>
              <a:t>it in the integration </a:t>
            </a:r>
            <a:r>
              <a:rPr lang="en-US" dirty="0" smtClean="0"/>
              <a:t>class</a:t>
            </a:r>
          </a:p>
          <a:p>
            <a:pPr marL="285750" indent="-285750">
              <a:buFont typeface="Arial" panose="020B0604020202020204" pitchFamily="34" charset="0"/>
              <a:buChar char="•"/>
            </a:pPr>
            <a:r>
              <a:rPr lang="en-US" dirty="0" smtClean="0"/>
              <a:t>to evaluate their progress  in the Integration class</a:t>
            </a:r>
          </a:p>
          <a:p>
            <a:endParaRPr lang="en-GB" dirty="0"/>
          </a:p>
        </p:txBody>
      </p:sp>
      <p:sp>
        <p:nvSpPr>
          <p:cNvPr id="3" name="TextBox 2"/>
          <p:cNvSpPr txBox="1"/>
          <p:nvPr/>
        </p:nvSpPr>
        <p:spPr>
          <a:xfrm>
            <a:off x="2214563" y="2914650"/>
            <a:ext cx="8743950" cy="3139321"/>
          </a:xfrm>
          <a:prstGeom prst="rect">
            <a:avLst/>
          </a:prstGeom>
          <a:noFill/>
        </p:spPr>
        <p:txBody>
          <a:bodyPr wrap="square" rtlCol="0">
            <a:spAutoFit/>
          </a:bodyPr>
          <a:lstStyle/>
          <a:p>
            <a:r>
              <a:rPr lang="en-GB" b="1" dirty="0" smtClean="0"/>
              <a:t>The ZEP class teacher </a:t>
            </a:r>
            <a:r>
              <a:rPr lang="en-GB" dirty="0" smtClean="0"/>
              <a:t>has the responsibility:</a:t>
            </a:r>
          </a:p>
          <a:p>
            <a:endParaRPr lang="en-GB" dirty="0"/>
          </a:p>
          <a:p>
            <a:pPr marL="285750" indent="-285750">
              <a:buFont typeface="Arial" panose="020B0604020202020204" pitchFamily="34" charset="0"/>
              <a:buChar char="•"/>
            </a:pPr>
            <a:r>
              <a:rPr lang="en-GB" dirty="0"/>
              <a:t>t</a:t>
            </a:r>
            <a:r>
              <a:rPr lang="en-GB" dirty="0" smtClean="0"/>
              <a:t>o work with students with language difficulties and diverse cultural background</a:t>
            </a:r>
          </a:p>
          <a:p>
            <a:pPr marL="285750" indent="-285750">
              <a:buFont typeface="Arial" panose="020B0604020202020204" pitchFamily="34" charset="0"/>
              <a:buChar char="•"/>
            </a:pPr>
            <a:r>
              <a:rPr lang="en-GB" dirty="0"/>
              <a:t>t</a:t>
            </a:r>
            <a:r>
              <a:rPr lang="en-GB" dirty="0" smtClean="0"/>
              <a:t>o enhance their  self-knowledge and self-confidence</a:t>
            </a:r>
          </a:p>
          <a:p>
            <a:pPr marL="285750" indent="-285750">
              <a:buFont typeface="Arial" panose="020B0604020202020204" pitchFamily="34" charset="0"/>
              <a:buChar char="•"/>
            </a:pPr>
            <a:r>
              <a:rPr lang="en-GB" dirty="0"/>
              <a:t>t</a:t>
            </a:r>
            <a:r>
              <a:rPr lang="en-GB" dirty="0" smtClean="0"/>
              <a:t>o promote inclusion of the above students in the school routine and in the human resources</a:t>
            </a:r>
          </a:p>
          <a:p>
            <a:pPr marL="285750" indent="-285750">
              <a:buFont typeface="Arial" panose="020B0604020202020204" pitchFamily="34" charset="0"/>
              <a:buChar char="•"/>
            </a:pPr>
            <a:r>
              <a:rPr lang="en-GB" dirty="0" smtClean="0"/>
              <a:t>to strengthen team building with multicultural and/or multilingual students</a:t>
            </a:r>
          </a:p>
          <a:p>
            <a:pPr marL="285750" indent="-285750">
              <a:buFont typeface="Arial" panose="020B0604020202020204" pitchFamily="34" charset="0"/>
              <a:buChar char="•"/>
            </a:pPr>
            <a:r>
              <a:rPr lang="en-GB" dirty="0" smtClean="0"/>
              <a:t>To achieve the above through Art, Music, Literature, Games, Group activities etc. </a:t>
            </a:r>
          </a:p>
          <a:p>
            <a:endParaRPr lang="en-GB" dirty="0"/>
          </a:p>
        </p:txBody>
      </p:sp>
    </p:spTree>
    <p:extLst>
      <p:ext uri="{BB962C8B-B14F-4D97-AF65-F5344CB8AC3E}">
        <p14:creationId xmlns:p14="http://schemas.microsoft.com/office/powerpoint/2010/main" val="2950480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6701" y="3629025"/>
            <a:ext cx="4305300" cy="3228975"/>
          </a:xfrm>
          <a:prstGeom prst="rect">
            <a:avLst/>
          </a:prstGeom>
        </p:spPr>
      </p:pic>
      <p:sp>
        <p:nvSpPr>
          <p:cNvPr id="2" name="TextBox 1"/>
          <p:cNvSpPr txBox="1"/>
          <p:nvPr/>
        </p:nvSpPr>
        <p:spPr>
          <a:xfrm>
            <a:off x="1671637" y="714375"/>
            <a:ext cx="9115425" cy="4524315"/>
          </a:xfrm>
          <a:prstGeom prst="rect">
            <a:avLst/>
          </a:prstGeom>
          <a:noFill/>
        </p:spPr>
        <p:txBody>
          <a:bodyPr wrap="square" rtlCol="0">
            <a:spAutoFit/>
          </a:bodyPr>
          <a:lstStyle/>
          <a:p>
            <a:pPr marL="285750" indent="-285750">
              <a:buFont typeface="Wingdings" panose="05000000000000000000" pitchFamily="2" charset="2"/>
              <a:buChar char="Ø"/>
            </a:pPr>
            <a:r>
              <a:rPr lang="en-US" b="1" dirty="0"/>
              <a:t>An Integration Class hosts students with</a:t>
            </a:r>
            <a:r>
              <a:rPr lang="en-US" b="1" dirty="0" smtClean="0"/>
              <a:t>:</a:t>
            </a:r>
          </a:p>
          <a:p>
            <a:endParaRPr lang="en-GB" b="1" dirty="0"/>
          </a:p>
          <a:p>
            <a:pPr marL="285750" indent="-285750">
              <a:buFont typeface="Arial" panose="020B0604020202020204" pitchFamily="34" charset="0"/>
              <a:buChar char="•"/>
            </a:pPr>
            <a:r>
              <a:rPr lang="en-US" b="1" dirty="0" smtClean="0"/>
              <a:t>General </a:t>
            </a:r>
            <a:r>
              <a:rPr lang="en-US" b="1" dirty="0"/>
              <a:t>learning disabilities </a:t>
            </a:r>
            <a:r>
              <a:rPr lang="en-US" dirty="0"/>
              <a:t>(students with low learning pace, ADHD syndrome, DOWN </a:t>
            </a:r>
            <a:r>
              <a:rPr lang="en-US" dirty="0" smtClean="0"/>
              <a:t>syndrome etc.)</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 </a:t>
            </a:r>
            <a:r>
              <a:rPr lang="en-US" b="1" dirty="0"/>
              <a:t>Special learning difficulties </a:t>
            </a:r>
            <a:r>
              <a:rPr lang="en-GB" dirty="0"/>
              <a:t>(Dyslexia, dyscalculia-problem with </a:t>
            </a:r>
            <a:r>
              <a:rPr lang="en-GB" dirty="0" err="1"/>
              <a:t>arithmetics</a:t>
            </a:r>
            <a:r>
              <a:rPr lang="en-GB" dirty="0"/>
              <a:t>, dysgraphia/</a:t>
            </a:r>
            <a:r>
              <a:rPr lang="en-GB" dirty="0" err="1"/>
              <a:t>dysorthographia</a:t>
            </a:r>
            <a:r>
              <a:rPr lang="en-GB" dirty="0"/>
              <a:t>-problems with written speech and right spelling</a:t>
            </a:r>
            <a:r>
              <a:rPr lang="en-GB" dirty="0" smtClean="0"/>
              <a:t>)</a:t>
            </a:r>
            <a:endParaRPr lang="en-GB" dirty="0"/>
          </a:p>
          <a:p>
            <a:pPr marL="285750" indent="-285750">
              <a:buFont typeface="Wingdings" panose="05000000000000000000" pitchFamily="2" charset="2"/>
              <a:buChar char="Ø"/>
            </a:pPr>
            <a:endParaRPr lang="en-GB" dirty="0" smtClean="0"/>
          </a:p>
          <a:p>
            <a:pPr marL="285750" indent="-285750">
              <a:buFont typeface="Wingdings" panose="05000000000000000000" pitchFamily="2" charset="2"/>
              <a:buChar char="Ø"/>
            </a:pPr>
            <a:r>
              <a:rPr lang="en-GB" dirty="0" smtClean="0"/>
              <a:t>Some but not all Integration classes are supported by a team of a Psychologist and Social Worker for one day each week, and our school is one of them.</a:t>
            </a:r>
          </a:p>
          <a:p>
            <a:endParaRPr lang="en-GB" dirty="0" smtClean="0"/>
          </a:p>
          <a:p>
            <a:pPr marL="285750" indent="-285750">
              <a:buFont typeface="Wingdings" panose="05000000000000000000" pitchFamily="2" charset="2"/>
              <a:buChar char="Ø"/>
            </a:pPr>
            <a:r>
              <a:rPr lang="en-GB" b="1" dirty="0" smtClean="0"/>
              <a:t>Students with more serious physical disabilities </a:t>
            </a:r>
          </a:p>
          <a:p>
            <a:r>
              <a:rPr lang="en-GB" b="1" dirty="0"/>
              <a:t> </a:t>
            </a:r>
            <a:r>
              <a:rPr lang="en-GB" b="1" dirty="0" smtClean="0"/>
              <a:t>    or hearing and visual impairments </a:t>
            </a:r>
          </a:p>
          <a:p>
            <a:r>
              <a:rPr lang="en-GB" b="1" dirty="0"/>
              <a:t> </a:t>
            </a:r>
            <a:r>
              <a:rPr lang="en-GB" b="1" dirty="0" smtClean="0"/>
              <a:t>    attend specials schools</a:t>
            </a:r>
          </a:p>
          <a:p>
            <a:endParaRPr lang="en-GB" dirty="0"/>
          </a:p>
        </p:txBody>
      </p:sp>
      <p:sp>
        <p:nvSpPr>
          <p:cNvPr id="5" name="TextBox 4"/>
          <p:cNvSpPr txBox="1"/>
          <p:nvPr/>
        </p:nvSpPr>
        <p:spPr>
          <a:xfrm>
            <a:off x="3686175" y="6086476"/>
            <a:ext cx="3957638" cy="369332"/>
          </a:xfrm>
          <a:prstGeom prst="rect">
            <a:avLst/>
          </a:prstGeom>
          <a:noFill/>
        </p:spPr>
        <p:txBody>
          <a:bodyPr wrap="square" rtlCol="0">
            <a:spAutoFit/>
          </a:bodyPr>
          <a:lstStyle/>
          <a:p>
            <a:r>
              <a:rPr lang="en-GB" b="1" dirty="0" smtClean="0"/>
              <a:t>The circle as a symbol of inclusion</a:t>
            </a:r>
            <a:endParaRPr lang="en-GB" b="1" dirty="0"/>
          </a:p>
        </p:txBody>
      </p:sp>
    </p:spTree>
    <p:extLst>
      <p:ext uri="{BB962C8B-B14F-4D97-AF65-F5344CB8AC3E}">
        <p14:creationId xmlns:p14="http://schemas.microsoft.com/office/powerpoint/2010/main" val="1610836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123408" y="116632"/>
            <a:ext cx="7886700" cy="648072"/>
          </a:xfrm>
        </p:spPr>
        <p:txBody>
          <a:bodyPr>
            <a:normAutofit/>
          </a:bodyPr>
          <a:lstStyle/>
          <a:p>
            <a:pPr algn="ctr"/>
            <a:r>
              <a:rPr lang="en-GB" sz="2800" dirty="0" smtClean="0"/>
              <a:t>Integration Class of 2</a:t>
            </a:r>
            <a:r>
              <a:rPr lang="en-GB" sz="2800" baseline="30000" dirty="0" smtClean="0"/>
              <a:t>nd</a:t>
            </a:r>
            <a:r>
              <a:rPr lang="en-GB" sz="2800" dirty="0" smtClean="0"/>
              <a:t> Primary School</a:t>
            </a:r>
            <a:endParaRPr lang="el-GR" sz="2800" dirty="0"/>
          </a:p>
        </p:txBody>
      </p:sp>
      <p:sp>
        <p:nvSpPr>
          <p:cNvPr id="3" name="Θέση περιεχομένου 2"/>
          <p:cNvSpPr>
            <a:spLocks noGrp="1"/>
          </p:cNvSpPr>
          <p:nvPr>
            <p:ph idx="1"/>
          </p:nvPr>
        </p:nvSpPr>
        <p:spPr>
          <a:xfrm>
            <a:off x="1300163" y="764704"/>
            <a:ext cx="9901237" cy="5726198"/>
          </a:xfrm>
        </p:spPr>
        <p:txBody>
          <a:bodyPr>
            <a:noAutofit/>
          </a:bodyPr>
          <a:lstStyle/>
          <a:p>
            <a:r>
              <a:rPr lang="en-GB" b="1" dirty="0"/>
              <a:t>In the Integration class ten(10) students attend lessons, four (4) girls and six (6) boys.</a:t>
            </a:r>
            <a:r>
              <a:rPr lang="el-GR" b="1" dirty="0"/>
              <a:t> </a:t>
            </a:r>
            <a:endParaRPr lang="en-GB" b="1" dirty="0"/>
          </a:p>
          <a:p>
            <a:pPr marL="0" indent="0">
              <a:buNone/>
            </a:pPr>
            <a:r>
              <a:rPr lang="en-GB" dirty="0"/>
              <a:t>One from 1</a:t>
            </a:r>
            <a:r>
              <a:rPr lang="en-GB" baseline="30000" dirty="0"/>
              <a:t>st</a:t>
            </a:r>
            <a:r>
              <a:rPr lang="en-GB" dirty="0"/>
              <a:t> </a:t>
            </a:r>
            <a:r>
              <a:rPr lang="en-GB" dirty="0" smtClean="0"/>
              <a:t>grade        Five </a:t>
            </a:r>
            <a:r>
              <a:rPr lang="en-GB" dirty="0"/>
              <a:t>from  2</a:t>
            </a:r>
            <a:r>
              <a:rPr lang="en-GB" baseline="30000" dirty="0"/>
              <a:t>nd</a:t>
            </a:r>
            <a:r>
              <a:rPr lang="en-GB" dirty="0"/>
              <a:t> grade</a:t>
            </a:r>
          </a:p>
          <a:p>
            <a:pPr marL="0" indent="0">
              <a:buNone/>
            </a:pPr>
            <a:r>
              <a:rPr lang="en-GB" dirty="0"/>
              <a:t>One from 4</a:t>
            </a:r>
            <a:r>
              <a:rPr lang="en-GB" baseline="30000" dirty="0"/>
              <a:t>th</a:t>
            </a:r>
            <a:r>
              <a:rPr lang="en-GB" dirty="0"/>
              <a:t> </a:t>
            </a:r>
            <a:r>
              <a:rPr lang="en-GB" dirty="0" smtClean="0"/>
              <a:t>grade       One </a:t>
            </a:r>
            <a:r>
              <a:rPr lang="en-GB" dirty="0"/>
              <a:t>from 5</a:t>
            </a:r>
            <a:r>
              <a:rPr lang="en-GB" baseline="30000" dirty="0"/>
              <a:t>th</a:t>
            </a:r>
            <a:r>
              <a:rPr lang="en-GB" dirty="0"/>
              <a:t> </a:t>
            </a:r>
            <a:r>
              <a:rPr lang="en-GB" dirty="0" smtClean="0"/>
              <a:t>grade           Two </a:t>
            </a:r>
            <a:r>
              <a:rPr lang="en-GB" dirty="0"/>
              <a:t>from 6</a:t>
            </a:r>
            <a:r>
              <a:rPr lang="en-GB" baseline="30000" dirty="0"/>
              <a:t>th</a:t>
            </a:r>
            <a:r>
              <a:rPr lang="en-GB" dirty="0"/>
              <a:t> grade</a:t>
            </a:r>
          </a:p>
          <a:p>
            <a:r>
              <a:rPr lang="en-GB" dirty="0" smtClean="0"/>
              <a:t>They </a:t>
            </a:r>
            <a:r>
              <a:rPr lang="en-GB" dirty="0"/>
              <a:t>have learning difficulties in reading and Maths</a:t>
            </a:r>
            <a:r>
              <a:rPr lang="en-GB" dirty="0" smtClean="0"/>
              <a:t>.</a:t>
            </a:r>
          </a:p>
          <a:p>
            <a:r>
              <a:rPr lang="en-GB" dirty="0" smtClean="0"/>
              <a:t>They </a:t>
            </a:r>
            <a:r>
              <a:rPr lang="en-GB" dirty="0"/>
              <a:t>are separated in 4 groups (two with 3 students and 2 with 2 students</a:t>
            </a:r>
            <a:r>
              <a:rPr lang="en-GB" dirty="0" smtClean="0"/>
              <a:t>).</a:t>
            </a:r>
          </a:p>
          <a:p>
            <a:r>
              <a:rPr lang="en-GB" dirty="0"/>
              <a:t>The groups were created taking into consideration the students’ competences and we tried to have relative homogeneity.</a:t>
            </a:r>
            <a:r>
              <a:rPr lang="el-GR" dirty="0"/>
              <a:t> </a:t>
            </a:r>
            <a:endParaRPr lang="en-GB" dirty="0"/>
          </a:p>
          <a:p>
            <a:r>
              <a:rPr lang="en-GB" dirty="0" smtClean="0"/>
              <a:t>At </a:t>
            </a:r>
            <a:r>
              <a:rPr lang="en-GB" dirty="0"/>
              <a:t>first, the student is evaluated so that his/her educational needs are specified and then his/her Individual Educational Schedule is designed.</a:t>
            </a:r>
            <a:r>
              <a:rPr lang="el-GR" dirty="0"/>
              <a:t> </a:t>
            </a:r>
            <a:endParaRPr lang="en-GB" dirty="0"/>
          </a:p>
          <a:p>
            <a:r>
              <a:rPr lang="en-GB" dirty="0"/>
              <a:t>The schedule lasts for three months and the parents and teacher of general education are informed about it.</a:t>
            </a:r>
            <a:endParaRPr lang="el-GR" dirty="0"/>
          </a:p>
          <a:p>
            <a:r>
              <a:rPr lang="en-GB" dirty="0" smtClean="0"/>
              <a:t>It </a:t>
            </a:r>
            <a:r>
              <a:rPr lang="en-GB" dirty="0"/>
              <a:t>belongs to the first type of Integration Classes, where students leave the general class and come to the room of Integration Class to be supported and to follow their personal educational plan, and then return to their class.</a:t>
            </a:r>
            <a:r>
              <a:rPr lang="el-GR" dirty="0"/>
              <a:t> </a:t>
            </a:r>
            <a:endParaRPr lang="en-GB" dirty="0" smtClean="0"/>
          </a:p>
          <a:p>
            <a:r>
              <a:rPr lang="en-GB" dirty="0" smtClean="0"/>
              <a:t>No </a:t>
            </a:r>
            <a:r>
              <a:rPr lang="en-GB" dirty="0"/>
              <a:t>student remains in the Integration Class for more than 15 periods </a:t>
            </a:r>
          </a:p>
        </p:txBody>
      </p:sp>
    </p:spTree>
    <p:extLst>
      <p:ext uri="{BB962C8B-B14F-4D97-AF65-F5344CB8AC3E}">
        <p14:creationId xmlns:p14="http://schemas.microsoft.com/office/powerpoint/2010/main" val="827976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57388" y="1057276"/>
            <a:ext cx="8734426" cy="4708981"/>
          </a:xfrm>
          <a:prstGeom prst="rect">
            <a:avLst/>
          </a:prstGeom>
        </p:spPr>
        <p:txBody>
          <a:bodyPr wrap="square">
            <a:spAutoFit/>
          </a:bodyPr>
          <a:lstStyle/>
          <a:p>
            <a:pPr marL="285750" indent="-285750">
              <a:buFont typeface="Wingdings" panose="05000000000000000000" pitchFamily="2" charset="2"/>
              <a:buChar char="Ø"/>
            </a:pPr>
            <a:r>
              <a:rPr lang="en-US" sz="2000" dirty="0" smtClean="0"/>
              <a:t>Generally</a:t>
            </a:r>
            <a:r>
              <a:rPr lang="en-GB" sz="2000" dirty="0" smtClean="0"/>
              <a:t>, </a:t>
            </a:r>
            <a:r>
              <a:rPr lang="en-US" sz="2000" dirty="0" smtClean="0"/>
              <a:t>the</a:t>
            </a:r>
            <a:r>
              <a:rPr lang="en-US" sz="2000" b="1" dirty="0" smtClean="0"/>
              <a:t> general curriculum is followed </a:t>
            </a:r>
            <a:r>
              <a:rPr lang="en-US" sz="2000" dirty="0" smtClean="0"/>
              <a:t>but with a </a:t>
            </a:r>
            <a:r>
              <a:rPr lang="en-US" sz="2000" b="1" dirty="0" smtClean="0"/>
              <a:t>simpler form </a:t>
            </a:r>
            <a:r>
              <a:rPr lang="en-US" sz="2000" dirty="0" smtClean="0"/>
              <a:t>and </a:t>
            </a:r>
            <a:r>
              <a:rPr lang="en-US" sz="2000" b="1" dirty="0" smtClean="0"/>
              <a:t>lower objectives</a:t>
            </a:r>
            <a:r>
              <a:rPr lang="en-US" sz="2000" dirty="0" smtClean="0"/>
              <a:t>. The </a:t>
            </a:r>
            <a:r>
              <a:rPr lang="en-US" sz="2000" b="1" dirty="0" smtClean="0"/>
              <a:t>quantity and the difficulty of information </a:t>
            </a:r>
            <a:r>
              <a:rPr lang="en-US" sz="2000" dirty="0" smtClean="0"/>
              <a:t>that the student has to absorb </a:t>
            </a:r>
            <a:r>
              <a:rPr lang="en-US" sz="2000" b="1" dirty="0" smtClean="0"/>
              <a:t>is reduced.</a:t>
            </a:r>
          </a:p>
          <a:p>
            <a:endParaRPr lang="en-US" sz="2000" b="1" dirty="0" smtClean="0"/>
          </a:p>
          <a:p>
            <a:pPr marL="285750" indent="-285750">
              <a:buFont typeface="Wingdings" panose="05000000000000000000" pitchFamily="2" charset="2"/>
              <a:buChar char="Ø"/>
            </a:pPr>
            <a:r>
              <a:rPr lang="en-US" sz="2000" dirty="0" smtClean="0"/>
              <a:t> Each student has his</a:t>
            </a:r>
            <a:r>
              <a:rPr lang="en-GB" sz="2000" dirty="0" smtClean="0"/>
              <a:t>/</a:t>
            </a:r>
            <a:r>
              <a:rPr lang="en-US" sz="2000" dirty="0" smtClean="0"/>
              <a:t>her own</a:t>
            </a:r>
            <a:r>
              <a:rPr lang="en-US" sz="2000" b="1" dirty="0" smtClean="0"/>
              <a:t> individual learning plan </a:t>
            </a:r>
            <a:r>
              <a:rPr lang="en-US" sz="2000" dirty="0" smtClean="0"/>
              <a:t>which covers his</a:t>
            </a:r>
            <a:r>
              <a:rPr lang="en-GB" sz="2000" dirty="0" smtClean="0"/>
              <a:t>/</a:t>
            </a:r>
            <a:r>
              <a:rPr lang="en-US" sz="2000" dirty="0" smtClean="0"/>
              <a:t>her </a:t>
            </a:r>
            <a:r>
              <a:rPr lang="en-US" sz="2000" b="1" dirty="0" smtClean="0"/>
              <a:t>own educational needs</a:t>
            </a:r>
            <a:r>
              <a:rPr lang="en-US" sz="2000" dirty="0" smtClean="0"/>
              <a:t>, which is created </a:t>
            </a:r>
            <a:r>
              <a:rPr lang="en-US" sz="2000" b="1" dirty="0" smtClean="0"/>
              <a:t>after and according to his/her evaluation. </a:t>
            </a:r>
          </a:p>
          <a:p>
            <a:endParaRPr lang="en-US" sz="2000" b="1" dirty="0" smtClean="0"/>
          </a:p>
          <a:p>
            <a:pPr marL="285750" indent="-285750">
              <a:buFont typeface="Wingdings" panose="05000000000000000000" pitchFamily="2" charset="2"/>
              <a:buChar char="Ø"/>
            </a:pPr>
            <a:r>
              <a:rPr lang="en-GB" sz="2000" b="1" dirty="0" smtClean="0"/>
              <a:t> The teaching material </a:t>
            </a:r>
            <a:r>
              <a:rPr lang="en-GB" sz="2000" dirty="0" smtClean="0"/>
              <a:t>is formed according to the student-subject </a:t>
            </a:r>
          </a:p>
          <a:p>
            <a:r>
              <a:rPr lang="en-GB" sz="2000" dirty="0" smtClean="0"/>
              <a:t>     and </a:t>
            </a:r>
            <a:r>
              <a:rPr lang="en-GB" sz="2000" b="1" dirty="0" smtClean="0"/>
              <a:t>the special needs we want to cover </a:t>
            </a:r>
            <a:r>
              <a:rPr lang="en-GB" sz="2000" dirty="0" smtClean="0"/>
              <a:t>each time.</a:t>
            </a:r>
          </a:p>
          <a:p>
            <a:r>
              <a:rPr lang="en-GB" sz="2000" dirty="0"/>
              <a:t> </a:t>
            </a:r>
            <a:r>
              <a:rPr lang="en-GB" sz="2000" dirty="0" smtClean="0"/>
              <a:t>    There are </a:t>
            </a:r>
            <a:r>
              <a:rPr lang="en-GB" sz="2000" b="1" dirty="0" smtClean="0"/>
              <a:t>no books with </a:t>
            </a:r>
            <a:r>
              <a:rPr lang="en-US" sz="2000" b="1" dirty="0" smtClean="0"/>
              <a:t>special </a:t>
            </a:r>
            <a:r>
              <a:rPr lang="en-GB" sz="2000" b="1" dirty="0" smtClean="0"/>
              <a:t>teaching material </a:t>
            </a:r>
            <a:r>
              <a:rPr lang="en-US" sz="2000" b="1" dirty="0" smtClean="0"/>
              <a:t>in Greek </a:t>
            </a:r>
          </a:p>
          <a:p>
            <a:r>
              <a:rPr lang="en-US" sz="2000" dirty="0" smtClean="0"/>
              <a:t>     and the </a:t>
            </a:r>
            <a:r>
              <a:rPr lang="en-US" sz="2000" b="1" dirty="0" smtClean="0"/>
              <a:t>materials are collected and formed by the special     teacher       </a:t>
            </a:r>
            <a:r>
              <a:rPr lang="en-US" sz="2000" dirty="0" smtClean="0"/>
              <a:t>(worksheets, letter cards, word cards, exercises with various methodology like ordering, classification etc.)</a:t>
            </a:r>
            <a:endParaRPr lang="en-GB" sz="2000" dirty="0" smtClean="0"/>
          </a:p>
          <a:p>
            <a:r>
              <a:rPr lang="en-GB" sz="2000" dirty="0" smtClean="0"/>
              <a:t>                                                                </a:t>
            </a:r>
            <a:endParaRPr lang="en-GB" sz="2000" dirty="0"/>
          </a:p>
        </p:txBody>
      </p:sp>
      <p:sp>
        <p:nvSpPr>
          <p:cNvPr id="4" name="TextBox 3"/>
          <p:cNvSpPr txBox="1"/>
          <p:nvPr/>
        </p:nvSpPr>
        <p:spPr>
          <a:xfrm>
            <a:off x="1988345" y="285750"/>
            <a:ext cx="8672512" cy="400110"/>
          </a:xfrm>
          <a:prstGeom prst="rect">
            <a:avLst/>
          </a:prstGeom>
          <a:noFill/>
        </p:spPr>
        <p:txBody>
          <a:bodyPr wrap="square" rtlCol="0">
            <a:spAutoFit/>
          </a:bodyPr>
          <a:lstStyle/>
          <a:p>
            <a:r>
              <a:rPr lang="en-GB" sz="2000" b="1" dirty="0" smtClean="0"/>
              <a:t>Individual differentiated learning plan and Special teaching material</a:t>
            </a:r>
            <a:endParaRPr lang="en-GB" sz="2000" b="1" dirty="0"/>
          </a:p>
        </p:txBody>
      </p:sp>
    </p:spTree>
    <p:extLst>
      <p:ext uri="{BB962C8B-B14F-4D97-AF65-F5344CB8AC3E}">
        <p14:creationId xmlns:p14="http://schemas.microsoft.com/office/powerpoint/2010/main" val="3320429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570667"/>
            <a:ext cx="9029700" cy="6217087"/>
          </a:xfrm>
          <a:prstGeom prst="rect">
            <a:avLst/>
          </a:prstGeom>
          <a:noFill/>
        </p:spPr>
        <p:txBody>
          <a:bodyPr wrap="square" rtlCol="0">
            <a:spAutoFit/>
          </a:bodyPr>
          <a:lstStyle/>
          <a:p>
            <a:r>
              <a:rPr lang="en-US" sz="2000" b="1" dirty="0" smtClean="0"/>
              <a:t>Methodology </a:t>
            </a:r>
            <a:r>
              <a:rPr lang="en-US" sz="2000" b="1" dirty="0"/>
              <a:t>we use</a:t>
            </a:r>
            <a:r>
              <a:rPr lang="en-GB" sz="2000" b="1" dirty="0" smtClean="0"/>
              <a:t>:</a:t>
            </a:r>
          </a:p>
          <a:p>
            <a:endParaRPr lang="en-GB" sz="2000" b="1" dirty="0"/>
          </a:p>
          <a:p>
            <a:r>
              <a:rPr lang="en-GB" sz="2000" b="1" dirty="0" smtClean="0"/>
              <a:t>T</a:t>
            </a:r>
            <a:r>
              <a:rPr lang="en-US" sz="2000" b="1" dirty="0"/>
              <a:t>ask analysis </a:t>
            </a:r>
            <a:r>
              <a:rPr lang="en-GB" sz="2000" b="1" dirty="0"/>
              <a:t>&amp; </a:t>
            </a:r>
            <a:r>
              <a:rPr lang="en-US" sz="2000" b="1" dirty="0"/>
              <a:t>chaining</a:t>
            </a:r>
            <a:r>
              <a:rPr lang="en-GB" sz="2000" b="1" dirty="0" smtClean="0"/>
              <a:t>:</a:t>
            </a:r>
            <a:r>
              <a:rPr lang="en-GB" sz="2000" dirty="0" smtClean="0"/>
              <a:t> </a:t>
            </a:r>
            <a:r>
              <a:rPr lang="en-GB" sz="2000" dirty="0"/>
              <a:t>A target-skill is divided into smaller/shorter steps which follow /and are connected to each other. In this way the student can recognise them and understand them more easily</a:t>
            </a:r>
            <a:r>
              <a:rPr lang="en-GB" sz="2000" dirty="0" smtClean="0"/>
              <a:t>.</a:t>
            </a:r>
          </a:p>
          <a:p>
            <a:endParaRPr lang="en-GB" sz="2000" dirty="0"/>
          </a:p>
          <a:p>
            <a:r>
              <a:rPr lang="en-GB" sz="2000" b="1" dirty="0" smtClean="0"/>
              <a:t>M</a:t>
            </a:r>
            <a:r>
              <a:rPr lang="en-US" sz="2000" b="1" dirty="0" err="1" smtClean="0"/>
              <a:t>odeling</a:t>
            </a:r>
            <a:r>
              <a:rPr lang="en-GB" sz="2000" dirty="0" smtClean="0"/>
              <a:t>: </a:t>
            </a:r>
            <a:r>
              <a:rPr lang="en-GB" sz="2000" dirty="0"/>
              <a:t>The desired behaviour </a:t>
            </a:r>
            <a:r>
              <a:rPr lang="en-US" sz="2000" dirty="0"/>
              <a:t>and method is presented to the student </a:t>
            </a:r>
            <a:r>
              <a:rPr lang="en-US" sz="2000" dirty="0" smtClean="0"/>
              <a:t>as an example, who </a:t>
            </a:r>
            <a:r>
              <a:rPr lang="en-US" sz="2000" dirty="0"/>
              <a:t>is expected to imitate and repeat it</a:t>
            </a:r>
            <a:r>
              <a:rPr lang="en-US" sz="2000" dirty="0" smtClean="0"/>
              <a:t>.</a:t>
            </a:r>
          </a:p>
          <a:p>
            <a:endParaRPr lang="en-GB" sz="2000" dirty="0"/>
          </a:p>
          <a:p>
            <a:r>
              <a:rPr lang="en-GB" sz="2000" b="1" dirty="0"/>
              <a:t>S</a:t>
            </a:r>
            <a:r>
              <a:rPr lang="en-US" sz="2000" b="1" dirty="0" err="1"/>
              <a:t>haping</a:t>
            </a:r>
            <a:r>
              <a:rPr lang="en-GB" sz="2000" dirty="0"/>
              <a:t>: This technique concerns the gradual acquisition of the desired behaviour or reaction to an activity by the student. The basic principle is that it starts from the level at which the student is and with the help of amplifiers, supports the student to reach the expected level of performance</a:t>
            </a:r>
            <a:r>
              <a:rPr lang="en-GB" sz="2000" dirty="0" smtClean="0"/>
              <a:t>.</a:t>
            </a:r>
          </a:p>
          <a:p>
            <a:endParaRPr lang="en-GB" sz="2000" dirty="0"/>
          </a:p>
          <a:p>
            <a:r>
              <a:rPr lang="en-GB" sz="2000" b="1" dirty="0"/>
              <a:t>P</a:t>
            </a:r>
            <a:r>
              <a:rPr lang="en-US" sz="2000" b="1" dirty="0" err="1"/>
              <a:t>rompting</a:t>
            </a:r>
            <a:r>
              <a:rPr lang="en-GB" sz="2000" b="1" dirty="0"/>
              <a:t>(Encouragement):</a:t>
            </a:r>
            <a:r>
              <a:rPr lang="en-GB" sz="2000" dirty="0"/>
              <a:t> The aim is to provide less and less support to the learner gradually. Prompts (encouragement) may be verbal/acoustic, visual and natural/physical. Methods of prompts: increased guidance, descending guidance, graded guidance.</a:t>
            </a:r>
          </a:p>
          <a:p>
            <a:endParaRPr lang="en-GB" dirty="0"/>
          </a:p>
        </p:txBody>
      </p:sp>
    </p:spTree>
    <p:extLst>
      <p:ext uri="{BB962C8B-B14F-4D97-AF65-F5344CB8AC3E}">
        <p14:creationId xmlns:p14="http://schemas.microsoft.com/office/powerpoint/2010/main" val="1723439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43225" y="728663"/>
            <a:ext cx="8472488" cy="5355312"/>
          </a:xfrm>
          <a:prstGeom prst="rect">
            <a:avLst/>
          </a:prstGeom>
          <a:noFill/>
        </p:spPr>
        <p:txBody>
          <a:bodyPr wrap="square" rtlCol="0">
            <a:spAutoFit/>
          </a:bodyPr>
          <a:lstStyle/>
          <a:p>
            <a:pPr marL="285750" indent="-285750">
              <a:buFont typeface="Wingdings" panose="05000000000000000000" pitchFamily="2" charset="2"/>
              <a:buChar char="Ø"/>
            </a:pPr>
            <a:r>
              <a:rPr lang="en-US" dirty="0"/>
              <a:t>We use a common laptop</a:t>
            </a:r>
            <a:r>
              <a:rPr lang="en-GB" dirty="0"/>
              <a:t>, </a:t>
            </a:r>
            <a:r>
              <a:rPr lang="en-US" dirty="0"/>
              <a:t>a projector and a common board (not interactive in </a:t>
            </a:r>
            <a:r>
              <a:rPr lang="en-US" dirty="0" smtClean="0"/>
              <a:t>the special class) </a:t>
            </a:r>
            <a:r>
              <a:rPr lang="en-US" dirty="0"/>
              <a:t>and we have internet connection. It is very important that most Integration Classes are nowadays equipped with these basic teaching supports because it was not a fact a few years ago</a:t>
            </a:r>
            <a:r>
              <a:rPr lang="en-US" dirty="0" smtClean="0"/>
              <a:t>.</a:t>
            </a:r>
          </a:p>
          <a:p>
            <a:pPr marL="285750" indent="-285750">
              <a:buFont typeface="Wingdings" panose="05000000000000000000" pitchFamily="2" charset="2"/>
              <a:buChar char="Ø"/>
            </a:pPr>
            <a:endParaRPr lang="en-US" dirty="0" smtClean="0"/>
          </a:p>
          <a:p>
            <a:pPr marL="285750" indent="-285750">
              <a:buFont typeface="Wingdings" panose="05000000000000000000" pitchFamily="2" charset="2"/>
              <a:buChar char="Ø"/>
            </a:pPr>
            <a:r>
              <a:rPr lang="en-US" dirty="0"/>
              <a:t>In case we have students with a physical disability </a:t>
            </a:r>
            <a:r>
              <a:rPr lang="en-GB" dirty="0"/>
              <a:t>(</a:t>
            </a:r>
            <a:r>
              <a:rPr lang="en-US" dirty="0"/>
              <a:t>use of wheelchair</a:t>
            </a:r>
            <a:r>
              <a:rPr lang="en-GB" dirty="0"/>
              <a:t>) </a:t>
            </a:r>
            <a:r>
              <a:rPr lang="en-US" dirty="0"/>
              <a:t>only the</a:t>
            </a:r>
            <a:r>
              <a:rPr lang="en-GB" dirty="0"/>
              <a:t> 1</a:t>
            </a:r>
            <a:r>
              <a:rPr lang="en-US" baseline="30000" dirty="0" err="1"/>
              <a:t>st</a:t>
            </a:r>
            <a:r>
              <a:rPr lang="en-US" dirty="0"/>
              <a:t> floor of the school is accessible </a:t>
            </a:r>
            <a:r>
              <a:rPr lang="en-GB" dirty="0"/>
              <a:t>with a ramp at </a:t>
            </a:r>
            <a:r>
              <a:rPr lang="en-US" dirty="0"/>
              <a:t>the main entrance because there is no lift for the 2</a:t>
            </a:r>
            <a:r>
              <a:rPr lang="en-US" baseline="30000" dirty="0"/>
              <a:t>nd</a:t>
            </a:r>
            <a:r>
              <a:rPr lang="en-US" dirty="0"/>
              <a:t> floor. </a:t>
            </a:r>
            <a:endParaRPr lang="en-US" dirty="0" smtClean="0"/>
          </a:p>
          <a:p>
            <a:pPr marL="285750" indent="-285750">
              <a:buFont typeface="Wingdings" panose="05000000000000000000" pitchFamily="2" charset="2"/>
              <a:buChar char="Ø"/>
            </a:pPr>
            <a:endParaRPr lang="en-US" dirty="0" smtClean="0"/>
          </a:p>
          <a:p>
            <a:pPr marL="285750" indent="-285750">
              <a:buFont typeface="Wingdings" panose="05000000000000000000" pitchFamily="2" charset="2"/>
              <a:buChar char="Ø"/>
            </a:pPr>
            <a:r>
              <a:rPr lang="en-US" dirty="0" smtClean="0"/>
              <a:t>The </a:t>
            </a:r>
            <a:r>
              <a:rPr lang="en-US" dirty="0"/>
              <a:t>toilets are accessible and new but not specially adapted for the disabled students/or teachers </a:t>
            </a:r>
            <a:r>
              <a:rPr lang="en-US" dirty="0" smtClean="0"/>
              <a:t>There </a:t>
            </a:r>
            <a:r>
              <a:rPr lang="en-US" dirty="0"/>
              <a:t>aren’t any special signs for the visually impaired</a:t>
            </a:r>
            <a:r>
              <a:rPr lang="en-US" dirty="0" smtClean="0"/>
              <a:t>.</a:t>
            </a:r>
          </a:p>
          <a:p>
            <a:pPr marL="285750" indent="-285750">
              <a:buFont typeface="Wingdings" panose="05000000000000000000" pitchFamily="2" charset="2"/>
              <a:buChar char="Ø"/>
            </a:pPr>
            <a:endParaRPr lang="en-GB" dirty="0"/>
          </a:p>
          <a:p>
            <a:pPr marL="285750" indent="-285750">
              <a:buFont typeface="Wingdings" panose="05000000000000000000" pitchFamily="2" charset="2"/>
              <a:buChar char="Ø"/>
            </a:pPr>
            <a:r>
              <a:rPr lang="en-US" dirty="0"/>
              <a:t>There are special books for students with eye problems and the new digital interactive books material is also given in oral form online but there aren’t books for the special classes. The teacher uses material he</a:t>
            </a:r>
            <a:r>
              <a:rPr lang="en-GB" dirty="0"/>
              <a:t>/</a:t>
            </a:r>
            <a:r>
              <a:rPr lang="en-US" dirty="0"/>
              <a:t>she chooses or creates</a:t>
            </a:r>
            <a:r>
              <a:rPr lang="en-GB" dirty="0"/>
              <a:t>. </a:t>
            </a:r>
          </a:p>
          <a:p>
            <a:endParaRPr lang="en-GB" dirty="0"/>
          </a:p>
        </p:txBody>
      </p:sp>
      <p:sp>
        <p:nvSpPr>
          <p:cNvPr id="3" name="TextBox 2"/>
          <p:cNvSpPr txBox="1"/>
          <p:nvPr/>
        </p:nvSpPr>
        <p:spPr>
          <a:xfrm>
            <a:off x="4114800" y="328553"/>
            <a:ext cx="6129337" cy="400110"/>
          </a:xfrm>
          <a:prstGeom prst="rect">
            <a:avLst/>
          </a:prstGeom>
          <a:noFill/>
        </p:spPr>
        <p:txBody>
          <a:bodyPr wrap="square" rtlCol="0">
            <a:spAutoFit/>
          </a:bodyPr>
          <a:lstStyle/>
          <a:p>
            <a:r>
              <a:rPr lang="en-GB" sz="2000" b="1" dirty="0" smtClean="0"/>
              <a:t>Equipment and Facilities for the special students</a:t>
            </a:r>
            <a:endParaRPr lang="en-GB" sz="2000" b="1" dirty="0"/>
          </a:p>
        </p:txBody>
      </p:sp>
    </p:spTree>
    <p:extLst>
      <p:ext uri="{BB962C8B-B14F-4D97-AF65-F5344CB8AC3E}">
        <p14:creationId xmlns:p14="http://schemas.microsoft.com/office/powerpoint/2010/main" val="2804274283"/>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315</TotalTime>
  <Words>1115</Words>
  <Application>Microsoft Office PowerPoint</Application>
  <PresentationFormat>Widescreen</PresentationFormat>
  <Paragraphs>109</Paragraphs>
  <Slides>11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Century Gothic</vt:lpstr>
      <vt:lpstr>Times New Roman</vt:lpstr>
      <vt:lpstr>Wingdings</vt:lpstr>
      <vt:lpstr>Wingdings 3</vt:lpstr>
      <vt:lpstr>Wisp</vt:lpstr>
      <vt:lpstr>Special Education Skype meeting Exchanging views on  Inclusive schooling techniques  Wednesday, May 30, 11:30 am to 12:15 pm</vt:lpstr>
      <vt:lpstr>PowerPoint Presentation</vt:lpstr>
      <vt:lpstr>PowerPoint Presentation</vt:lpstr>
      <vt:lpstr>PowerPoint Presentation</vt:lpstr>
      <vt:lpstr>PowerPoint Presentation</vt:lpstr>
      <vt:lpstr>Integration Class of 2nd Primary School</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Wednesday, May 30, 11:30 am to 12:15 pm</dc:title>
  <dc:creator>K.Matzaris</dc:creator>
  <cp:lastModifiedBy>K.Matzaris</cp:lastModifiedBy>
  <cp:revision>33</cp:revision>
  <dcterms:created xsi:type="dcterms:W3CDTF">2018-07-02T18:38:29Z</dcterms:created>
  <dcterms:modified xsi:type="dcterms:W3CDTF">2018-07-03T00:15:38Z</dcterms:modified>
</cp:coreProperties>
</file>