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72"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8" d="100"/>
          <a:sy n="68"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D7FF04D-8394-4394-9B2B-71FF2D74851E}" type="datetimeFigureOut">
              <a:rPr lang="el-GR" smtClean="0"/>
              <a:t>17/3/2018</a:t>
            </a:fld>
            <a:endParaRPr lang="el-GR"/>
          </a:p>
        </p:txBody>
      </p:sp>
      <p:sp>
        <p:nvSpPr>
          <p:cNvPr id="5" name="Footer Placeholder 4"/>
          <p:cNvSpPr>
            <a:spLocks noGrp="1"/>
          </p:cNvSpPr>
          <p:nvPr>
            <p:ph type="ftr" sz="quarter" idx="11"/>
          </p:nvPr>
        </p:nvSpPr>
        <p:spPr>
          <a:xfrm>
            <a:off x="1876424" y="5410201"/>
            <a:ext cx="5124886" cy="365125"/>
          </a:xfrm>
        </p:spPr>
        <p:txBody>
          <a:bodyPr/>
          <a:lstStyle/>
          <a:p>
            <a:endParaRPr lang="el-GR"/>
          </a:p>
        </p:txBody>
      </p:sp>
      <p:sp>
        <p:nvSpPr>
          <p:cNvPr id="6" name="Slide Number Placeholder 5"/>
          <p:cNvSpPr>
            <a:spLocks noGrp="1"/>
          </p:cNvSpPr>
          <p:nvPr>
            <p:ph type="sldNum" sz="quarter" idx="12"/>
          </p:nvPr>
        </p:nvSpPr>
        <p:spPr>
          <a:xfrm>
            <a:off x="9896911" y="5410199"/>
            <a:ext cx="771089" cy="365125"/>
          </a:xfrm>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157360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389662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5028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097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181926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7FF04D-8394-4394-9B2B-71FF2D74851E}" type="datetimeFigureOut">
              <a:rPr lang="el-GR" smtClean="0"/>
              <a:t>17/3/2018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86097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7FF04D-8394-4394-9B2B-71FF2D74851E}" type="datetimeFigureOut">
              <a:rPr lang="el-GR" smtClean="0"/>
              <a:t>17/3/2018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144345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FF04D-8394-4394-9B2B-71FF2D74851E}" type="datetimeFigureOut">
              <a:rPr lang="el-GR" smtClean="0"/>
              <a:t>17/3/2018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34732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FF04D-8394-4394-9B2B-71FF2D74851E}" type="datetimeFigureOut">
              <a:rPr lang="el-GR" smtClean="0"/>
              <a:t>17/3/2018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626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7FF04D-8394-4394-9B2B-71FF2D74851E}" type="datetimeFigureOut">
              <a:rPr lang="el-GR" smtClean="0"/>
              <a:t>17/3/2018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141088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FF04D-8394-4394-9B2B-71FF2D74851E}" type="datetimeFigureOut">
              <a:rPr lang="el-GR" smtClean="0"/>
              <a:t>17/3/2018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215537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299255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7FF04D-8394-4394-9B2B-71FF2D74851E}" type="datetimeFigureOut">
              <a:rPr lang="el-GR" smtClean="0"/>
              <a:t>17/3/2018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388044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7FF04D-8394-4394-9B2B-71FF2D74851E}" type="datetimeFigureOut">
              <a:rPr lang="el-GR" smtClean="0"/>
              <a:t>17/3/2018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260708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FF04D-8394-4394-9B2B-71FF2D74851E}" type="datetimeFigureOut">
              <a:rPr lang="el-GR" smtClean="0"/>
              <a:t>17/3/2018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4873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113828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FF04D-8394-4394-9B2B-71FF2D74851E}" type="datetimeFigureOut">
              <a:rPr lang="el-GR" smtClean="0"/>
              <a:t>17/3/2018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18A0B-95E8-4EA0-9940-EEC96ED4958F}" type="slidenum">
              <a:rPr lang="el-GR" smtClean="0"/>
              <a:t>‹#›</a:t>
            </a:fld>
            <a:endParaRPr lang="el-GR"/>
          </a:p>
        </p:txBody>
      </p:sp>
    </p:spTree>
    <p:extLst>
      <p:ext uri="{BB962C8B-B14F-4D97-AF65-F5344CB8AC3E}">
        <p14:creationId xmlns:p14="http://schemas.microsoft.com/office/powerpoint/2010/main" val="207135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7FF04D-8394-4394-9B2B-71FF2D74851E}" type="datetimeFigureOut">
              <a:rPr lang="el-GR" smtClean="0"/>
              <a:t>17/3/2018</a:t>
            </a:fld>
            <a:endParaRPr lang="el-G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18A0B-95E8-4EA0-9940-EEC96ED4958F}" type="slidenum">
              <a:rPr lang="el-GR" smtClean="0"/>
              <a:t>‹#›</a:t>
            </a:fld>
            <a:endParaRPr lang="el-GR"/>
          </a:p>
        </p:txBody>
      </p:sp>
    </p:spTree>
    <p:extLst>
      <p:ext uri="{BB962C8B-B14F-4D97-AF65-F5344CB8AC3E}">
        <p14:creationId xmlns:p14="http://schemas.microsoft.com/office/powerpoint/2010/main" val="4191727689"/>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4065656"/>
              </p:ext>
            </p:extLst>
          </p:nvPr>
        </p:nvGraphicFramePr>
        <p:xfrm>
          <a:off x="2785403" y="1955408"/>
          <a:ext cx="8998634" cy="3017520"/>
        </p:xfrm>
        <a:graphic>
          <a:graphicData uri="http://schemas.openxmlformats.org/drawingml/2006/table">
            <a:tbl>
              <a:tblPr/>
              <a:tblGrid>
                <a:gridCol w="8998634">
                  <a:extLst>
                    <a:ext uri="{9D8B030D-6E8A-4147-A177-3AD203B41FA5}">
                      <a16:colId xmlns:a16="http://schemas.microsoft.com/office/drawing/2014/main" val="20000"/>
                    </a:ext>
                  </a:extLst>
                </a:gridCol>
              </a:tblGrid>
              <a:tr h="618979">
                <a:tc>
                  <a:txBody>
                    <a:bodyPr/>
                    <a:lstStyle/>
                    <a:p>
                      <a:endParaRPr lang="en-US" sz="6600" b="1" kern="1200" cap="all" baseline="0" dirty="0">
                        <a:solidFill>
                          <a:schemeClr val="bg2"/>
                        </a:solidFill>
                        <a:latin typeface="+mn-lt"/>
                        <a:ea typeface="+mn-ea"/>
                        <a:cs typeface="+mn-cs"/>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237957">
                <a:tc>
                  <a:txBody>
                    <a:bodyPr/>
                    <a:lstStyle/>
                    <a:p>
                      <a:r>
                        <a:rPr lang="en-US" sz="6600" b="1" kern="1200" cap="all" baseline="0" dirty="0">
                          <a:solidFill>
                            <a:schemeClr val="bg2"/>
                          </a:solidFill>
                          <a:latin typeface="+mn-lt"/>
                          <a:ea typeface="+mn-ea"/>
                          <a:cs typeface="+mn-cs"/>
                        </a:rPr>
                        <a:t>ACTIONS TAKEN FOR </a:t>
                      </a:r>
                      <a:r>
                        <a:rPr lang="en-US" sz="6600" b="1" kern="1200" cap="all" baseline="0">
                          <a:solidFill>
                            <a:schemeClr val="bg2"/>
                          </a:solidFill>
                          <a:latin typeface="+mn-lt"/>
                          <a:ea typeface="+mn-ea"/>
                          <a:cs typeface="+mn-cs"/>
                        </a:rPr>
                        <a:t>INCLUSIOn</a:t>
                      </a:r>
                      <a:endParaRPr lang="en-US" sz="6600" b="1" kern="1200" cap="all" baseline="0" dirty="0">
                        <a:solidFill>
                          <a:schemeClr val="bg2"/>
                        </a:solidFill>
                        <a:latin typeface="+mn-lt"/>
                        <a:ea typeface="+mn-ea"/>
                        <a:cs typeface="+mn-cs"/>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03" y="1089463"/>
            <a:ext cx="8998634" cy="1731891"/>
          </a:xfrm>
          <a:prstGeom prst="rect">
            <a:avLst/>
          </a:prstGeom>
        </p:spPr>
      </p:pic>
      <p:sp>
        <p:nvSpPr>
          <p:cNvPr id="7" name="Subtitle 2">
            <a:extLst>
              <a:ext uri="{FF2B5EF4-FFF2-40B4-BE49-F238E27FC236}">
                <a16:creationId xmlns:a16="http://schemas.microsoft.com/office/drawing/2014/main" id="{273FC4D9-BC32-4EC0-BDD0-27120D91D349}"/>
              </a:ext>
            </a:extLst>
          </p:cNvPr>
          <p:cNvSpPr>
            <a:spLocks noGrp="1"/>
          </p:cNvSpPr>
          <p:nvPr>
            <p:ph type="subTitle" idx="1"/>
          </p:nvPr>
        </p:nvSpPr>
        <p:spPr>
          <a:xfrm>
            <a:off x="2743200" y="5838873"/>
            <a:ext cx="9448800" cy="685800"/>
          </a:xfrm>
        </p:spPr>
        <p:txBody>
          <a:bodyPr>
            <a:normAutofit fontScale="92500"/>
          </a:bodyPr>
          <a:lstStyle/>
          <a:p>
            <a:r>
              <a:rPr lang="en-US" sz="2800" b="1" dirty="0" err="1"/>
              <a:t>Ayios</a:t>
            </a:r>
            <a:r>
              <a:rPr lang="en-US" sz="2800" b="1" dirty="0"/>
              <a:t> </a:t>
            </a:r>
            <a:r>
              <a:rPr lang="en-US" sz="2800" b="1" dirty="0" err="1"/>
              <a:t>Dometios</a:t>
            </a:r>
            <a:r>
              <a:rPr lang="en-US" sz="2800" b="1" dirty="0"/>
              <a:t> III, Elementary School, Nicosia, CYPRUS</a:t>
            </a:r>
          </a:p>
        </p:txBody>
      </p:sp>
    </p:spTree>
    <p:extLst>
      <p:ext uri="{BB962C8B-B14F-4D97-AF65-F5344CB8AC3E}">
        <p14:creationId xmlns:p14="http://schemas.microsoft.com/office/powerpoint/2010/main" val="107228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217"/>
            <a:ext cx="9905998" cy="1478570"/>
          </a:xfrm>
        </p:spPr>
        <p:txBody>
          <a:bodyPr/>
          <a:lstStyle/>
          <a:p>
            <a:r>
              <a:rPr lang="en-US" dirty="0">
                <a:solidFill>
                  <a:srgbClr val="FF0000"/>
                </a:solidFill>
              </a:rPr>
              <a:t>Children provided special education</a:t>
            </a:r>
            <a:endParaRPr lang="el-GR" dirty="0">
              <a:solidFill>
                <a:srgbClr val="FF0000"/>
              </a:solidFill>
            </a:endParaRPr>
          </a:p>
        </p:txBody>
      </p:sp>
      <p:sp>
        <p:nvSpPr>
          <p:cNvPr id="3" name="Content Placeholder 2"/>
          <p:cNvSpPr>
            <a:spLocks noGrp="1"/>
          </p:cNvSpPr>
          <p:nvPr>
            <p:ph idx="1"/>
          </p:nvPr>
        </p:nvSpPr>
        <p:spPr>
          <a:xfrm>
            <a:off x="838200" y="1339403"/>
            <a:ext cx="10515600" cy="5190186"/>
          </a:xfrm>
        </p:spPr>
        <p:txBody>
          <a:bodyPr>
            <a:normAutofit fontScale="77500" lnSpcReduction="20000"/>
          </a:bodyPr>
          <a:lstStyle/>
          <a:p>
            <a:pPr marL="0" indent="0">
              <a:buNone/>
            </a:pPr>
            <a:r>
              <a:rPr lang="en-US" sz="3500" dirty="0"/>
              <a:t>The procedure to take special education (maths and language) for a child is very bureaucratic and long-lasting. It might take 1-2 years (e.g. if the teacher begins the prosses in the middle of the school year –jan2018, the child would receive special education in sep2019!!!).</a:t>
            </a:r>
          </a:p>
          <a:p>
            <a:pPr marL="0" indent="0">
              <a:buNone/>
            </a:pPr>
            <a:r>
              <a:rPr lang="en-US" sz="3500" dirty="0"/>
              <a:t>When a child is given special education, during September the special teacher should do evaluation in language and maths. Afterwards, s/he will prepare a program with specific objectives for each student. The child is evaluated every month and its program changes with higher objectives.</a:t>
            </a:r>
          </a:p>
          <a:p>
            <a:pPr marL="0" indent="0">
              <a:buNone/>
            </a:pPr>
            <a:r>
              <a:rPr lang="en-US" sz="3500" dirty="0"/>
              <a:t>The special teacher should have very good cooperation with the class teacher.</a:t>
            </a:r>
          </a:p>
          <a:p>
            <a:pPr marL="0" indent="0">
              <a:buNone/>
            </a:pPr>
            <a:endParaRPr lang="el-GR" dirty="0"/>
          </a:p>
        </p:txBody>
      </p:sp>
    </p:spTree>
    <p:extLst>
      <p:ext uri="{BB962C8B-B14F-4D97-AF65-F5344CB8AC3E}">
        <p14:creationId xmlns:p14="http://schemas.microsoft.com/office/powerpoint/2010/main" val="146886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7432" t="20824" r="2486" b="9096"/>
          <a:stretch/>
        </p:blipFill>
        <p:spPr bwMode="auto">
          <a:xfrm>
            <a:off x="698725" y="2001910"/>
            <a:ext cx="10893053" cy="438482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55553" y="548462"/>
            <a:ext cx="5460841" cy="954107"/>
          </a:xfrm>
          <a:prstGeom prst="rect">
            <a:avLst/>
          </a:prstGeom>
          <a:noFill/>
        </p:spPr>
        <p:txBody>
          <a:bodyPr wrap="square" rtlCol="0">
            <a:spAutoFit/>
          </a:bodyPr>
          <a:lstStyle>
            <a:defPPr>
              <a:defRPr lang="en-US"/>
            </a:defPPr>
            <a:lvl1pPr>
              <a:defRPr sz="2800" b="1"/>
            </a:lvl1pPr>
          </a:lstStyle>
          <a:p>
            <a:r>
              <a:rPr lang="en-US" dirty="0"/>
              <a:t>Example of a program: </a:t>
            </a:r>
          </a:p>
          <a:p>
            <a:r>
              <a:rPr lang="en-US" dirty="0"/>
              <a:t>EMOTIONAL IMPROVEMENT</a:t>
            </a:r>
            <a:endParaRPr lang="el-GR" dirty="0"/>
          </a:p>
        </p:txBody>
      </p:sp>
      <p:sp>
        <p:nvSpPr>
          <p:cNvPr id="6" name="Rectangle 5">
            <a:extLst>
              <a:ext uri="{FF2B5EF4-FFF2-40B4-BE49-F238E27FC236}">
                <a16:creationId xmlns:a16="http://schemas.microsoft.com/office/drawing/2014/main" id="{542FB2F1-C673-437C-84E6-D832EB724B84}"/>
              </a:ext>
            </a:extLst>
          </p:cNvPr>
          <p:cNvSpPr/>
          <p:nvPr/>
        </p:nvSpPr>
        <p:spPr>
          <a:xfrm>
            <a:off x="6251559" y="965983"/>
            <a:ext cx="5492401" cy="523220"/>
          </a:xfrm>
          <a:prstGeom prst="rect">
            <a:avLst/>
          </a:prstGeom>
        </p:spPr>
        <p:txBody>
          <a:bodyPr wrap="none">
            <a:spAutoFit/>
          </a:bodyPr>
          <a:lstStyle/>
          <a:p>
            <a:r>
              <a:rPr lang="en-US" sz="2800" b="1" dirty="0"/>
              <a:t>SELF-ESTEEM&amp; SOCIAL BEHAVIOUR </a:t>
            </a:r>
          </a:p>
        </p:txBody>
      </p:sp>
    </p:spTree>
    <p:extLst>
      <p:ext uri="{BB962C8B-B14F-4D97-AF65-F5344CB8AC3E}">
        <p14:creationId xmlns:p14="http://schemas.microsoft.com/office/powerpoint/2010/main" val="159005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26034" b="7887"/>
          <a:stretch/>
        </p:blipFill>
        <p:spPr bwMode="auto">
          <a:xfrm>
            <a:off x="365760" y="978836"/>
            <a:ext cx="11486376" cy="5804708"/>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265387" y="455616"/>
            <a:ext cx="7695733" cy="523220"/>
          </a:xfrm>
          <a:prstGeom prst="rect">
            <a:avLst/>
          </a:prstGeom>
          <a:noFill/>
        </p:spPr>
        <p:txBody>
          <a:bodyPr wrap="square" rtlCol="0">
            <a:spAutoFit/>
          </a:bodyPr>
          <a:lstStyle/>
          <a:p>
            <a:r>
              <a:rPr lang="en-US" sz="2800" b="1" dirty="0"/>
              <a:t>LOGO-THERAPY: EXERCISING SPEECH</a:t>
            </a:r>
            <a:endParaRPr lang="el-GR" sz="2800" b="1" dirty="0"/>
          </a:p>
        </p:txBody>
      </p:sp>
    </p:spTree>
    <p:extLst>
      <p:ext uri="{BB962C8B-B14F-4D97-AF65-F5344CB8AC3E}">
        <p14:creationId xmlns:p14="http://schemas.microsoft.com/office/powerpoint/2010/main" val="378305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Autofit/>
          </a:bodyPr>
          <a:lstStyle/>
          <a:p>
            <a:r>
              <a:rPr lang="en-US" sz="3600" b="1" dirty="0"/>
              <a:t>LOGO-THERAPY: UNDERSTANDING</a:t>
            </a:r>
            <a:endParaRPr lang="el-GR" sz="3600" b="1" dirty="0"/>
          </a:p>
        </p:txBody>
      </p:sp>
      <p:sp>
        <p:nvSpPr>
          <p:cNvPr id="3" name="Content Placeholder 2"/>
          <p:cNvSpPr>
            <a:spLocks noGrp="1"/>
          </p:cNvSpPr>
          <p:nvPr>
            <p:ph idx="1"/>
          </p:nvPr>
        </p:nvSpPr>
        <p:spPr/>
        <p:txBody>
          <a:bodyPr/>
          <a:lstStyle/>
          <a:p>
            <a:endParaRPr lang="el-GR" dirty="0"/>
          </a:p>
        </p:txBody>
      </p:sp>
      <p:pic>
        <p:nvPicPr>
          <p:cNvPr id="4" name="Picture 3"/>
          <p:cNvPicPr>
            <a:picLocks noChangeAspect="1"/>
          </p:cNvPicPr>
          <p:nvPr/>
        </p:nvPicPr>
        <p:blipFill rotWithShape="1">
          <a:blip r:embed="rId2"/>
          <a:srcRect l="6504" t="22900" r="10945" b="11801"/>
          <a:stretch/>
        </p:blipFill>
        <p:spPr>
          <a:xfrm>
            <a:off x="0" y="1186620"/>
            <a:ext cx="11944714" cy="5418161"/>
          </a:xfrm>
          <a:prstGeom prst="rect">
            <a:avLst/>
          </a:prstGeom>
        </p:spPr>
      </p:pic>
    </p:spTree>
    <p:extLst>
      <p:ext uri="{BB962C8B-B14F-4D97-AF65-F5344CB8AC3E}">
        <p14:creationId xmlns:p14="http://schemas.microsoft.com/office/powerpoint/2010/main" val="204972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756" y="456726"/>
            <a:ext cx="3896751" cy="1325563"/>
          </a:xfrm>
        </p:spPr>
        <p:txBody>
          <a:bodyPr>
            <a:normAutofit fontScale="90000"/>
          </a:bodyPr>
          <a:lstStyle/>
          <a:p>
            <a:pPr algn="r"/>
            <a:r>
              <a:rPr lang="en-US" sz="2400" dirty="0"/>
              <a:t>                                                                                      </a:t>
            </a:r>
            <a:r>
              <a:rPr lang="en-US" sz="3200" b="1" dirty="0"/>
              <a:t>THE SITUATION OF THE      CHILD WHEN                                                                       PROGRAM STARTED</a:t>
            </a:r>
            <a:endParaRPr lang="el-GR" sz="2400" b="1" dirty="0"/>
          </a:p>
        </p:txBody>
      </p:sp>
      <p:pic>
        <p:nvPicPr>
          <p:cNvPr id="3" name="Picture 2"/>
          <p:cNvPicPr/>
          <p:nvPr/>
        </p:nvPicPr>
        <p:blipFill rotWithShape="1">
          <a:blip r:embed="rId2"/>
          <a:srcRect t="23187" b="10786"/>
          <a:stretch/>
        </p:blipFill>
        <p:spPr>
          <a:xfrm>
            <a:off x="123436" y="2154066"/>
            <a:ext cx="11688735" cy="4488281"/>
          </a:xfrm>
          <a:prstGeom prst="rect">
            <a:avLst/>
          </a:prstGeom>
        </p:spPr>
      </p:pic>
      <p:sp>
        <p:nvSpPr>
          <p:cNvPr id="6" name="TextBox 5"/>
          <p:cNvSpPr txBox="1"/>
          <p:nvPr/>
        </p:nvSpPr>
        <p:spPr>
          <a:xfrm>
            <a:off x="798801" y="1014070"/>
            <a:ext cx="5573864" cy="954107"/>
          </a:xfrm>
          <a:prstGeom prst="rect">
            <a:avLst/>
          </a:prstGeom>
          <a:noFill/>
        </p:spPr>
        <p:txBody>
          <a:bodyPr wrap="square" rtlCol="0">
            <a:spAutoFit/>
          </a:bodyPr>
          <a:lstStyle/>
          <a:p>
            <a:r>
              <a:rPr lang="en-US" sz="2800" b="1" dirty="0"/>
              <a:t>INFORMATION ABOUT </a:t>
            </a:r>
          </a:p>
          <a:p>
            <a:r>
              <a:rPr lang="en-US" sz="2800" b="1" dirty="0"/>
              <a:t>THE CHILD</a:t>
            </a:r>
            <a:endParaRPr lang="el-GR" sz="2800" b="1" dirty="0"/>
          </a:p>
        </p:txBody>
      </p:sp>
    </p:spTree>
    <p:extLst>
      <p:ext uri="{BB962C8B-B14F-4D97-AF65-F5344CB8AC3E}">
        <p14:creationId xmlns:p14="http://schemas.microsoft.com/office/powerpoint/2010/main" val="172246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1" y="187705"/>
            <a:ext cx="10515600" cy="1067890"/>
          </a:xfrm>
        </p:spPr>
        <p:txBody>
          <a:bodyPr>
            <a:normAutofit fontScale="90000"/>
          </a:bodyPr>
          <a:lstStyle/>
          <a:p>
            <a:r>
              <a:rPr lang="en-US" dirty="0">
                <a:solidFill>
                  <a:srgbClr val="FF0000"/>
                </a:solidFill>
              </a:rPr>
              <a:t>INCLUSION FOR THE OTHER STUDENTS…</a:t>
            </a:r>
            <a:br>
              <a:rPr lang="en-US" dirty="0">
                <a:solidFill>
                  <a:srgbClr val="FF0000"/>
                </a:solidFill>
              </a:rPr>
            </a:br>
            <a:r>
              <a:rPr lang="en-US" dirty="0">
                <a:solidFill>
                  <a:srgbClr val="FF0000"/>
                </a:solidFill>
              </a:rPr>
              <a:t>ACTIONS TAKEN FROM THE START OF THE YEAR…</a:t>
            </a:r>
            <a:endParaRPr lang="el-GR" dirty="0">
              <a:solidFill>
                <a:srgbClr val="FF0000"/>
              </a:solidFill>
            </a:endParaRPr>
          </a:p>
        </p:txBody>
      </p:sp>
      <p:sp>
        <p:nvSpPr>
          <p:cNvPr id="3" name="TextBox 2"/>
          <p:cNvSpPr txBox="1"/>
          <p:nvPr/>
        </p:nvSpPr>
        <p:spPr>
          <a:xfrm>
            <a:off x="536041" y="1114918"/>
            <a:ext cx="11354937" cy="5632311"/>
          </a:xfrm>
          <a:prstGeom prst="rect">
            <a:avLst/>
          </a:prstGeom>
          <a:noFill/>
        </p:spPr>
        <p:txBody>
          <a:bodyPr wrap="square" rtlCol="0">
            <a:spAutoFit/>
          </a:bodyPr>
          <a:lstStyle/>
          <a:p>
            <a:pPr marL="342900" indent="-342900">
              <a:buAutoNum type="arabicPeriod"/>
            </a:pPr>
            <a:r>
              <a:rPr lang="en-US" sz="2400" b="1" dirty="0"/>
              <a:t>IN 10 STAFF MEETINGS, GUESTS FROM THE MINISTRY DISCUSSED ISSUES ABOUT INCLUSION AND CITIZENSHIP. THE INSPECTOR OF SPECIAL EDUCATION IN OUR MINISTRY WAS ONE THE THEM. THE OTHER QUESTS WERE FROM PRIVATE UNIVERSITIES OR THE PEDAGOGICAL INSTITUTE OF CYPRUS. </a:t>
            </a:r>
          </a:p>
          <a:p>
            <a:pPr marL="342900" indent="-342900">
              <a:buAutoNum type="arabicPeriod"/>
            </a:pPr>
            <a:r>
              <a:rPr lang="en-US" sz="2400" b="1" dirty="0"/>
              <a:t>IN EVERY CLASS STUDENTS SET A “CODE OF BEHAVIOUR”, WHERE RIGTHS AND OBLICATIONS ARE DECIDED, WRITTEN ANG SIGNED BY ALL THE CHILDREN.</a:t>
            </a:r>
          </a:p>
          <a:p>
            <a:pPr marL="342900" indent="-342900">
              <a:buAutoNum type="arabicPeriod"/>
            </a:pPr>
            <a:r>
              <a:rPr lang="en-US" sz="2400" b="1" dirty="0"/>
              <a:t>THE CHILDREN’S BOARD PREPARED A PROGRAM FOR EACH CLASS WITH GAMES DURING THE BREAKS</a:t>
            </a:r>
          </a:p>
          <a:p>
            <a:pPr marL="342900" indent="-342900">
              <a:buAutoNum type="arabicPeriod"/>
            </a:pPr>
            <a:r>
              <a:rPr lang="en-US" sz="2400" b="1" dirty="0"/>
              <a:t>WHEN AN UNPLEASANT BEHAVIOUR IS REPEATED 2-3 TIMES OR IS TAKEN AS HIGH RISK, THE CHILD COMPLETES A FORM CALLED “RETHINKING FORM” WHERE S/HE DESCRIBES AND EXPLAINS THE BEHAVIOUR, THE IMPACT ON THE OTHER CHILDREN, HOW DIFFERENT S/HE COULD REACT, AND WHAT S/HE COULD DO TO</a:t>
            </a:r>
            <a:r>
              <a:rPr lang="el-GR" sz="2400" b="1" dirty="0"/>
              <a:t> </a:t>
            </a:r>
            <a:r>
              <a:rPr lang="en-US" sz="2400" b="1" dirty="0"/>
              <a:t>MAKE AMENDS. THE FORM IS SIGNED BY THE CHILD, THE PARENTS AND THE HEADTEACHER. (SO FAR WE HAVE ONLY 2-3 CHILDREN THAT DISPLAY HIGH AGGRESSIVENESS) </a:t>
            </a:r>
            <a:endParaRPr lang="el-GR" sz="2400" b="1" dirty="0"/>
          </a:p>
        </p:txBody>
      </p:sp>
    </p:spTree>
    <p:extLst>
      <p:ext uri="{BB962C8B-B14F-4D97-AF65-F5344CB8AC3E}">
        <p14:creationId xmlns:p14="http://schemas.microsoft.com/office/powerpoint/2010/main" val="28336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35424"/>
          </a:xfrm>
        </p:spPr>
        <p:txBody>
          <a:bodyPr>
            <a:normAutofit fontScale="90000"/>
          </a:bodyPr>
          <a:lstStyle/>
          <a:p>
            <a:pPr indent="463550"/>
            <a:r>
              <a:rPr lang="en-US" sz="3600" dirty="0" err="1">
                <a:solidFill>
                  <a:srgbClr val="FF0000"/>
                </a:solidFill>
              </a:rPr>
              <a:t>ACtIONS</a:t>
            </a:r>
            <a:r>
              <a:rPr lang="en-US" sz="3600" dirty="0">
                <a:solidFill>
                  <a:srgbClr val="FF0000"/>
                </a:solidFill>
              </a:rPr>
              <a:t> TO BE TAKEN…</a:t>
            </a:r>
            <a:br>
              <a:rPr lang="en-US" sz="3600" dirty="0">
                <a:solidFill>
                  <a:srgbClr val="FF0000"/>
                </a:solidFill>
              </a:rPr>
            </a:br>
            <a:r>
              <a:rPr lang="en-US" sz="3200" dirty="0"/>
              <a:t>1. PARENTS’ INVOLVEMENT IN THE SCHOOL WORK IS </a:t>
            </a:r>
            <a:r>
              <a:rPr lang="en-US" sz="3200" u="sng" dirty="0"/>
              <a:t>DISSAPOINTING</a:t>
            </a:r>
            <a:r>
              <a:rPr lang="en-US" sz="3200" dirty="0"/>
              <a:t>. WE SHOULD FIND MORE WAYS TO “</a:t>
            </a:r>
            <a:r>
              <a:rPr lang="en-US" sz="3200" dirty="0" err="1"/>
              <a:t>makE</a:t>
            </a:r>
            <a:r>
              <a:rPr lang="en-US" sz="3200" dirty="0"/>
              <a:t>” THEM SHOW MORE INTEREST</a:t>
            </a:r>
            <a:br>
              <a:rPr lang="en-US" sz="3200" dirty="0"/>
            </a:br>
            <a:r>
              <a:rPr lang="en-US" sz="3200" dirty="0"/>
              <a:t>2. THE TEACHERS SHOULD REMIND TO THE KIDS IN AN EVERYDAY BASIS WHAT THEY HAVE DECIDED FOR THEIR SCHOOL life: ATTITUDES AND BEHAVIOUR, RIGHTS AND OBLIGATIONS, RESPECT THE PROGRAM OF LESSONS AND GAMES, ACCEPTING THE DIFFERENT, ELIMINATING INCIDENTS OF BAD BEHAVIOUR, dealing with ‘negative’ FEELINGS SUCH AS ANGER and RESPECTING EACH OTHER.</a:t>
            </a:r>
            <a:br>
              <a:rPr lang="en-US" sz="3200" dirty="0"/>
            </a:br>
            <a:r>
              <a:rPr lang="en-US" sz="3200" dirty="0"/>
              <a:t>3. WE HAVE TO “TAKE MORE” FROM OUR CRITICAL FRIEND, </a:t>
            </a:r>
            <a:r>
              <a:rPr lang="en-US" sz="3200" dirty="0" err="1"/>
              <a:t>mr</a:t>
            </a:r>
            <a:r>
              <a:rPr lang="en-US" sz="3200" dirty="0"/>
              <a:t> </a:t>
            </a:r>
            <a:r>
              <a:rPr lang="en-US" sz="3200" dirty="0" err="1"/>
              <a:t>angelides</a:t>
            </a:r>
            <a:r>
              <a:rPr lang="en-US" sz="3200" dirty="0"/>
              <a:t>, SINCE HE IS ONE OF THE BEST FOR INCLUSION IN CYPRUS and WE NEED HIS SUPPORT AND GUIDANCE.</a:t>
            </a:r>
            <a:endParaRPr lang="el-GR" sz="3200" dirty="0"/>
          </a:p>
        </p:txBody>
      </p:sp>
    </p:spTree>
    <p:extLst>
      <p:ext uri="{BB962C8B-B14F-4D97-AF65-F5344CB8AC3E}">
        <p14:creationId xmlns:p14="http://schemas.microsoft.com/office/powerpoint/2010/main" val="158312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07555" cy="1272606"/>
          </a:xfrm>
        </p:spPr>
        <p:txBody>
          <a:bodyPr>
            <a:normAutofit/>
          </a:bodyPr>
          <a:lstStyle/>
          <a:p>
            <a:r>
              <a:rPr lang="en-US" i="1" dirty="0">
                <a:solidFill>
                  <a:srgbClr val="FF0000"/>
                </a:solidFill>
              </a:rPr>
              <a:t>The provision of special education and training is offered in the following ways</a:t>
            </a:r>
            <a:r>
              <a:rPr lang="en-US" dirty="0">
                <a:solidFill>
                  <a:srgbClr val="FF0000"/>
                </a:solidFill>
              </a:rPr>
              <a:t> </a:t>
            </a:r>
            <a:endParaRPr lang="el-GR" dirty="0">
              <a:solidFill>
                <a:srgbClr val="FF0000"/>
              </a:solidFill>
            </a:endParaRPr>
          </a:p>
        </p:txBody>
      </p:sp>
      <p:sp>
        <p:nvSpPr>
          <p:cNvPr id="3" name="Content Placeholder 2"/>
          <p:cNvSpPr>
            <a:spLocks noGrp="1"/>
          </p:cNvSpPr>
          <p:nvPr>
            <p:ph idx="1"/>
          </p:nvPr>
        </p:nvSpPr>
        <p:spPr>
          <a:xfrm>
            <a:off x="1117112" y="1490542"/>
            <a:ext cx="10924832" cy="3405016"/>
          </a:xfrm>
        </p:spPr>
        <p:txBody>
          <a:bodyPr>
            <a:noAutofit/>
          </a:bodyPr>
          <a:lstStyle/>
          <a:p>
            <a:pPr marL="0" indent="0">
              <a:buNone/>
            </a:pPr>
            <a:r>
              <a:rPr lang="en-US" sz="3200" b="1" u="sng" dirty="0">
                <a:solidFill>
                  <a:srgbClr val="7030A0"/>
                </a:solidFill>
              </a:rPr>
              <a:t>1. At a Public Mainstream School – in a Mainstream classroom</a:t>
            </a:r>
            <a:r>
              <a:rPr lang="en-US" sz="3200" u="sng" dirty="0">
                <a:solidFill>
                  <a:srgbClr val="7030A0"/>
                </a:solidFill>
              </a:rPr>
              <a:t> </a:t>
            </a:r>
            <a:br>
              <a:rPr lang="en-US" sz="3200" u="sng" dirty="0">
                <a:solidFill>
                  <a:srgbClr val="7030A0"/>
                </a:solidFill>
              </a:rPr>
            </a:br>
            <a:r>
              <a:rPr lang="en-US" sz="3200" dirty="0"/>
              <a:t>Children with special needs who have been assigned special education and training are entitled to free tuition at a public school where they are provided with special education and training in a mainstream classroom. Mainstream schools and classrooms which include children with special needs are equipped with the appropriate infrastructure, according to the Ministry’s educational program, which is adapted to the specific needs of the children and their individualized educational program.</a:t>
            </a:r>
            <a:endParaRPr lang="el-GR" sz="3200" dirty="0"/>
          </a:p>
        </p:txBody>
      </p:sp>
    </p:spTree>
    <p:extLst>
      <p:ext uri="{BB962C8B-B14F-4D97-AF65-F5344CB8AC3E}">
        <p14:creationId xmlns:p14="http://schemas.microsoft.com/office/powerpoint/2010/main" val="314663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69" y="491318"/>
            <a:ext cx="10795379" cy="6186309"/>
          </a:xfrm>
          <a:prstGeom prst="rect">
            <a:avLst/>
          </a:prstGeom>
        </p:spPr>
        <p:txBody>
          <a:bodyPr wrap="square">
            <a:spAutoFit/>
          </a:bodyPr>
          <a:lstStyle/>
          <a:p>
            <a:r>
              <a:rPr lang="en-US" sz="3600" b="1" u="sng" dirty="0">
                <a:solidFill>
                  <a:srgbClr val="7030A0"/>
                </a:solidFill>
              </a:rPr>
              <a:t>2. </a:t>
            </a:r>
            <a:r>
              <a:rPr lang="en-US" sz="3600" b="1" i="0" u="sng" dirty="0">
                <a:solidFill>
                  <a:srgbClr val="7030A0"/>
                </a:solidFill>
                <a:effectLst/>
              </a:rPr>
              <a:t>At a Public Mainstream School – In a Special Education Unit</a:t>
            </a:r>
            <a:r>
              <a:rPr lang="en-US" sz="3600" b="0" i="0" u="sng" dirty="0">
                <a:solidFill>
                  <a:srgbClr val="7030A0"/>
                </a:solidFill>
                <a:effectLst/>
              </a:rPr>
              <a:t> </a:t>
            </a:r>
            <a:br>
              <a:rPr lang="en-US" sz="3600" u="sng" dirty="0">
                <a:solidFill>
                  <a:srgbClr val="7030A0"/>
                </a:solidFill>
              </a:rPr>
            </a:br>
            <a:r>
              <a:rPr lang="en-US" sz="3600" b="0" i="0" dirty="0">
                <a:effectLst/>
              </a:rPr>
              <a:t>A child which has been assigned special education and training can attend a Special Education Unit operating within a mainstream school. </a:t>
            </a:r>
            <a:br>
              <a:rPr lang="en-US" sz="3600" dirty="0"/>
            </a:br>
            <a:r>
              <a:rPr lang="en-US" sz="3600" b="0" i="0" dirty="0">
                <a:effectLst/>
              </a:rPr>
              <a:t>Special Education Units are integrated and embedded into mainstream schools and operate in designated classrooms which are comfortable and accessible to children with special needs. The </a:t>
            </a:r>
            <a:r>
              <a:rPr lang="en-US" sz="3600" b="0" i="0" dirty="0" err="1">
                <a:effectLst/>
              </a:rPr>
              <a:t>headteacher</a:t>
            </a:r>
            <a:r>
              <a:rPr lang="en-US" sz="3600" b="0" i="0" dirty="0">
                <a:effectLst/>
              </a:rPr>
              <a:t> of the mainstream school which houses the Special Education Unit is responsible for its operation. </a:t>
            </a:r>
            <a:endParaRPr lang="el-GR" sz="3600" dirty="0"/>
          </a:p>
        </p:txBody>
      </p:sp>
    </p:spTree>
    <p:extLst>
      <p:ext uri="{BB962C8B-B14F-4D97-AF65-F5344CB8AC3E}">
        <p14:creationId xmlns:p14="http://schemas.microsoft.com/office/powerpoint/2010/main" val="23698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409434"/>
            <a:ext cx="10044752" cy="6124754"/>
          </a:xfrm>
          <a:prstGeom prst="rect">
            <a:avLst/>
          </a:prstGeom>
        </p:spPr>
        <p:txBody>
          <a:bodyPr wrap="square">
            <a:spAutoFit/>
          </a:bodyPr>
          <a:lstStyle/>
          <a:p>
            <a:r>
              <a:rPr lang="en-US" sz="3200" b="1" i="0" u="sng" dirty="0">
                <a:solidFill>
                  <a:srgbClr val="7030A0"/>
                </a:solidFill>
                <a:effectLst/>
              </a:rPr>
              <a:t>3. At a Special Education School</a:t>
            </a:r>
            <a:r>
              <a:rPr lang="en-US" sz="3200" b="0" i="0" u="sng" dirty="0">
                <a:solidFill>
                  <a:srgbClr val="7030A0"/>
                </a:solidFill>
                <a:effectLst/>
              </a:rPr>
              <a:t> </a:t>
            </a:r>
          </a:p>
          <a:p>
            <a:r>
              <a:rPr lang="en-US" sz="3600" b="0" i="0" dirty="0">
                <a:effectLst/>
              </a:rPr>
              <a:t>A Public Special Education School is established and operated in accordance with the provisions of the Law to provide special education to children with special needs. These schools are staffed with the necessary teaching staff and other specialists (psychologists, speech therapists, doctors, physiotherapists and others) as well as support and auxiliary staff. The schools are equipped with modern infrastructure and equipment that are necessary for them to carry out their mission. </a:t>
            </a:r>
            <a:endParaRPr lang="el-GR" sz="3600" dirty="0"/>
          </a:p>
        </p:txBody>
      </p:sp>
    </p:spTree>
    <p:extLst>
      <p:ext uri="{BB962C8B-B14F-4D97-AF65-F5344CB8AC3E}">
        <p14:creationId xmlns:p14="http://schemas.microsoft.com/office/powerpoint/2010/main" val="185374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409434"/>
            <a:ext cx="10763674" cy="5509200"/>
          </a:xfrm>
          <a:prstGeom prst="rect">
            <a:avLst/>
          </a:prstGeom>
        </p:spPr>
        <p:txBody>
          <a:bodyPr wrap="square">
            <a:spAutoFit/>
          </a:bodyPr>
          <a:lstStyle/>
          <a:p>
            <a:r>
              <a:rPr lang="en-US" sz="3200" b="1" i="0" u="sng" dirty="0">
                <a:solidFill>
                  <a:srgbClr val="7030A0"/>
                </a:solidFill>
                <a:effectLst/>
              </a:rPr>
              <a:t>4. Through Services provided at other sites (outside school premises)</a:t>
            </a:r>
            <a:r>
              <a:rPr lang="en-US" sz="3200" b="0" i="0" u="sng" dirty="0">
                <a:solidFill>
                  <a:srgbClr val="7030A0"/>
                </a:solidFill>
                <a:effectLst/>
              </a:rPr>
              <a:t> </a:t>
            </a:r>
            <a:br>
              <a:rPr lang="en-US" sz="3200" u="sng" dirty="0">
                <a:solidFill>
                  <a:srgbClr val="7030A0"/>
                </a:solidFill>
              </a:rPr>
            </a:br>
            <a:r>
              <a:rPr lang="en-US" sz="3600" b="0" i="0" dirty="0">
                <a:effectLst/>
              </a:rPr>
              <a:t>Special needs children of primary and secondary education who, due to health reasons, cannot attend the regular school program for a prolonged period of time, can be provided access to education through different options. In this case, attending lessons outside school can be considered part of the regular educational program which is offered in the mainstream classes that children are registered in. </a:t>
            </a:r>
            <a:endParaRPr lang="el-GR" sz="3200" dirty="0"/>
          </a:p>
        </p:txBody>
      </p:sp>
    </p:spTree>
    <p:extLst>
      <p:ext uri="{BB962C8B-B14F-4D97-AF65-F5344CB8AC3E}">
        <p14:creationId xmlns:p14="http://schemas.microsoft.com/office/powerpoint/2010/main" val="243418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2172182"/>
            <a:ext cx="10255348" cy="4401205"/>
          </a:xfrm>
          <a:prstGeom prst="rect">
            <a:avLst/>
          </a:prstGeom>
        </p:spPr>
        <p:txBody>
          <a:bodyPr wrap="square">
            <a:spAutoFit/>
          </a:bodyPr>
          <a:lstStyle/>
          <a:p>
            <a:r>
              <a:rPr lang="en-US" sz="2800" dirty="0"/>
              <a:t>There is  one child with movement problems- caused by bone growing imperfections (Osteogenesis imperfecta) -that uses a pram and needs the constant presence of an assistant. Also, one child has recently been identified as “autistic” and needs a specific assistant and special educational programs.  It has to be noted also that in addition to these pupils, there are pupils with special educational needs in the area of language and mathematics that are given personalized help by teachers of the school.</a:t>
            </a:r>
          </a:p>
          <a:p>
            <a:r>
              <a:rPr lang="en-US" sz="2800" dirty="0"/>
              <a:t>On October 8</a:t>
            </a:r>
            <a:r>
              <a:rPr lang="en-US" sz="2800" baseline="30000" dirty="0"/>
              <a:t>th</a:t>
            </a:r>
            <a:r>
              <a:rPr lang="en-US" sz="2800" dirty="0"/>
              <a:t> of 2017 a new child arrived from Greece facing a lot of difficulties in all the areas, Cognitive and </a:t>
            </a:r>
            <a:r>
              <a:rPr lang="en-US" sz="2800" dirty="0" err="1"/>
              <a:t>Psychomotive</a:t>
            </a:r>
            <a:r>
              <a:rPr lang="en-US" sz="2800" dirty="0"/>
              <a:t>.</a:t>
            </a:r>
            <a:endParaRPr lang="el-GR" sz="2800" dirty="0"/>
          </a:p>
        </p:txBody>
      </p:sp>
      <p:sp>
        <p:nvSpPr>
          <p:cNvPr id="3" name="TextBox 2"/>
          <p:cNvSpPr txBox="1"/>
          <p:nvPr/>
        </p:nvSpPr>
        <p:spPr>
          <a:xfrm>
            <a:off x="1280160" y="293032"/>
            <a:ext cx="10143016" cy="1569660"/>
          </a:xfrm>
          <a:prstGeom prst="rect">
            <a:avLst/>
          </a:prstGeom>
          <a:noFill/>
        </p:spPr>
        <p:txBody>
          <a:bodyPr wrap="square" rtlCol="0">
            <a:spAutoFit/>
          </a:bodyPr>
          <a:lstStyle/>
          <a:p>
            <a:r>
              <a:rPr lang="en-US" sz="2400" b="1" dirty="0">
                <a:solidFill>
                  <a:srgbClr val="006600"/>
                </a:solidFill>
                <a:latin typeface="Albertus" panose="020E0702040304020204" pitchFamily="34" charset="0"/>
              </a:rPr>
              <a:t>AS A SCHOOL WE FOLLOWED THE 1</a:t>
            </a:r>
            <a:r>
              <a:rPr lang="en-US" sz="2400" b="1" baseline="30000" dirty="0">
                <a:solidFill>
                  <a:srgbClr val="006600"/>
                </a:solidFill>
                <a:latin typeface="Albertus" panose="020E0702040304020204" pitchFamily="34" charset="0"/>
              </a:rPr>
              <a:t>ST</a:t>
            </a:r>
            <a:r>
              <a:rPr lang="en-US" sz="2400" b="1" dirty="0">
                <a:solidFill>
                  <a:srgbClr val="006600"/>
                </a:solidFill>
                <a:latin typeface="Albertus" panose="020E0702040304020204" pitchFamily="34" charset="0"/>
              </a:rPr>
              <a:t> WAY: OUR CHILDREN WITH SPECIAL NEEDS FOLLOWED THE PROGRAM OF THEIR CLASS AND LEAVE THE CLASS AND WORK WITH A SPECIAL EDUCATION TEACHER FOR 2-3 PERIODS PER WEEK (OUT OF THE 35 PERIODS)</a:t>
            </a:r>
            <a:endParaRPr lang="el-GR" sz="2400" b="1" dirty="0">
              <a:solidFill>
                <a:srgbClr val="006600"/>
              </a:solidFill>
            </a:endParaRPr>
          </a:p>
        </p:txBody>
      </p:sp>
    </p:spTree>
    <p:extLst>
      <p:ext uri="{BB962C8B-B14F-4D97-AF65-F5344CB8AC3E}">
        <p14:creationId xmlns:p14="http://schemas.microsoft.com/office/powerpoint/2010/main" val="382954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095" y="125975"/>
            <a:ext cx="10515600" cy="945060"/>
          </a:xfrm>
        </p:spPr>
        <p:txBody>
          <a:bodyPr>
            <a:normAutofit/>
          </a:bodyPr>
          <a:lstStyle/>
          <a:p>
            <a:r>
              <a:rPr lang="en-US" dirty="0">
                <a:solidFill>
                  <a:srgbClr val="FF0000"/>
                </a:solidFill>
              </a:rPr>
              <a:t>child with movement problems</a:t>
            </a:r>
            <a:endParaRPr lang="el-GR" dirty="0">
              <a:solidFill>
                <a:srgbClr val="FF0000"/>
              </a:solidFill>
            </a:endParaRPr>
          </a:p>
        </p:txBody>
      </p:sp>
      <p:sp>
        <p:nvSpPr>
          <p:cNvPr id="3" name="Content Placeholder 2"/>
          <p:cNvSpPr>
            <a:spLocks noGrp="1"/>
          </p:cNvSpPr>
          <p:nvPr>
            <p:ph idx="1"/>
          </p:nvPr>
        </p:nvSpPr>
        <p:spPr>
          <a:xfrm>
            <a:off x="838200" y="900332"/>
            <a:ext cx="11034932" cy="5527764"/>
          </a:xfrm>
        </p:spPr>
        <p:txBody>
          <a:bodyPr>
            <a:normAutofit fontScale="92500"/>
          </a:bodyPr>
          <a:lstStyle/>
          <a:p>
            <a:pPr lvl="0"/>
            <a:r>
              <a:rPr lang="en-US" sz="2600" dirty="0"/>
              <a:t>Evaluation by a physiotherapist for deciding which wheelchair is the best for the child</a:t>
            </a:r>
          </a:p>
          <a:p>
            <a:pPr lvl="0"/>
            <a:r>
              <a:rPr lang="en-US" sz="2600" dirty="0"/>
              <a:t>Hiring an assistant to help her with anything she needs during the school day, except from lesson in the class. </a:t>
            </a:r>
          </a:p>
          <a:p>
            <a:pPr lvl="0"/>
            <a:r>
              <a:rPr lang="en-US" sz="2600" dirty="0"/>
              <a:t>Evaluation and provision of special education from special teachers, one for language and one for logo-therapy from the age of 7.</a:t>
            </a:r>
          </a:p>
          <a:p>
            <a:pPr lvl="0"/>
            <a:r>
              <a:rPr lang="en-US" sz="2600" dirty="0"/>
              <a:t>The special education for her during the years and especially this year was focused in her social and sensitive empowerment: she is accepted by the other students to work in groups, to take part in school celebration of her class, to have and play with her friends during the brakes. We still have problem with dance and gymnastics, even though our P.E. teacher encourages to try exercising with her class. She is very confident about herself, she knows her limits and seems quite happy at school.</a:t>
            </a:r>
          </a:p>
          <a:p>
            <a:pPr lvl="0"/>
            <a:endParaRPr lang="en-US" dirty="0"/>
          </a:p>
          <a:p>
            <a:pPr marL="0" indent="0">
              <a:buNone/>
            </a:pPr>
            <a:endParaRPr lang="el-GR" dirty="0"/>
          </a:p>
        </p:txBody>
      </p:sp>
    </p:spTree>
    <p:extLst>
      <p:ext uri="{BB962C8B-B14F-4D97-AF65-F5344CB8AC3E}">
        <p14:creationId xmlns:p14="http://schemas.microsoft.com/office/powerpoint/2010/main" val="213081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child with autistic characteristics</a:t>
            </a:r>
            <a:endParaRPr lang="el-GR" dirty="0"/>
          </a:p>
        </p:txBody>
      </p:sp>
      <p:sp>
        <p:nvSpPr>
          <p:cNvPr id="3" name="Content Placeholder 2"/>
          <p:cNvSpPr>
            <a:spLocks noGrp="1"/>
          </p:cNvSpPr>
          <p:nvPr>
            <p:ph idx="1"/>
          </p:nvPr>
        </p:nvSpPr>
        <p:spPr/>
        <p:txBody>
          <a:bodyPr>
            <a:normAutofit fontScale="92500" lnSpcReduction="10000"/>
          </a:bodyPr>
          <a:lstStyle/>
          <a:p>
            <a:r>
              <a:rPr lang="en-US" dirty="0"/>
              <a:t>For the autistic child we did a lot with the cooperation of the parents and especially the father. They did not want him to be in the special education team and took him to specialists in the private sector. At the same time they have – almost everyday- communication with the teacher about his behavior and his progress at school. It seemed that he is a totally different person this year and nobody could say that this child is autistic.</a:t>
            </a:r>
          </a:p>
          <a:p>
            <a:r>
              <a:rPr lang="en-US" dirty="0"/>
              <a:t>We have to do more for his social improvement: to be accepted by all the kids in his class and be friends and play with them during the school day. Almost all the kids want him as a friend but is not ready to be friend with them. </a:t>
            </a:r>
          </a:p>
        </p:txBody>
      </p:sp>
    </p:spTree>
    <p:extLst>
      <p:ext uri="{BB962C8B-B14F-4D97-AF65-F5344CB8AC3E}">
        <p14:creationId xmlns:p14="http://schemas.microsoft.com/office/powerpoint/2010/main" val="324650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 “new” child</a:t>
            </a:r>
            <a:endParaRPr lang="el-GR" dirty="0">
              <a:solidFill>
                <a:srgbClr val="FF0000"/>
              </a:solidFill>
            </a:endParaRPr>
          </a:p>
        </p:txBody>
      </p:sp>
      <p:sp>
        <p:nvSpPr>
          <p:cNvPr id="3" name="Content Placeholder 2"/>
          <p:cNvSpPr>
            <a:spLocks noGrp="1"/>
          </p:cNvSpPr>
          <p:nvPr>
            <p:ph idx="1"/>
          </p:nvPr>
        </p:nvSpPr>
        <p:spPr>
          <a:xfrm>
            <a:off x="838200" y="1825625"/>
            <a:ext cx="10795782" cy="4351338"/>
          </a:xfrm>
        </p:spPr>
        <p:txBody>
          <a:bodyPr>
            <a:normAutofit fontScale="92500" lnSpcReduction="20000"/>
          </a:bodyPr>
          <a:lstStyle/>
          <a:p>
            <a:pPr marL="0" indent="0">
              <a:buNone/>
            </a:pPr>
            <a:r>
              <a:rPr lang="en-US" dirty="0"/>
              <a:t>He is 7, in year 1 (1 year delay). From the very 1</a:t>
            </a:r>
            <a:r>
              <a:rPr lang="en-US" baseline="30000" dirty="0"/>
              <a:t>st</a:t>
            </a:r>
            <a:r>
              <a:rPr lang="en-US" dirty="0"/>
              <a:t> day we started the procedure of hiring an assistant because the child needed someone next to him in the class. According to his mother, he should be allowed to leave the class for some time to get rest and then go back.</a:t>
            </a:r>
          </a:p>
          <a:p>
            <a:pPr marL="0" indent="0">
              <a:buNone/>
            </a:pPr>
            <a:r>
              <a:rPr lang="en-US" dirty="0"/>
              <a:t>For 2 months, for 7 periods per day, a teacher was next to him in the class, or in a different class, doing language lessons and try to teach him some rules of school life.</a:t>
            </a:r>
          </a:p>
          <a:p>
            <a:pPr marL="0" indent="0">
              <a:buNone/>
            </a:pPr>
            <a:r>
              <a:rPr lang="en-US" dirty="0"/>
              <a:t>After we hired an assistant, we have an everyday program with the lessons and the homework that is done with the guidance of the assistant during the afternoon school, where we registered the kid, until 3:00pm. At the same time we have objectives for improving his behavior on an everyday basis with the cooperation of the teacher of the class, the special education teacher, the assistant and the  mother. </a:t>
            </a:r>
          </a:p>
          <a:p>
            <a:pPr marL="0" indent="0">
              <a:buNone/>
            </a:pPr>
            <a:r>
              <a:rPr lang="en-US" dirty="0"/>
              <a:t>His progress is great but there is still a lot to be done due to family problems.</a:t>
            </a:r>
            <a:endParaRPr lang="el-GR" dirty="0"/>
          </a:p>
        </p:txBody>
      </p:sp>
    </p:spTree>
    <p:extLst>
      <p:ext uri="{BB962C8B-B14F-4D97-AF65-F5344CB8AC3E}">
        <p14:creationId xmlns:p14="http://schemas.microsoft.com/office/powerpoint/2010/main" val="33721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831</TotalTime>
  <Words>1065</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Albertus</vt:lpstr>
      <vt:lpstr>Arial</vt:lpstr>
      <vt:lpstr>Trebuchet MS</vt:lpstr>
      <vt:lpstr>Tw Cen MT</vt:lpstr>
      <vt:lpstr>Circuit</vt:lpstr>
      <vt:lpstr>PowerPoint Presentation</vt:lpstr>
      <vt:lpstr>The provision of special education and training is offered in the following ways </vt:lpstr>
      <vt:lpstr>PowerPoint Presentation</vt:lpstr>
      <vt:lpstr>PowerPoint Presentation</vt:lpstr>
      <vt:lpstr>PowerPoint Presentation</vt:lpstr>
      <vt:lpstr>PowerPoint Presentation</vt:lpstr>
      <vt:lpstr>child with movement problems</vt:lpstr>
      <vt:lpstr>child with autistic characteristics</vt:lpstr>
      <vt:lpstr>The “new” child</vt:lpstr>
      <vt:lpstr>Children provided special education</vt:lpstr>
      <vt:lpstr>PowerPoint Presentation</vt:lpstr>
      <vt:lpstr>PowerPoint Presentation</vt:lpstr>
      <vt:lpstr>LOGO-THERAPY: UNDERSTANDING</vt:lpstr>
      <vt:lpstr>                                                                                      THE SITUATION OF THE      CHILD WHEN                                                                       PROGRAM STARTED</vt:lpstr>
      <vt:lpstr>INCLUSION FOR THE OTHER STUDENTS… ACTIONS TAKEN FROM THE START OF THE YEAR…</vt:lpstr>
      <vt:lpstr>ACtIONS TO BE TAKEN… 1. PARENTS’ INVOLVEMENT IN THE SCHOOL WORK IS DISSAPOINTING. WE SHOULD FIND MORE WAYS TO “makE” THEM SHOW MORE INTEREST 2. THE TEACHERS SHOULD REMIND TO THE KIDS IN AN EVERYDAY BASIS WHAT THEY HAVE DECIDED FOR THEIR SCHOOL life: ATTITUDES AND BEHAVIOUR, RIGHTS AND OBLIGATIONS, RESPECT THE PROGRAM OF LESSONS AND GAMES, ACCEPTING THE DIFFERENT, ELIMINATING INCIDENTS OF BAD BEHAVIOUR, dealing with ‘negative’ FEELINGS SUCH AS ANGER and RESPECTING EACH OTHER. 3. WE HAVE TO “TAKE MORE” FROM OUR CRITICAL FRIEND, mr angelides, SINCE HE IS ONE OF THE BEST FOR INCLUSION IN CYPRUS and WE NEED HIS SUPPORT AND GUIDANCE.</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Andry</cp:lastModifiedBy>
  <cp:revision>33</cp:revision>
  <dcterms:created xsi:type="dcterms:W3CDTF">2018-03-15T07:26:58Z</dcterms:created>
  <dcterms:modified xsi:type="dcterms:W3CDTF">2018-03-17T19:42:29Z</dcterms:modified>
</cp:coreProperties>
</file>