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4"/>
  </p:notesMasterIdLst>
  <p:sldIdLst>
    <p:sldId id="256" r:id="rId2"/>
    <p:sldId id="259" r:id="rId3"/>
    <p:sldId id="257" r:id="rId4"/>
    <p:sldId id="278" r:id="rId5"/>
    <p:sldId id="279" r:id="rId6"/>
    <p:sldId id="296" r:id="rId7"/>
    <p:sldId id="297" r:id="rId8"/>
    <p:sldId id="298" r:id="rId9"/>
    <p:sldId id="299" r:id="rId10"/>
    <p:sldId id="300" r:id="rId11"/>
    <p:sldId id="287" r:id="rId12"/>
    <p:sldId id="27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22" autoAdjust="0"/>
  </p:normalViewPr>
  <p:slideViewPr>
    <p:cSldViewPr>
      <p:cViewPr varScale="1">
        <p:scale>
          <a:sx n="60" d="100"/>
          <a:sy n="6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5F559-0BDB-448E-B29D-D083F0EE051C}" type="datetimeFigureOut">
              <a:rPr lang="el-GR" smtClean="0"/>
              <a:t>5/6/2018</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4430E-2E88-4CF0-9867-9468415BB76E}" type="slidenum">
              <a:rPr lang="el-GR" smtClean="0"/>
              <a:t>‹#›</a:t>
            </a:fld>
            <a:endParaRPr lang="el-GR"/>
          </a:p>
        </p:txBody>
      </p:sp>
    </p:spTree>
    <p:extLst>
      <p:ext uri="{BB962C8B-B14F-4D97-AF65-F5344CB8AC3E}">
        <p14:creationId xmlns:p14="http://schemas.microsoft.com/office/powerpoint/2010/main" val="220612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67D042-CDA1-4D5E-9956-5508B278B5AD}" type="datetimeFigureOut">
              <a:rPr lang="el-GR" smtClean="0"/>
              <a:t>5/6/2018</a:t>
            </a:fld>
            <a:endParaRPr lang="el-GR"/>
          </a:p>
        </p:txBody>
      </p:sp>
      <p:sp>
        <p:nvSpPr>
          <p:cNvPr id="5" name="Footer Placeholder 4"/>
          <p:cNvSpPr>
            <a:spLocks noGrp="1"/>
          </p:cNvSpPr>
          <p:nvPr>
            <p:ph type="ftr" sz="quarter" idx="11"/>
          </p:nvPr>
        </p:nvSpPr>
        <p:spPr>
          <a:xfrm>
            <a:off x="812805" y="6272785"/>
            <a:ext cx="4745736" cy="365125"/>
          </a:xfrm>
        </p:spPr>
        <p:txBody>
          <a:bodyPr/>
          <a:lstStyle/>
          <a:p>
            <a:endParaRPr lang="el-G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537C5258-10E6-4C86-8BB8-F1FF92C04386}" type="slidenum">
              <a:rPr lang="el-GR" smtClean="0"/>
              <a:t>‹#›</a:t>
            </a:fld>
            <a:endParaRPr lang="el-GR"/>
          </a:p>
        </p:txBody>
      </p:sp>
    </p:spTree>
    <p:extLst>
      <p:ext uri="{BB962C8B-B14F-4D97-AF65-F5344CB8AC3E}">
        <p14:creationId xmlns:p14="http://schemas.microsoft.com/office/powerpoint/2010/main" val="205448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7D042-CDA1-4D5E-9956-5508B278B5AD}" type="datetimeFigureOut">
              <a:rPr lang="el-GR" smtClean="0"/>
              <a:t>5/6/2018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37C5258-10E6-4C86-8BB8-F1FF92C04386}" type="slidenum">
              <a:rPr lang="el-GR" smtClean="0"/>
              <a:t>‹#›</a:t>
            </a:fld>
            <a:endParaRPr lang="el-GR"/>
          </a:p>
        </p:txBody>
      </p:sp>
    </p:spTree>
    <p:extLst>
      <p:ext uri="{BB962C8B-B14F-4D97-AF65-F5344CB8AC3E}">
        <p14:creationId xmlns:p14="http://schemas.microsoft.com/office/powerpoint/2010/main" val="94772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7D042-CDA1-4D5E-9956-5508B278B5AD}" type="datetimeFigureOut">
              <a:rPr lang="el-GR" smtClean="0"/>
              <a:t>5/6/2018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37C5258-10E6-4C86-8BB8-F1FF92C04386}" type="slidenum">
              <a:rPr lang="el-GR" smtClean="0"/>
              <a:t>‹#›</a:t>
            </a:fld>
            <a:endParaRPr lang="el-GR"/>
          </a:p>
        </p:txBody>
      </p:sp>
    </p:spTree>
    <p:extLst>
      <p:ext uri="{BB962C8B-B14F-4D97-AF65-F5344CB8AC3E}">
        <p14:creationId xmlns:p14="http://schemas.microsoft.com/office/powerpoint/2010/main" val="416600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7D042-CDA1-4D5E-9956-5508B278B5AD}" type="datetimeFigureOut">
              <a:rPr lang="el-GR" smtClean="0"/>
              <a:t>5/6/2018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37C5258-10E6-4C86-8BB8-F1FF92C04386}" type="slidenum">
              <a:rPr lang="el-GR" smtClean="0"/>
              <a:t>‹#›</a:t>
            </a:fld>
            <a:endParaRPr lang="el-GR"/>
          </a:p>
        </p:txBody>
      </p:sp>
    </p:spTree>
    <p:extLst>
      <p:ext uri="{BB962C8B-B14F-4D97-AF65-F5344CB8AC3E}">
        <p14:creationId xmlns:p14="http://schemas.microsoft.com/office/powerpoint/2010/main" val="159140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767D042-CDA1-4D5E-9956-5508B278B5AD}" type="datetimeFigureOut">
              <a:rPr lang="el-GR" smtClean="0"/>
              <a:t>5/6/2018</a:t>
            </a:fld>
            <a:endParaRPr lang="el-G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l-G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537C5258-10E6-4C86-8BB8-F1FF92C04386}" type="slidenum">
              <a:rPr lang="el-GR" smtClean="0"/>
              <a:t>‹#›</a:t>
            </a:fld>
            <a:endParaRPr lang="el-GR"/>
          </a:p>
        </p:txBody>
      </p:sp>
    </p:spTree>
    <p:extLst>
      <p:ext uri="{BB962C8B-B14F-4D97-AF65-F5344CB8AC3E}">
        <p14:creationId xmlns:p14="http://schemas.microsoft.com/office/powerpoint/2010/main" val="139514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67D042-CDA1-4D5E-9956-5508B278B5AD}" type="datetimeFigureOut">
              <a:rPr lang="el-GR" smtClean="0"/>
              <a:t>5/6/2018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7C5258-10E6-4C86-8BB8-F1FF92C04386}" type="slidenum">
              <a:rPr lang="el-GR" smtClean="0"/>
              <a:t>‹#›</a:t>
            </a:fld>
            <a:endParaRPr lang="el-GR"/>
          </a:p>
        </p:txBody>
      </p:sp>
    </p:spTree>
    <p:extLst>
      <p:ext uri="{BB962C8B-B14F-4D97-AF65-F5344CB8AC3E}">
        <p14:creationId xmlns:p14="http://schemas.microsoft.com/office/powerpoint/2010/main" val="23289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7D042-CDA1-4D5E-9956-5508B278B5AD}" type="datetimeFigureOut">
              <a:rPr lang="el-GR" smtClean="0"/>
              <a:t>5/6/2018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37C5258-10E6-4C86-8BB8-F1FF92C04386}" type="slidenum">
              <a:rPr lang="el-GR" smtClean="0"/>
              <a:t>‹#›</a:t>
            </a:fld>
            <a:endParaRPr lang="el-GR"/>
          </a:p>
        </p:txBody>
      </p:sp>
    </p:spTree>
    <p:extLst>
      <p:ext uri="{BB962C8B-B14F-4D97-AF65-F5344CB8AC3E}">
        <p14:creationId xmlns:p14="http://schemas.microsoft.com/office/powerpoint/2010/main" val="268889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767D042-CDA1-4D5E-9956-5508B278B5AD}" type="datetimeFigureOut">
              <a:rPr lang="el-GR" smtClean="0"/>
              <a:t>5/6/2018</a:t>
            </a:fld>
            <a:endParaRPr lang="el-G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l-GR"/>
          </a:p>
        </p:txBody>
      </p:sp>
      <p:sp>
        <p:nvSpPr>
          <p:cNvPr id="5" name="Slide Number Placeholder 4"/>
          <p:cNvSpPr>
            <a:spLocks noGrp="1"/>
          </p:cNvSpPr>
          <p:nvPr>
            <p:ph type="sldNum" sz="quarter" idx="12"/>
          </p:nvPr>
        </p:nvSpPr>
        <p:spPr/>
        <p:txBody>
          <a:bodyPr/>
          <a:lstStyle/>
          <a:p>
            <a:fld id="{537C5258-10E6-4C86-8BB8-F1FF92C04386}" type="slidenum">
              <a:rPr lang="el-GR" smtClean="0"/>
              <a:t>‹#›</a:t>
            </a:fld>
            <a:endParaRPr lang="el-GR"/>
          </a:p>
        </p:txBody>
      </p:sp>
    </p:spTree>
    <p:extLst>
      <p:ext uri="{BB962C8B-B14F-4D97-AF65-F5344CB8AC3E}">
        <p14:creationId xmlns:p14="http://schemas.microsoft.com/office/powerpoint/2010/main" val="189230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7D042-CDA1-4D5E-9956-5508B278B5AD}" type="datetimeFigureOut">
              <a:rPr lang="el-GR" smtClean="0"/>
              <a:t>5/6/2018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37C5258-10E6-4C86-8BB8-F1FF92C04386}" type="slidenum">
              <a:rPr lang="el-GR" smtClean="0"/>
              <a:t>‹#›</a:t>
            </a:fld>
            <a:endParaRPr lang="el-GR"/>
          </a:p>
        </p:txBody>
      </p:sp>
    </p:spTree>
    <p:extLst>
      <p:ext uri="{BB962C8B-B14F-4D97-AF65-F5344CB8AC3E}">
        <p14:creationId xmlns:p14="http://schemas.microsoft.com/office/powerpoint/2010/main" val="167946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767D042-CDA1-4D5E-9956-5508B278B5AD}" type="datetimeFigureOut">
              <a:rPr lang="el-GR" smtClean="0"/>
              <a:t>5/6/2018</a:t>
            </a:fld>
            <a:endParaRPr lang="el-GR"/>
          </a:p>
        </p:txBody>
      </p:sp>
      <p:sp>
        <p:nvSpPr>
          <p:cNvPr id="10" name="Footer Placeholder 9"/>
          <p:cNvSpPr>
            <a:spLocks noGrp="1"/>
          </p:cNvSpPr>
          <p:nvPr>
            <p:ph type="ftr" sz="quarter" idx="11"/>
          </p:nvPr>
        </p:nvSpPr>
        <p:spPr/>
        <p:txBody>
          <a:bodyPr/>
          <a:lstStyle/>
          <a:p>
            <a:endParaRPr lang="el-GR"/>
          </a:p>
        </p:txBody>
      </p:sp>
      <p:sp>
        <p:nvSpPr>
          <p:cNvPr id="11" name="Slide Number Placeholder 10"/>
          <p:cNvSpPr>
            <a:spLocks noGrp="1"/>
          </p:cNvSpPr>
          <p:nvPr>
            <p:ph type="sldNum" sz="quarter" idx="12"/>
          </p:nvPr>
        </p:nvSpPr>
        <p:spPr/>
        <p:txBody>
          <a:bodyPr/>
          <a:lstStyle/>
          <a:p>
            <a:fld id="{537C5258-10E6-4C86-8BB8-F1FF92C04386}" type="slidenum">
              <a:rPr lang="el-GR" smtClean="0"/>
              <a:t>‹#›</a:t>
            </a:fld>
            <a:endParaRPr lang="el-GR"/>
          </a:p>
        </p:txBody>
      </p:sp>
    </p:spTree>
    <p:extLst>
      <p:ext uri="{BB962C8B-B14F-4D97-AF65-F5344CB8AC3E}">
        <p14:creationId xmlns:p14="http://schemas.microsoft.com/office/powerpoint/2010/main" val="314428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4767D042-CDA1-4D5E-9956-5508B278B5AD}" type="datetimeFigureOut">
              <a:rPr lang="el-GR" smtClean="0"/>
              <a:t>5/6/2018</a:t>
            </a:fld>
            <a:endParaRPr lang="el-GR"/>
          </a:p>
        </p:txBody>
      </p:sp>
      <p:sp>
        <p:nvSpPr>
          <p:cNvPr id="10" name="Slide Number Placeholder 9"/>
          <p:cNvSpPr>
            <a:spLocks noGrp="1"/>
          </p:cNvSpPr>
          <p:nvPr>
            <p:ph type="sldNum" sz="quarter" idx="12"/>
          </p:nvPr>
        </p:nvSpPr>
        <p:spPr/>
        <p:txBody>
          <a:bodyPr/>
          <a:lstStyle/>
          <a:p>
            <a:fld id="{537C5258-10E6-4C86-8BB8-F1FF92C04386}" type="slidenum">
              <a:rPr lang="el-GR" smtClean="0"/>
              <a:t>‹#›</a:t>
            </a:fld>
            <a:endParaRPr lang="el-GR"/>
          </a:p>
        </p:txBody>
      </p:sp>
    </p:spTree>
    <p:extLst>
      <p:ext uri="{BB962C8B-B14F-4D97-AF65-F5344CB8AC3E}">
        <p14:creationId xmlns:p14="http://schemas.microsoft.com/office/powerpoint/2010/main" val="332693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767D042-CDA1-4D5E-9956-5508B278B5AD}" type="datetimeFigureOut">
              <a:rPr lang="el-GR" smtClean="0"/>
              <a:t>5/6/2018</a:t>
            </a:fld>
            <a:endParaRPr lang="el-G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l-G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537C5258-10E6-4C86-8BB8-F1FF92C04386}" type="slidenum">
              <a:rPr lang="el-GR" smtClean="0"/>
              <a:t>‹#›</a:t>
            </a:fld>
            <a:endParaRPr lang="el-GR"/>
          </a:p>
        </p:txBody>
      </p:sp>
    </p:spTree>
    <p:extLst>
      <p:ext uri="{BB962C8B-B14F-4D97-AF65-F5344CB8AC3E}">
        <p14:creationId xmlns:p14="http://schemas.microsoft.com/office/powerpoint/2010/main" val="309840720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5.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48680"/>
            <a:ext cx="7772400" cy="4248472"/>
          </a:xfrm>
        </p:spPr>
        <p:txBody>
          <a:bodyPr>
            <a:normAutofit fontScale="90000"/>
          </a:bodyPr>
          <a:lstStyle/>
          <a:p>
            <a:br>
              <a:rPr lang="en-GB" b="1" cap="all" dirty="0"/>
            </a:br>
            <a:br>
              <a:rPr lang="en-GB" dirty="0"/>
            </a:br>
            <a:br>
              <a:rPr lang="el-GR" dirty="0">
                <a:solidFill>
                  <a:srgbClr val="FF0000"/>
                </a:solidFill>
              </a:rPr>
            </a:br>
            <a:r>
              <a:rPr lang="en-US" sz="3600" cap="all" dirty="0">
                <a:solidFill>
                  <a:srgbClr val="FF0000"/>
                </a:solidFill>
                <a:latin typeface="Gill Sans Ultra Bold" panose="020B0A02020104020203" pitchFamily="34" charset="0"/>
              </a:rPr>
              <a:t>Special education</a:t>
            </a:r>
            <a:br>
              <a:rPr lang="en-GB" sz="3600" cap="all" dirty="0">
                <a:solidFill>
                  <a:srgbClr val="FF0000"/>
                </a:solidFill>
                <a:latin typeface="Gill Sans Ultra Bold" panose="020B0A02020104020203" pitchFamily="34" charset="0"/>
              </a:rPr>
            </a:br>
            <a:r>
              <a:rPr lang="en-GB" sz="3600" cap="all" dirty="0">
                <a:solidFill>
                  <a:srgbClr val="FF0000"/>
                </a:solidFill>
                <a:latin typeface="Gill Sans Ultra Bold" panose="020B0A02020104020203" pitchFamily="34" charset="0"/>
              </a:rPr>
              <a:t>in </a:t>
            </a:r>
            <a:r>
              <a:rPr lang="en-GB" sz="4000" cap="all" dirty="0">
                <a:solidFill>
                  <a:srgbClr val="FF0000"/>
                </a:solidFill>
                <a:latin typeface="Gill Sans Ultra Bold" panose="020B0A02020104020203" pitchFamily="34" charset="0"/>
              </a:rPr>
              <a:t>our school</a:t>
            </a:r>
            <a:br>
              <a:rPr lang="en-GB" sz="4000" cap="all" dirty="0">
                <a:solidFill>
                  <a:srgbClr val="FF0000"/>
                </a:solidFill>
                <a:latin typeface="Gill Sans Ultra Bold" panose="020B0A02020104020203" pitchFamily="34" charset="0"/>
              </a:rPr>
            </a:br>
            <a:br>
              <a:rPr lang="en-GB" sz="4000" cap="all" dirty="0">
                <a:solidFill>
                  <a:srgbClr val="FF0000"/>
                </a:solidFill>
                <a:latin typeface="Gill Sans Ultra Bold" panose="020B0A02020104020203" pitchFamily="34" charset="0"/>
              </a:rPr>
            </a:br>
            <a:r>
              <a:rPr lang="en-GB" sz="4000" cap="all" dirty="0" err="1">
                <a:solidFill>
                  <a:srgbClr val="FF0000"/>
                </a:solidFill>
                <a:latin typeface="Gill Sans Ultra Bold" panose="020B0A02020104020203" pitchFamily="34" charset="0"/>
              </a:rPr>
              <a:t>ayios</a:t>
            </a:r>
            <a:r>
              <a:rPr lang="en-GB" sz="4000" cap="all" dirty="0">
                <a:solidFill>
                  <a:srgbClr val="FF0000"/>
                </a:solidFill>
                <a:latin typeface="Gill Sans Ultra Bold" panose="020B0A02020104020203" pitchFamily="34" charset="0"/>
              </a:rPr>
              <a:t> </a:t>
            </a:r>
            <a:r>
              <a:rPr lang="en-GB" sz="4000" cap="all" dirty="0" err="1">
                <a:solidFill>
                  <a:srgbClr val="FF0000"/>
                </a:solidFill>
                <a:latin typeface="Gill Sans Ultra Bold" panose="020B0A02020104020203" pitchFamily="34" charset="0"/>
              </a:rPr>
              <a:t>dometios</a:t>
            </a:r>
            <a:r>
              <a:rPr lang="en-GB" sz="4000" cap="all" dirty="0">
                <a:solidFill>
                  <a:srgbClr val="FF0000"/>
                </a:solidFill>
                <a:latin typeface="Gill Sans Ultra Bold" panose="020B0A02020104020203" pitchFamily="34" charset="0"/>
              </a:rPr>
              <a:t> III elementary school</a:t>
            </a:r>
            <a:br>
              <a:rPr lang="en-GB" sz="4000" cap="all" dirty="0">
                <a:solidFill>
                  <a:srgbClr val="FF0000"/>
                </a:solidFill>
                <a:latin typeface="Gill Sans Ultra Bold" panose="020B0A02020104020203" pitchFamily="34" charset="0"/>
              </a:rPr>
            </a:br>
            <a:br>
              <a:rPr lang="en-GB" sz="4000" cap="all" dirty="0">
                <a:solidFill>
                  <a:schemeClr val="bg1"/>
                </a:solidFill>
                <a:latin typeface="Gill Sans Ultra Bold" panose="020B0A02020104020203" pitchFamily="34" charset="0"/>
              </a:rPr>
            </a:br>
            <a:br>
              <a:rPr lang="en-GB" sz="4000" dirty="0">
                <a:solidFill>
                  <a:schemeClr val="bg1"/>
                </a:solidFill>
                <a:latin typeface="Gill Sans Ultra Bold" panose="020B0A02020104020203" pitchFamily="34" charset="0"/>
              </a:rPr>
            </a:br>
            <a:r>
              <a:rPr lang="en-GB" sz="4000" dirty="0">
                <a:solidFill>
                  <a:schemeClr val="bg1"/>
                </a:solidFill>
                <a:latin typeface="Gill Sans Ultra Bold" panose="020B0A02020104020203" pitchFamily="34" charset="0"/>
              </a:rPr>
              <a:t>by </a:t>
            </a:r>
            <a:endParaRPr lang="el-GR" dirty="0">
              <a:solidFill>
                <a:schemeClr val="bg1"/>
              </a:solidFill>
            </a:endParaRPr>
          </a:p>
        </p:txBody>
      </p:sp>
      <p:pic>
        <p:nvPicPr>
          <p:cNvPr id="3" name="Picture 2" descr="https://twinspace.etwinning.net/files/collabspace/3/13/613/47613/b8ff14ca.png">
            <a:extLst>
              <a:ext uri="{FF2B5EF4-FFF2-40B4-BE49-F238E27FC236}">
                <a16:creationId xmlns:a16="http://schemas.microsoft.com/office/drawing/2014/main" id="{EB1DF8B1-330F-4367-9120-9BD74C577B0C}"/>
              </a:ext>
            </a:extLst>
          </p:cNvPr>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599023" y="51455"/>
            <a:ext cx="1368152"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Image result for erasmus +">
            <a:extLst>
              <a:ext uri="{FF2B5EF4-FFF2-40B4-BE49-F238E27FC236}">
                <a16:creationId xmlns:a16="http://schemas.microsoft.com/office/drawing/2014/main" id="{1555C1C6-8641-4F55-8B11-B549BDD9804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8640"/>
            <a:ext cx="4172244" cy="1021775"/>
          </a:xfrm>
          <a:prstGeom prst="rect">
            <a:avLst/>
          </a:prstGeom>
          <a:noFill/>
          <a:ln>
            <a:noFill/>
          </a:ln>
        </p:spPr>
      </p:pic>
      <p:pic>
        <p:nvPicPr>
          <p:cNvPr id="5122"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895" y="5157192"/>
            <a:ext cx="2520280" cy="1587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angle 4">
            <a:extLst>
              <a:ext uri="{FF2B5EF4-FFF2-40B4-BE49-F238E27FC236}">
                <a16:creationId xmlns:a16="http://schemas.microsoft.com/office/drawing/2014/main" id="{8A25447D-A0B5-4FDF-BF3C-48B358F908A4}"/>
              </a:ext>
            </a:extLst>
          </p:cNvPr>
          <p:cNvSpPr/>
          <p:nvPr/>
        </p:nvSpPr>
        <p:spPr>
          <a:xfrm>
            <a:off x="251520" y="5013176"/>
            <a:ext cx="5170005" cy="1569660"/>
          </a:xfrm>
          <a:prstGeom prst="rect">
            <a:avLst/>
          </a:prstGeom>
          <a:noFill/>
        </p:spPr>
        <p:txBody>
          <a:bodyPr wrap="none" lIns="91440" tIns="45720" rIns="91440" bIns="45720">
            <a:spAutoFit/>
          </a:bodyPr>
          <a:lstStyle/>
          <a:p>
            <a:r>
              <a:rPr lang="en-GB" sz="3200" b="0" cap="none" spc="0" dirty="0">
                <a:ln w="0"/>
                <a:solidFill>
                  <a:schemeClr val="tx1"/>
                </a:solidFill>
                <a:effectLst>
                  <a:outerShdw blurRad="38100" dist="19050" dir="2700000" algn="tl" rotWithShape="0">
                    <a:schemeClr val="dk1">
                      <a:alpha val="40000"/>
                    </a:schemeClr>
                  </a:outerShdw>
                </a:effectLst>
              </a:rPr>
              <a:t>By Georgia </a:t>
            </a:r>
            <a:r>
              <a:rPr lang="en-GB" sz="3200" b="0" cap="none" spc="0" dirty="0" err="1">
                <a:ln w="0"/>
                <a:solidFill>
                  <a:schemeClr val="tx1"/>
                </a:solidFill>
                <a:effectLst>
                  <a:outerShdw blurRad="38100" dist="19050" dir="2700000" algn="tl" rotWithShape="0">
                    <a:schemeClr val="dk1">
                      <a:alpha val="40000"/>
                    </a:schemeClr>
                  </a:outerShdw>
                </a:effectLst>
              </a:rPr>
              <a:t>Tsiapini</a:t>
            </a:r>
            <a:r>
              <a:rPr lang="en-GB" sz="3200" b="0" cap="none" spc="0" dirty="0">
                <a:ln w="0"/>
                <a:solidFill>
                  <a:schemeClr val="tx1"/>
                </a:solidFill>
                <a:effectLst>
                  <a:outerShdw blurRad="38100" dist="19050" dir="2700000" algn="tl" rotWithShape="0">
                    <a:schemeClr val="dk1">
                      <a:alpha val="40000"/>
                    </a:schemeClr>
                  </a:outerShdw>
                </a:effectLst>
              </a:rPr>
              <a:t>, </a:t>
            </a:r>
          </a:p>
          <a:p>
            <a:r>
              <a:rPr lang="en-GB" sz="3200" b="0" cap="none" spc="0" dirty="0">
                <a:ln w="0"/>
                <a:solidFill>
                  <a:schemeClr val="tx1"/>
                </a:solidFill>
                <a:effectLst>
                  <a:outerShdw blurRad="38100" dist="19050" dir="2700000" algn="tl" rotWithShape="0">
                    <a:schemeClr val="dk1">
                      <a:alpha val="40000"/>
                    </a:schemeClr>
                  </a:outerShdw>
                </a:effectLst>
              </a:rPr>
              <a:t>Special Education Teacher</a:t>
            </a:r>
          </a:p>
          <a:p>
            <a:r>
              <a:rPr lang="en-US" sz="3200" b="0" cap="none" spc="0">
                <a:ln w="0"/>
                <a:solidFill>
                  <a:schemeClr val="tx1"/>
                </a:solidFill>
                <a:effectLst>
                  <a:outerShdw blurRad="38100" dist="19050" dir="2700000" algn="tl" rotWithShape="0">
                    <a:schemeClr val="dk1">
                      <a:alpha val="40000"/>
                    </a:schemeClr>
                  </a:outerShdw>
                </a:effectLst>
              </a:rPr>
              <a:t>May, 2018</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5196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CF043BA-0C52-4068-BCF5-2B2D89BA9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9" name="Picture 2" descr="https://lh3.googleusercontent.com/S4P6Lb_nVkEvgMMVntbz2ZEjoGha7yc0-EibiPJr16IVOlNeF-rVEuJhisNufa-kgFLGfLDuPAI_ODb5AeTC8uTokBnddTItq8phdSWYdc4tO2B1plXWGWfAz7mC5D9aMC0eJfYlfb7oDRQK8VuJNm_xInjr9Mz2WrC4RsllCv-VwIMW0LQJZqgBKrUVtTZKPE0Scq3x1cuzgTmyy8_o1XdC-Q9gmmGNciECzLpWoytSDo1VGUfUCMk3XJ8A8pveRWm05ZdphymnejGVE1POU2hIUKJytxLeTJpmXiFXyaBy0krl6jbxEAlJZczTyIzRZ88Yb_RaYO7NYi5pddcFcETq4qGm24cQRG7bnRJdRGC1niRJCiiPVpjeUJ27K6EPNiBU-MQgfOtQ56kooMrnsjCbgXjfMb3tB275aaame4M3MKQNs7cAxzaQSE_4ytwBdatNJ6P8zIKk106R3bvqgrdK2lWnT375IZXFxZWocH6IuOqTzyUELTTxXYgu3MJIX5L1qFqjmfQrKNdnGJ-wCJXE7l1mGC3n8zlivZCPUmaZKVJJze9bipfKNYP2dNphMzPFb_0R9R6rUnrLusEYumJwT6V8DULxqtr-GTUT=w856-h642-no">
            <a:extLst>
              <a:ext uri="{FF2B5EF4-FFF2-40B4-BE49-F238E27FC236}">
                <a16:creationId xmlns:a16="http://schemas.microsoft.com/office/drawing/2014/main" id="{09933711-7A31-4949-B712-55C045A16F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417" r="24666"/>
          <a:stretch/>
        </p:blipFill>
        <p:spPr bwMode="auto">
          <a:xfrm>
            <a:off x="2507" y="10"/>
            <a:ext cx="5661692"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789ACCC8-A635-400E-B9C0-AD9CA57109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7" name="Oval 76">
              <a:extLst>
                <a:ext uri="{FF2B5EF4-FFF2-40B4-BE49-F238E27FC236}">
                  <a16:creationId xmlns:a16="http://schemas.microsoft.com/office/drawing/2014/main" id="{CBC21CEB-233C-4B50-8CCA-829AD0428F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8" name="Oval 77">
              <a:extLst>
                <a:ext uri="{FF2B5EF4-FFF2-40B4-BE49-F238E27FC236}">
                  <a16:creationId xmlns:a16="http://schemas.microsoft.com/office/drawing/2014/main" id="{F3DF2D74-CD63-49A8-A93B-9DA2F59511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8D50E43C-E214-42DC-9320-0117DB18A97E}"/>
              </a:ext>
            </a:extLst>
          </p:cNvPr>
          <p:cNvSpPr>
            <a:spLocks noGrp="1"/>
          </p:cNvSpPr>
          <p:nvPr>
            <p:ph type="title"/>
          </p:nvPr>
        </p:nvSpPr>
        <p:spPr>
          <a:xfrm>
            <a:off x="5947429" y="2310169"/>
            <a:ext cx="2862580" cy="1609344"/>
          </a:xfrm>
          <a:ln>
            <a:noFill/>
          </a:ln>
        </p:spPr>
        <p:txBody>
          <a:bodyPr>
            <a:noAutofit/>
          </a:bodyPr>
          <a:lstStyle/>
          <a:p>
            <a:r>
              <a:rPr lang="en-US" sz="4000" dirty="0" err="1"/>
              <a:t>Visualising</a:t>
            </a:r>
            <a:r>
              <a:rPr lang="en-US" sz="4000" dirty="0"/>
              <a:t> the story, breaking it into small parts and putting it back together in the correct order. </a:t>
            </a:r>
          </a:p>
        </p:txBody>
      </p:sp>
    </p:spTree>
    <p:extLst>
      <p:ext uri="{BB962C8B-B14F-4D97-AF65-F5344CB8AC3E}">
        <p14:creationId xmlns:p14="http://schemas.microsoft.com/office/powerpoint/2010/main" val="49151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24FAB4-90E2-4801-92F0-473F772246AF}"/>
              </a:ext>
            </a:extLst>
          </p:cNvPr>
          <p:cNvSpPr txBox="1">
            <a:spLocks/>
          </p:cNvSpPr>
          <p:nvPr/>
        </p:nvSpPr>
        <p:spPr>
          <a:xfrm>
            <a:off x="3174329" y="867328"/>
            <a:ext cx="5969671" cy="6090064"/>
          </a:xfrm>
          <a:prstGeom prst="rect">
            <a:avLst/>
          </a:prstGeom>
        </p:spPr>
        <p:txBody>
          <a:bodyPr>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3200" dirty="0"/>
              <a:t>Inclusive schooling enables and empowers each child with enough transferable skills to use in their everyday life, such as communication, socializing, and self-esteem. </a:t>
            </a:r>
          </a:p>
          <a:p>
            <a:pPr marL="0" indent="0">
              <a:buNone/>
            </a:pPr>
            <a:r>
              <a:rPr lang="en-US" sz="3200" dirty="0"/>
              <a:t>  </a:t>
            </a:r>
          </a:p>
          <a:p>
            <a:r>
              <a:rPr lang="en-US" sz="3200" dirty="0"/>
              <a:t>The major problem that inclusive schooling has to overcome is </a:t>
            </a:r>
            <a:r>
              <a:rPr lang="en-US" sz="3200" u="sng" dirty="0">
                <a:solidFill>
                  <a:srgbClr val="FF0000"/>
                </a:solidFill>
              </a:rPr>
              <a:t>funding</a:t>
            </a:r>
            <a:r>
              <a:rPr lang="en-US" sz="3200" dirty="0"/>
              <a:t> which causes problems in </a:t>
            </a:r>
            <a:r>
              <a:rPr lang="en-US" sz="3200" dirty="0">
                <a:solidFill>
                  <a:srgbClr val="FF0000"/>
                </a:solidFill>
              </a:rPr>
              <a:t>equipment</a:t>
            </a:r>
            <a:r>
              <a:rPr lang="en-US" sz="3200" dirty="0"/>
              <a:t>, the use of </a:t>
            </a:r>
            <a:r>
              <a:rPr lang="en-US" sz="3200" dirty="0">
                <a:solidFill>
                  <a:srgbClr val="FF0000"/>
                </a:solidFill>
              </a:rPr>
              <a:t>professionals</a:t>
            </a:r>
            <a:r>
              <a:rPr lang="en-US" sz="3200" dirty="0"/>
              <a:t>, </a:t>
            </a:r>
            <a:r>
              <a:rPr lang="en-US" sz="3200" dirty="0">
                <a:solidFill>
                  <a:srgbClr val="FF0000"/>
                </a:solidFill>
              </a:rPr>
              <a:t>time</a:t>
            </a:r>
            <a:r>
              <a:rPr lang="en-US" sz="3200" dirty="0"/>
              <a:t> for inclusive teaching and </a:t>
            </a:r>
            <a:r>
              <a:rPr lang="en-US" sz="3200" dirty="0">
                <a:solidFill>
                  <a:srgbClr val="FF0000"/>
                </a:solidFill>
              </a:rPr>
              <a:t>space</a:t>
            </a:r>
            <a:r>
              <a:rPr lang="en-US" sz="3200" dirty="0"/>
              <a:t> availability. </a:t>
            </a:r>
          </a:p>
          <a:p>
            <a:endParaRPr lang="el-GR" sz="1600" dirty="0"/>
          </a:p>
        </p:txBody>
      </p:sp>
      <p:pic>
        <p:nvPicPr>
          <p:cNvPr id="6" name="Picture 5">
            <a:extLst>
              <a:ext uri="{FF2B5EF4-FFF2-40B4-BE49-F238E27FC236}">
                <a16:creationId xmlns:a16="http://schemas.microsoft.com/office/drawing/2014/main" id="{9CB3B56C-E4E4-42C8-ABF0-EE6094B8C008}"/>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628800"/>
            <a:ext cx="3174329" cy="4232439"/>
          </a:xfrm>
          <a:prstGeom prst="rect">
            <a:avLst/>
          </a:prstGeom>
        </p:spPr>
      </p:pic>
      <p:sp>
        <p:nvSpPr>
          <p:cNvPr id="8" name="Rectangle 7">
            <a:extLst>
              <a:ext uri="{FF2B5EF4-FFF2-40B4-BE49-F238E27FC236}">
                <a16:creationId xmlns:a16="http://schemas.microsoft.com/office/drawing/2014/main" id="{BFAD4908-7B0D-471F-B031-32CC585673E9}"/>
              </a:ext>
            </a:extLst>
          </p:cNvPr>
          <p:cNvSpPr/>
          <p:nvPr/>
        </p:nvSpPr>
        <p:spPr>
          <a:xfrm>
            <a:off x="2806092" y="2978269"/>
            <a:ext cx="4680520"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Problems…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4C010EC4-313D-4210-BF37-6CA0DD6E33A1}"/>
              </a:ext>
            </a:extLst>
          </p:cNvPr>
          <p:cNvSpPr/>
          <p:nvPr/>
        </p:nvSpPr>
        <p:spPr>
          <a:xfrm>
            <a:off x="1202306" y="-48126"/>
            <a:ext cx="723582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Positive conclusions…</a:t>
            </a:r>
          </a:p>
        </p:txBody>
      </p:sp>
    </p:spTree>
    <p:extLst>
      <p:ext uri="{BB962C8B-B14F-4D97-AF65-F5344CB8AC3E}">
        <p14:creationId xmlns:p14="http://schemas.microsoft.com/office/powerpoint/2010/main" val="37489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01EBB4D-E42B-468D-B801-D16CF43ECB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7FBF63C-B061-4F66-8609-FED8EFFDA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893CC27-5C56-4F6F-9B94-413AE08B92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76D64082-5099-45DC-84A9-81EA54822BE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42" name="Oval 141">
              <a:extLst>
                <a:ext uri="{FF2B5EF4-FFF2-40B4-BE49-F238E27FC236}">
                  <a16:creationId xmlns:a16="http://schemas.microsoft.com/office/drawing/2014/main" id="{A9E39E47-E101-4CE1-883E-6C6528BECE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3" name="Oval 142">
              <a:extLst>
                <a:ext uri="{FF2B5EF4-FFF2-40B4-BE49-F238E27FC236}">
                  <a16:creationId xmlns:a16="http://schemas.microsoft.com/office/drawing/2014/main" id="{2830CD01-B213-47C9-81AD-433E08F7DA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45" name="Rectangle 144">
            <a:extLst>
              <a:ext uri="{FF2B5EF4-FFF2-40B4-BE49-F238E27FC236}">
                <a16:creationId xmlns:a16="http://schemas.microsoft.com/office/drawing/2014/main" id="{D3942243-EB87-47B0-A725-FB513F644A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5"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https://lh3.googleusercontent.com/nqJYgZEMOeALHHM9NxvPxaUYFyQpf9yNUiHMUNazu8KRmmi3i0kIdXjSWnC1G1FVey8MuHSGhJo4RqT07HE00rZQy6NAsjvpAWaDAGt3Diy0tv7kb92_PsZSb6Xe4BnJupPhFYa2cCxskOLhoPgp0cTm7ZZia0nRc7bJxUmPn1WLNZmnrKfC6JNJ50KC43-FJV5dI-_UBZ-oppTqmwarcKxG3EzpGRxITC4Gr64PPXgGIKyO7HBV6ykoTexabMIuSwq9kPm7-D-ZRb9hXDzSO7c6r8MG8P5U5MNbMzb0kMrc9jeENR2r6mKB6k56JNC5c_2hf8aNOO_CQ3_-bz7a06BxbE5D8QSTDGwrVSVGIr1cw9HEcoqU9tBh97wY4SorNiGr_21qnsrwY6GzdkYIb31NX9WnzHq0BDtDh4wLJZ2MMF8XB_UTuX_fgduFxm6AMQI8hWYnvkuwjjf4V-X4Jhqb82STEOogYWD1peczYMr3Dj2P4dHNJsdTeLqvMJfgshIg0lvUnQNPFpH3PaiLLFBUfuICgYM2VqWeEePACozrtASMOIbtYPrZkHVRWfLdBS8qr7lwEslKnVNIvmT-JkGzc6eycqYWnPCXliEP=w482-h642-no">
            <a:extLst>
              <a:ext uri="{FF2B5EF4-FFF2-40B4-BE49-F238E27FC236}">
                <a16:creationId xmlns:a16="http://schemas.microsoft.com/office/drawing/2014/main" id="{4A1354DC-694E-488A-BFAC-AC0E9E113C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510" r="-3" b="21749"/>
          <a:stretch/>
        </p:blipFill>
        <p:spPr bwMode="auto">
          <a:xfrm>
            <a:off x="20" y="1"/>
            <a:ext cx="5435847" cy="4257366"/>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51EA2B2F-0614-4D69-B22A-E70BCFCAD7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9144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yprus"/>
          <p:cNvPicPr>
            <a:picLocks noChangeAspect="1" noChangeArrowheads="1"/>
          </p:cNvPicPr>
          <p:nvPr/>
        </p:nvPicPr>
        <p:blipFill rotWithShape="1">
          <a:blip r:embed="rId7">
            <a:extLst>
              <a:ext uri="{28A0092B-C50C-407E-A947-70E740481C1C}">
                <a14:useLocalDpi xmlns:a14="http://schemas.microsoft.com/office/drawing/2010/main" val="0"/>
              </a:ext>
            </a:extLst>
          </a:blip>
          <a:srcRect l="15744" r="20575"/>
          <a:stretch/>
        </p:blipFill>
        <p:spPr bwMode="auto">
          <a:xfrm>
            <a:off x="5561838" y="-2"/>
            <a:ext cx="3582162" cy="4261104"/>
          </a:xfrm>
          <a:prstGeom prst="rect">
            <a:avLst/>
          </a:prstGeom>
          <a:noFill/>
          <a:extLst>
            <a:ext uri="{909E8E84-426E-40DD-AFC4-6F175D3DCCD1}">
              <a14:hiddenFill xmlns:a14="http://schemas.microsoft.com/office/drawing/2010/main">
                <a:solidFill>
                  <a:srgbClr val="FFFFFF"/>
                </a:solidFill>
              </a14:hiddenFill>
            </a:ext>
          </a:extLst>
        </p:spPr>
      </p:pic>
      <p:grpSp>
        <p:nvGrpSpPr>
          <p:cNvPr id="149" name="Group 148">
            <a:extLst>
              <a:ext uri="{FF2B5EF4-FFF2-40B4-BE49-F238E27FC236}">
                <a16:creationId xmlns:a16="http://schemas.microsoft.com/office/drawing/2014/main" id="{74F14128-2B23-48F2-BD56-EA0849FACCD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84192" y="5111496"/>
            <a:ext cx="810678" cy="1080902"/>
            <a:chOff x="9685338" y="4460675"/>
            <a:chExt cx="1080904" cy="1080902"/>
          </a:xfrm>
        </p:grpSpPr>
        <p:sp>
          <p:nvSpPr>
            <p:cNvPr id="150" name="Oval 149">
              <a:extLst>
                <a:ext uri="{FF2B5EF4-FFF2-40B4-BE49-F238E27FC236}">
                  <a16:creationId xmlns:a16="http://schemas.microsoft.com/office/drawing/2014/main" id="{1E646914-1486-4A28-BF54-E138E8A7A2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1" name="Oval 150">
              <a:extLst>
                <a:ext uri="{FF2B5EF4-FFF2-40B4-BE49-F238E27FC236}">
                  <a16:creationId xmlns:a16="http://schemas.microsoft.com/office/drawing/2014/main" id="{DD627D15-B201-4E06-B8F9-73B6A6D1E0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90504" y="4678239"/>
            <a:ext cx="7935413" cy="1472224"/>
          </a:xfrm>
        </p:spPr>
        <p:txBody>
          <a:bodyPr vert="horz" lIns="91440" tIns="45720" rIns="91440" bIns="45720" rtlCol="0" anchor="b">
            <a:normAutofit/>
          </a:bodyPr>
          <a:lstStyle/>
          <a:p>
            <a:pPr>
              <a:lnSpc>
                <a:spcPct val="80000"/>
              </a:lnSpc>
            </a:pPr>
            <a:r>
              <a:rPr lang="en-US" sz="4000" b="1" kern="1200" cap="all" baseline="0" dirty="0">
                <a:blipFill dpi="0" rotWithShape="1">
                  <a:blip r:embed="rId4">
                    <a:extLst/>
                  </a:blip>
                  <a:srcRect/>
                  <a:tile tx="6350" ty="-127000" sx="65000" sy="64000" flip="none" algn="tl"/>
                </a:blipFill>
                <a:latin typeface="+mj-lt"/>
                <a:ea typeface="+mj-ea"/>
                <a:cs typeface="+mj-cs"/>
              </a:rPr>
              <a:t>Thank you for your attention!</a:t>
            </a:r>
          </a:p>
        </p:txBody>
      </p:sp>
    </p:spTree>
    <p:extLst>
      <p:ext uri="{BB962C8B-B14F-4D97-AF65-F5344CB8AC3E}">
        <p14:creationId xmlns:p14="http://schemas.microsoft.com/office/powerpoint/2010/main" val="42421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F043BA-0C52-4068-BCF5-2B2D89BA9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F7534C6-E51A-47C0-A83F-472CC703A5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 b="9151"/>
          <a:stretch/>
        </p:blipFill>
        <p:spPr>
          <a:xfrm>
            <a:off x="2507" y="10"/>
            <a:ext cx="5661692" cy="6857990"/>
          </a:xfrm>
          <a:prstGeom prst="rect">
            <a:avLst/>
          </a:prstGeom>
        </p:spPr>
      </p:pic>
      <p:grpSp>
        <p:nvGrpSpPr>
          <p:cNvPr id="14" name="Group 13">
            <a:extLst>
              <a:ext uri="{FF2B5EF4-FFF2-40B4-BE49-F238E27FC236}">
                <a16:creationId xmlns:a16="http://schemas.microsoft.com/office/drawing/2014/main" id="{789ACCC8-A635-400E-B9C0-AD9CA57109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id="{CBC21CEB-233C-4B50-8CCA-829AD0428F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F3DF2D74-CD63-49A8-A93B-9DA2F59511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Content Placeholder 2"/>
          <p:cNvSpPr>
            <a:spLocks noGrp="1"/>
          </p:cNvSpPr>
          <p:nvPr>
            <p:ph idx="1"/>
          </p:nvPr>
        </p:nvSpPr>
        <p:spPr>
          <a:xfrm>
            <a:off x="5860163" y="1096904"/>
            <a:ext cx="2862580" cy="4050792"/>
          </a:xfrm>
        </p:spPr>
        <p:txBody>
          <a:bodyPr>
            <a:noAutofit/>
          </a:bodyPr>
          <a:lstStyle/>
          <a:p>
            <a:pPr marL="0" indent="0">
              <a:buNone/>
            </a:pPr>
            <a:endParaRPr lang="en-US" sz="1600" dirty="0"/>
          </a:p>
          <a:p>
            <a:r>
              <a:rPr lang="en-US" sz="3200" dirty="0"/>
              <a:t>The special education department of our school includes speech therapy and special education. </a:t>
            </a:r>
          </a:p>
          <a:p>
            <a:pPr marL="0" indent="0">
              <a:buNone/>
            </a:pPr>
            <a:endParaRPr lang="en-US" sz="1600" dirty="0">
              <a:latin typeface="Kristen ITC" panose="03050502040202030202" pitchFamily="66" charset="0"/>
            </a:endParaRPr>
          </a:p>
        </p:txBody>
      </p:sp>
    </p:spTree>
    <p:extLst>
      <p:ext uri="{BB962C8B-B14F-4D97-AF65-F5344CB8AC3E}">
        <p14:creationId xmlns:p14="http://schemas.microsoft.com/office/powerpoint/2010/main" val="416958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BAD485-2DD2-4383-879B-ADCC2BFEF9DD}"/>
              </a:ext>
            </a:extLst>
          </p:cNvPr>
          <p:cNvSpPr/>
          <p:nvPr/>
        </p:nvSpPr>
        <p:spPr>
          <a:xfrm>
            <a:off x="251520" y="2194942"/>
            <a:ext cx="4320480" cy="1200329"/>
          </a:xfrm>
          <a:prstGeom prst="rect">
            <a:avLst/>
          </a:prstGeom>
        </p:spPr>
        <p:txBody>
          <a:bodyPr vert="horz" lIns="91440" tIns="45720" rIns="91440" bIns="45720" rtlCol="0">
            <a:noAutofit/>
          </a:bodyPr>
          <a:lstStyle/>
          <a:p>
            <a:pPr defTabSz="914400">
              <a:lnSpc>
                <a:spcPct val="90000"/>
              </a:lnSpc>
              <a:spcBef>
                <a:spcPts val="1200"/>
              </a:spcBef>
              <a:buClr>
                <a:schemeClr val="accent1">
                  <a:lumMod val="75000"/>
                </a:schemeClr>
              </a:buClr>
              <a:buSzPct val="85000"/>
            </a:pPr>
            <a:r>
              <a:rPr lang="en-US" sz="3200" dirty="0"/>
              <a:t>In special education we are using one to one teaching, group teaching (2-3 students), co-teaching between special education and speech therapy and special education with main stream teacher. </a:t>
            </a:r>
          </a:p>
        </p:txBody>
      </p:sp>
      <p:pic>
        <p:nvPicPr>
          <p:cNvPr id="11" name="Picture 10">
            <a:extLst>
              <a:ext uri="{FF2B5EF4-FFF2-40B4-BE49-F238E27FC236}">
                <a16:creationId xmlns:a16="http://schemas.microsoft.com/office/drawing/2014/main" id="{A2D469D4-D589-4842-AF28-20C2F80B19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4153"/>
            <a:ext cx="5143500" cy="6858000"/>
          </a:xfrm>
          <a:prstGeom prst="rect">
            <a:avLst/>
          </a:prstGeom>
        </p:spPr>
      </p:pic>
      <p:sp>
        <p:nvSpPr>
          <p:cNvPr id="15" name="Rectangle 14">
            <a:extLst>
              <a:ext uri="{FF2B5EF4-FFF2-40B4-BE49-F238E27FC236}">
                <a16:creationId xmlns:a16="http://schemas.microsoft.com/office/drawing/2014/main" id="{426C3177-7480-4DC4-B5DE-14184874FBA1}"/>
              </a:ext>
            </a:extLst>
          </p:cNvPr>
          <p:cNvSpPr/>
          <p:nvPr/>
        </p:nvSpPr>
        <p:spPr>
          <a:xfrm>
            <a:off x="467544" y="84898"/>
            <a:ext cx="3888432" cy="1754326"/>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Special Education and Speech Therapy</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1736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09A181-64A1-406E-83C1-0526058B0D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54" r="19990"/>
          <a:stretch/>
        </p:blipFill>
        <p:spPr>
          <a:xfrm>
            <a:off x="5076057" y="10"/>
            <a:ext cx="4067944" cy="6857990"/>
          </a:xfrm>
          <a:prstGeom prst="rect">
            <a:avLst/>
          </a:prstGeom>
        </p:spPr>
      </p:pic>
      <p:grpSp>
        <p:nvGrpSpPr>
          <p:cNvPr id="11" name="Group 10">
            <a:extLst>
              <a:ext uri="{FF2B5EF4-FFF2-40B4-BE49-F238E27FC236}">
                <a16:creationId xmlns:a16="http://schemas.microsoft.com/office/drawing/2014/main"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2" name="Oval 11">
              <a:extLst>
                <a:ext uri="{FF2B5EF4-FFF2-40B4-BE49-F238E27FC236}">
                  <a16:creationId xmlns:a16="http://schemas.microsoft.com/office/drawing/2014/main"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Content Placeholder 2"/>
          <p:cNvSpPr>
            <a:spLocks noGrp="1"/>
          </p:cNvSpPr>
          <p:nvPr>
            <p:ph idx="1"/>
          </p:nvPr>
        </p:nvSpPr>
        <p:spPr>
          <a:xfrm>
            <a:off x="428609" y="1161899"/>
            <a:ext cx="4260667" cy="5095460"/>
          </a:xfrm>
        </p:spPr>
        <p:txBody>
          <a:bodyPr>
            <a:normAutofit lnSpcReduction="10000"/>
          </a:bodyPr>
          <a:lstStyle/>
          <a:p>
            <a:pPr marL="0" indent="0">
              <a:buNone/>
            </a:pPr>
            <a:r>
              <a:rPr lang="en-US" sz="2800" dirty="0"/>
              <a:t>The funding needs of the children with special education in our school are:</a:t>
            </a:r>
          </a:p>
          <a:p>
            <a:pPr lvl="0"/>
            <a:r>
              <a:rPr lang="en-US" sz="2800" dirty="0"/>
              <a:t>Emotional support</a:t>
            </a:r>
          </a:p>
          <a:p>
            <a:pPr lvl="0"/>
            <a:r>
              <a:rPr lang="en-US" sz="2800" dirty="0"/>
              <a:t>Support for the personal hygiene</a:t>
            </a:r>
          </a:p>
          <a:p>
            <a:pPr lvl="0"/>
            <a:r>
              <a:rPr lang="en-US" sz="2800" dirty="0"/>
              <a:t>Socializing (build their communication skills that can be transferred from a small group to a large one) and build up their confidence. </a:t>
            </a:r>
          </a:p>
          <a:p>
            <a:endParaRPr lang="el-GR" sz="1600" dirty="0"/>
          </a:p>
        </p:txBody>
      </p:sp>
      <p:sp>
        <p:nvSpPr>
          <p:cNvPr id="5" name="Rectangle 4">
            <a:extLst>
              <a:ext uri="{FF2B5EF4-FFF2-40B4-BE49-F238E27FC236}">
                <a16:creationId xmlns:a16="http://schemas.microsoft.com/office/drawing/2014/main" id="{371122BF-653C-4E0B-A14A-D7C04097C023}"/>
              </a:ext>
            </a:extLst>
          </p:cNvPr>
          <p:cNvSpPr/>
          <p:nvPr/>
        </p:nvSpPr>
        <p:spPr>
          <a:xfrm>
            <a:off x="91760" y="84898"/>
            <a:ext cx="493436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Funding needs</a:t>
            </a:r>
          </a:p>
        </p:txBody>
      </p:sp>
    </p:spTree>
    <p:extLst>
      <p:ext uri="{BB962C8B-B14F-4D97-AF65-F5344CB8AC3E}">
        <p14:creationId xmlns:p14="http://schemas.microsoft.com/office/powerpoint/2010/main" val="44537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C8D586-1ECD-4981-BED2-97336112C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F001A23-2767-4A31-BD30-56112DE9527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4" name="Oval 73">
              <a:extLst>
                <a:ext uri="{FF2B5EF4-FFF2-40B4-BE49-F238E27FC236}">
                  <a16:creationId xmlns:a16="http://schemas.microsoft.com/office/drawing/2014/main" id="{C6BD30CE-7C6B-4C5B-8206-2A912062D6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7FA45EC6-AD58-4CAF-846D-46D82B614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Content Placeholder 2"/>
          <p:cNvSpPr>
            <a:spLocks noGrp="1"/>
          </p:cNvSpPr>
          <p:nvPr>
            <p:ph idx="1"/>
          </p:nvPr>
        </p:nvSpPr>
        <p:spPr>
          <a:xfrm>
            <a:off x="4672255" y="923330"/>
            <a:ext cx="4146139" cy="6343600"/>
          </a:xfrm>
        </p:spPr>
        <p:txBody>
          <a:bodyPr>
            <a:normAutofit lnSpcReduction="10000"/>
          </a:bodyPr>
          <a:lstStyle/>
          <a:p>
            <a:pPr marL="0" indent="0">
              <a:buNone/>
            </a:pPr>
            <a:r>
              <a:rPr lang="en-US" sz="2400" dirty="0"/>
              <a:t>The methods that we are utilizing are:</a:t>
            </a:r>
          </a:p>
          <a:p>
            <a:r>
              <a:rPr lang="en-US" sz="2400" dirty="0"/>
              <a:t>Applied Behavior Analysis (ABA)</a:t>
            </a:r>
          </a:p>
          <a:p>
            <a:r>
              <a:rPr lang="en-US" sz="2400" dirty="0"/>
              <a:t>Every day school equipment are adapted to each individual student based on their needs to enhance and enable their performance e.g. we create a small window to enable the student to focus on the reading line and not be distracted from the visual overload of information. Another example is simplify class homework to enable understanding.</a:t>
            </a:r>
          </a:p>
          <a:p>
            <a:endParaRPr lang="el-GR" sz="1600" dirty="0"/>
          </a:p>
        </p:txBody>
      </p:sp>
      <p:pic>
        <p:nvPicPr>
          <p:cNvPr id="11" name="Picture 4" descr="https://lh3.googleusercontent.com/98maeawxVK_Vw_TKBS7gUkMtxTIm_dmLOhGb6NhbxmjlyjJp2jwEwUKB0f9lBasER0zr4xr7iyWlhEeRNv6BvoUgYw7zP0YYyPMrLnc9kV1-MUEQai7Yfs5P8LJu0yA65bCgNZNM_3vAnn1aS4-SKjbDeNhMVQ89d1IYknGIy8Fih_HEeaw8NAn6bYpTpATMEhTWVcGWw6EmQnFL1zB7GMw9IYzqNpkydY3vIQVOXNi9eT7blxPyLyw2NTNQ_VCou21nGzpjLD1hZ0tqpUCzqQ5oa8RgILcEb06aDTczhCPZHlOwkaVCRx3RiOR12rZOr5qYbR3FdraI0iVv8XpEhGMMJjp4Sg8nZ4InBvu8gxHea75jdXsAgVWUmePfq8Ff7D6irvTbejwWgDAKyaYb5FtiEIhbniSNB3QC6nX5EF2uX4EPk9n9ArDVPT4gEM442wMvXC9UGLQtA8N5m776OScUFd4l-x6oBBBsj05MCIEthEHm8WVVcnIdNN-W2v3yKdIE_6zWEqBoi7dkZPqRegwW_9bHCkiIlTsM61jA75CwMUJ8doM0wTdMdZryHnPYXS3gXwTA-tPPrBCr-Khw3qBPHAsJI4QDpjcC0ERG=w482-h642-no">
            <a:extLst>
              <a:ext uri="{FF2B5EF4-FFF2-40B4-BE49-F238E27FC236}">
                <a16:creationId xmlns:a16="http://schemas.microsoft.com/office/drawing/2014/main" id="{546713E0-2EAF-4B58-BBBF-A0934850A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1" y="476672"/>
            <a:ext cx="4246728" cy="62363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2" name="Rectangle 11">
            <a:extLst>
              <a:ext uri="{FF2B5EF4-FFF2-40B4-BE49-F238E27FC236}">
                <a16:creationId xmlns:a16="http://schemas.microsoft.com/office/drawing/2014/main" id="{03F73888-8547-4F18-83E3-2B3F93AFFD8E}"/>
              </a:ext>
            </a:extLst>
          </p:cNvPr>
          <p:cNvSpPr/>
          <p:nvPr/>
        </p:nvSpPr>
        <p:spPr>
          <a:xfrm>
            <a:off x="4632746" y="0"/>
            <a:ext cx="294183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Methods</a:t>
            </a:r>
          </a:p>
        </p:txBody>
      </p:sp>
      <p:sp>
        <p:nvSpPr>
          <p:cNvPr id="5" name="Rectangle 4">
            <a:extLst>
              <a:ext uri="{FF2B5EF4-FFF2-40B4-BE49-F238E27FC236}">
                <a16:creationId xmlns:a16="http://schemas.microsoft.com/office/drawing/2014/main" id="{1549CB01-2687-4E01-9265-B539BDF24D09}"/>
              </a:ext>
            </a:extLst>
          </p:cNvPr>
          <p:cNvSpPr/>
          <p:nvPr/>
        </p:nvSpPr>
        <p:spPr>
          <a:xfrm>
            <a:off x="346607" y="630942"/>
            <a:ext cx="4246728" cy="584775"/>
          </a:xfrm>
          <a:prstGeom prst="rect">
            <a:avLst/>
          </a:prstGeom>
          <a:noFill/>
        </p:spPr>
        <p:txBody>
          <a:bodyPr wrap="squar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Our daily  program</a:t>
            </a:r>
          </a:p>
        </p:txBody>
      </p:sp>
    </p:spTree>
    <p:extLst>
      <p:ext uri="{BB962C8B-B14F-4D97-AF65-F5344CB8AC3E}">
        <p14:creationId xmlns:p14="http://schemas.microsoft.com/office/powerpoint/2010/main" val="275589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lh3.googleusercontent.com/Nejz_RfCPyzopwJgk2AI3l-oh9h5EHQdQa9CvS6-2P0CdblATcWDv4vEV0O7Ny8oBfFfvOnS7ADEn8jpl5R7_3ujjRnJTVRE47Z6z4VEWYSAoJbS1y0NV6KCwiX92TEU1_MBJpr8ilGdc8jR7V8wkaXZrJd0oVctwrzGgcdIEVgdTuxnIyJ8Wd0xBvSIqZtun6T6FECW79S3Sv3C1PMdD8MY_srZSeQGC2hK-mYdlOzBzETtQRhwaFHALRbYGeMZ19ZobStD4yHuJbMpMY2r7j_fjtOUn-2qhN6c0qgsR7RWGQsIi4x0CKs120UFlhqu2maIi9UVrNvCvyxNa1OGixyWkKb17LLe3T7lsPtXRHVaNLgGH23qMRCEB-qX1MdIaLSAgPOQyWFFpPcY62VdLlfBQRgMc_52kPczdYqB5cKlef5PkjfHnbS8Zv6X67P8v-bp5U9R180cYww3Z-vRuhlHjm5xpdURZH03Ph345Cp51pb5FPhAmf0jFZ7tisogwkjftsUIuuvnWZMB_ALRGHVyijMaM5xyaW4EVCO1fwk6UXLvEAHv1dKwgVT9rYunhufxNMZhxzKe11sFAQFPjcSBp4ADnXmhC7sVqTDr=w482-h642-no">
            <a:extLst>
              <a:ext uri="{FF2B5EF4-FFF2-40B4-BE49-F238E27FC236}">
                <a16:creationId xmlns:a16="http://schemas.microsoft.com/office/drawing/2014/main" id="{04584F7C-0CB9-4454-82E1-C07F944D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64" r="1" b="9211"/>
          <a:stretch/>
        </p:blipFill>
        <p:spPr bwMode="auto">
          <a:xfrm>
            <a:off x="11176" y="80433"/>
            <a:ext cx="3356362" cy="334856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81BB01C-2DAE-48BD-8E81-DAE2E1BC4D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7552" y="0"/>
            <a:ext cx="565644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3CF981-14F6-4997-B55A-109050C51C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795" r="1" b="16381"/>
          <a:stretch/>
        </p:blipFill>
        <p:spPr>
          <a:xfrm>
            <a:off x="11176" y="3509443"/>
            <a:ext cx="3356362" cy="3348557"/>
          </a:xfrm>
          <a:prstGeom prst="rect">
            <a:avLst/>
          </a:prstGeom>
        </p:spPr>
      </p:pic>
      <p:grpSp>
        <p:nvGrpSpPr>
          <p:cNvPr id="73" name="Group 72">
            <a:extLst>
              <a:ext uri="{FF2B5EF4-FFF2-40B4-BE49-F238E27FC236}">
                <a16:creationId xmlns:a16="http://schemas.microsoft.com/office/drawing/2014/main" id="{AD55FF18-1979-4730-A345-E74E328F07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4" name="Oval 73">
              <a:extLst>
                <a:ext uri="{FF2B5EF4-FFF2-40B4-BE49-F238E27FC236}">
                  <a16:creationId xmlns:a16="http://schemas.microsoft.com/office/drawing/2014/main" id="{6F8381C4-0751-4A6E-BFF7-48DF67BFA0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F7320C1D-D7A9-4392-B3B6-ACEF193A8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Content Placeholder 2">
            <a:extLst>
              <a:ext uri="{FF2B5EF4-FFF2-40B4-BE49-F238E27FC236}">
                <a16:creationId xmlns:a16="http://schemas.microsoft.com/office/drawing/2014/main" id="{3A81B669-7F0F-47BF-9A37-0DD4EC443997}"/>
              </a:ext>
            </a:extLst>
          </p:cNvPr>
          <p:cNvSpPr>
            <a:spLocks noGrp="1"/>
          </p:cNvSpPr>
          <p:nvPr>
            <p:ph idx="1"/>
          </p:nvPr>
        </p:nvSpPr>
        <p:spPr>
          <a:xfrm>
            <a:off x="3791922" y="703321"/>
            <a:ext cx="5047707" cy="5983560"/>
          </a:xfrm>
        </p:spPr>
        <p:txBody>
          <a:bodyPr>
            <a:normAutofit fontScale="92500" lnSpcReduction="10000"/>
          </a:bodyPr>
          <a:lstStyle/>
          <a:p>
            <a:r>
              <a:rPr lang="en-US" sz="2800" dirty="0"/>
              <a:t>Visualize method for spelling is another method we use for our student that we found efficient and very beneficial for them. </a:t>
            </a:r>
          </a:p>
          <a:p>
            <a:r>
              <a:rPr lang="en-US" sz="2800" dirty="0"/>
              <a:t>Unfortunately, founding in Cyprus is minimal within the school system. We utilize standard school equipment and adapt them for special education. </a:t>
            </a:r>
          </a:p>
          <a:p>
            <a:pPr marL="0" indent="0">
              <a:buNone/>
            </a:pPr>
            <a:r>
              <a:rPr lang="en-US" sz="2800" dirty="0"/>
              <a:t>e.g. we use insulating pipe foam on desks and chairs for the ADHD (attention deficit hyperactivity disorder) student to roll it while sitting down. </a:t>
            </a:r>
          </a:p>
          <a:p>
            <a:endParaRPr lang="en-US" dirty="0"/>
          </a:p>
        </p:txBody>
      </p:sp>
    </p:spTree>
    <p:extLst>
      <p:ext uri="{BB962C8B-B14F-4D97-AF65-F5344CB8AC3E}">
        <p14:creationId xmlns:p14="http://schemas.microsoft.com/office/powerpoint/2010/main" val="199383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QJ0AbHuKcQ-Mm4NIxpcf4_Xp4UKPL7mZLg11nh4Wn4chLBOqDJsFp4E_JqWfc4pDw4ZuZBBX3JWz3cRCmJpWQ-1MNy6aI1BD_BWbQ1IJfDA5kV1RGL14r168iQG6mD6549FEZ2JAFWT-kAw8ii547BuHBuK8gM3gb6PKmqvd5pba5Hwp_9KnaKGepGvNH28v6AYuhnMDn3dYQYN-Gp0pKOMxW8pY5LJKGEPZUmTgYT8RlIWFo_GrSkFPyOAXtuhQDcoUBPGdGhtHE4R8NPZ4msjuUD4m7zz565VA96Q4nv7Rl-jwpP1KbG7WHTkkJhJ-8cUcOc_U5Q9Kx34_izjelK6-XYBZLjEPHZIdFErhq_no1S_gffK2fc_Mn8OZOmM75N71lNRVQItXwmzK_LFuR9W3tB3mSus5S6nwBA9LsMlMUGSSIPYH2m6lqLUZiMz-BbqzCm4zy14N6DOVAIvUYuA1fAx8MI6fKyJ6bKB29QKa5QdfUCp7jGxVsLarU6jdOgosUeok3L6hh1cixgUufblr1T2-IfegDpjueuzth0Et2MOxn-1gTWS2uJkycdz-uflXJHfk8FieqUvsrKRV40TN4TebqnPss-wvY1DL=w482-h642-no">
            <a:extLst>
              <a:ext uri="{FF2B5EF4-FFF2-40B4-BE49-F238E27FC236}">
                <a16:creationId xmlns:a16="http://schemas.microsoft.com/office/drawing/2014/main" id="{57DE3EDB-39F9-45AF-BD1C-A6C4F0303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921305"/>
            <a:ext cx="4293215" cy="57183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 name="Picture 2" descr="https://lh3.googleusercontent.com/DPuap33AnTIJnpqHC18OnOayyF1e_s7VdXCG81LqoM0QIRQjnaTVhAu2SZDjrY02-O1FJ7brR2CTHbDvUBwrU8-VnA2bFPv_PdsfeOCbGvx_ynEYSGpLz9fj7FAn9tXDEGs17S67Zzy01hQ5yFP-eKVGHV5zfTWaP5kiQNgjPeKo_qSoyQYJ7id_luiheWd5wzOXeGyMCIhhMcDxq2guSxk5BcHFkjrEIIMKON_6PoCGmmcgDtRrJvKnDq5ZBDfT52EAEeBxx7taR4Qnzitnuj7KzcW1fYr01xZ9MK-4NHCr6uQlgj9RLZCHeS7GuyPzPmLD3lNqrrUnXC5m1Ocz2G-NlI0TaqDExxy9q9KpqtjO8UmL5PCxY_iPOkrYi3FKAbT_KTnb3ef8WIpnjUm4CXGj-th4HYknM58BgVVKiECfwu11xwAvsmzrPrY1nCzIzkxeHRQZYCZCdMo4FhZAW4uZdytVEiUbu5ACADV91Ld8WiqApZZNSncCH-HN33SLsMi32Uk8jtnr2pjTYtF69UJeEONZyB2y5YH-rTN5_aufG0VsW8VYZh3vljiSNFqSH9cYOdeA2l3SPmSTLnrO7NT8M2PF79EEDw3iPZO9=w856-h642-no">
            <a:extLst>
              <a:ext uri="{FF2B5EF4-FFF2-40B4-BE49-F238E27FC236}">
                <a16:creationId xmlns:a16="http://schemas.microsoft.com/office/drawing/2014/main" id="{C44F4B3E-6710-4C70-AB9B-BFA9CC6B42B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1541"/>
          <a:stretch/>
        </p:blipFill>
        <p:spPr bwMode="auto">
          <a:xfrm rot="16200000">
            <a:off x="-742165" y="1903865"/>
            <a:ext cx="5774371" cy="37870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Rectangle 4">
            <a:extLst>
              <a:ext uri="{FF2B5EF4-FFF2-40B4-BE49-F238E27FC236}">
                <a16:creationId xmlns:a16="http://schemas.microsoft.com/office/drawing/2014/main" id="{E4E1A47D-343E-4078-9FD4-F66BD372009B}"/>
              </a:ext>
            </a:extLst>
          </p:cNvPr>
          <p:cNvSpPr/>
          <p:nvPr/>
        </p:nvSpPr>
        <p:spPr>
          <a:xfrm>
            <a:off x="656429" y="116632"/>
            <a:ext cx="7791812"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Learning COLOURS and NUMBERS</a:t>
            </a:r>
          </a:p>
        </p:txBody>
      </p:sp>
    </p:spTree>
    <p:extLst>
      <p:ext uri="{BB962C8B-B14F-4D97-AF65-F5344CB8AC3E}">
        <p14:creationId xmlns:p14="http://schemas.microsoft.com/office/powerpoint/2010/main" val="110688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CF043BA-0C52-4068-BCF5-2B2D89BA9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2" descr="https://lh3.googleusercontent.com/KyZbPGjAa-YFMvRLjPkH4EYj4vI57yhZ6jfDURVFCBCeTsX_JEt7hE7EZDamannvRstC3gJfqrdgtykRaDAswqGZnDtuovunnb7ugpdFQLHieggdRHsWBxqKeAesAV8gyoHj34z-NOFqFJGdUAo9FyjPJ0jyZCivxS6dFjV6LM65QP5D89h7B_monqLEpCfPx9iFI6sp2Ku3LAu656Fa_F7QAbt1IllYIBWKaEXzGf5iPIGpyOaRTW-LEWP-9zeJjlpkwaZifTh5xuA4mChWqyFAM64YcCjmVqji0dfa_7vCqo6RjuaEaLr1ndr1y1JqKNkIphR9uMD8AWJ_sd11Ob8rsXBr8BSW4qfTiVF1CulUDspdf1VBnNJ77FRomCrz2ycITNk_BVErtCyizvqQ3rV-IGP1pz6PkcjUlyfuud_dO98jcsqrnfj4tZcUqBrWJi1dws78bN0xLOZqtdbVO9M9SGwPruI4shPBwJpGtpgksHgDfrj71kmwt3b1LEIZjcbonu0uYlKW9OfRwEQDJ9Y6Lmr3s-QoO8_xU7nDgTnwVGjL5vjx1d147uoNDaxoPCVybwVWBbzQYotVXjUzDRqcKDfeObdRGQaHllBa=w482-h642-no">
            <a:extLst>
              <a:ext uri="{FF2B5EF4-FFF2-40B4-BE49-F238E27FC236}">
                <a16:creationId xmlns:a16="http://schemas.microsoft.com/office/drawing/2014/main" id="{1580D544-BDDE-4363-A45D-25EECC9FCFB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t="4009" r="-2" b="5142"/>
          <a:stretch/>
        </p:blipFill>
        <p:spPr bwMode="auto">
          <a:xfrm>
            <a:off x="2507" y="10"/>
            <a:ext cx="5661692"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789ACCC8-A635-400E-B9C0-AD9CA57109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7" name="Oval 76">
              <a:extLst>
                <a:ext uri="{FF2B5EF4-FFF2-40B4-BE49-F238E27FC236}">
                  <a16:creationId xmlns:a16="http://schemas.microsoft.com/office/drawing/2014/main" id="{CBC21CEB-233C-4B50-8CCA-829AD0428F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8" name="Oval 77">
              <a:extLst>
                <a:ext uri="{FF2B5EF4-FFF2-40B4-BE49-F238E27FC236}">
                  <a16:creationId xmlns:a16="http://schemas.microsoft.com/office/drawing/2014/main" id="{F3DF2D74-CD63-49A8-A93B-9DA2F59511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EECB053F-DC03-45DB-939C-58180EAA02E5}"/>
              </a:ext>
            </a:extLst>
          </p:cNvPr>
          <p:cNvSpPr>
            <a:spLocks noGrp="1"/>
          </p:cNvSpPr>
          <p:nvPr>
            <p:ph type="title"/>
          </p:nvPr>
        </p:nvSpPr>
        <p:spPr>
          <a:xfrm>
            <a:off x="5912709" y="484632"/>
            <a:ext cx="2862580" cy="1609344"/>
          </a:xfrm>
          <a:ln>
            <a:noFill/>
          </a:ln>
        </p:spPr>
        <p:txBody>
          <a:bodyPr>
            <a:normAutofit/>
          </a:bodyPr>
          <a:lstStyle/>
          <a:p>
            <a:r>
              <a:rPr lang="en-US" sz="4000" dirty="0"/>
              <a:t>Mood board</a:t>
            </a:r>
          </a:p>
        </p:txBody>
      </p:sp>
      <p:sp>
        <p:nvSpPr>
          <p:cNvPr id="4103" name="Content Placeholder 4102">
            <a:extLst>
              <a:ext uri="{FF2B5EF4-FFF2-40B4-BE49-F238E27FC236}">
                <a16:creationId xmlns:a16="http://schemas.microsoft.com/office/drawing/2014/main" id="{0899BBB0-5928-4130-800A-4A2DF02B4667}"/>
              </a:ext>
            </a:extLst>
          </p:cNvPr>
          <p:cNvSpPr>
            <a:spLocks noGrp="1"/>
          </p:cNvSpPr>
          <p:nvPr>
            <p:ph idx="1"/>
          </p:nvPr>
        </p:nvSpPr>
        <p:spPr>
          <a:xfrm>
            <a:off x="5912708" y="2121408"/>
            <a:ext cx="2862580" cy="4050792"/>
          </a:xfrm>
        </p:spPr>
        <p:txBody>
          <a:bodyPr>
            <a:normAutofit fontScale="92500" lnSpcReduction="20000"/>
          </a:bodyPr>
          <a:lstStyle/>
          <a:p>
            <a:r>
              <a:rPr lang="en-US" sz="3200" dirty="0"/>
              <a:t>Students express how they feel every day, by placing the peg with their name on the face that represents their mood on the current day.</a:t>
            </a:r>
          </a:p>
        </p:txBody>
      </p:sp>
    </p:spTree>
    <p:extLst>
      <p:ext uri="{BB962C8B-B14F-4D97-AF65-F5344CB8AC3E}">
        <p14:creationId xmlns:p14="http://schemas.microsoft.com/office/powerpoint/2010/main" val="307017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lh3.googleusercontent.com/Kf0AJ0slTrzsDZzJGfmoAqHz-5cEf2OXGtMpb5D0EIOogmG8sRyIKYlqNyWUlYIMLbNOKIMYNmM_rUVXpE_DB6H9zZ86Bj4pfXff0Xhg4EVrzwrr65dOCjZEXgfjPvVsrnLTT8WbpLc5jvT3-C9uOhkIYKxcsiSHIzDRuDZjLFoTFE8XCvv6mMV8PvYLiaVOgoDI1iCymkn-HWWCkSDMJqhE8n0jtiniB15_0O1MTo_89snby4piOFi_tCy0zWP9ptsGfEh0ZUsvTFXOup5xWrckMX_YI6S4scpU3Z0VVJJgRjWlrWlt-j4enlPLxz7mAoicGGiAt8y4mGa1AWuR9FvjXFMiptkZvKjpmyIXNNVn2NSV6KNrqwBTkJhZ-qn7-Gu5z-RR_fDEoIrJoAlNh8bYVS8qKejqdkAngIc9RUU-X4OPolzZZPKX-Agi2xyQTwjDGLcZwe0obk2C3sh4KaKUGazKddMHoy2abomos_JSXm0opwMVdZM9TnMWENWAqsI9iZnk6gIb8gSieV_fnYgNurym1TqdrRouedwGvIFHA3rehpoRhTAiPUBECVlrvgm1uuy0RaCZnpBF00B897wStjs4wGHCYoqMAOqU=w482-h642-no">
            <a:extLst>
              <a:ext uri="{FF2B5EF4-FFF2-40B4-BE49-F238E27FC236}">
                <a16:creationId xmlns:a16="http://schemas.microsoft.com/office/drawing/2014/main" id="{222E33C2-5B8E-4F58-A33E-158A0BACE0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78" r="21366"/>
          <a:stretch/>
        </p:blipFill>
        <p:spPr bwMode="auto">
          <a:xfrm>
            <a:off x="5658955" y="10"/>
            <a:ext cx="3485045"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9E576910-4011-4823-B871-33297485EC29}"/>
              </a:ext>
            </a:extLst>
          </p:cNvPr>
          <p:cNvSpPr>
            <a:spLocks noGrp="1"/>
          </p:cNvSpPr>
          <p:nvPr>
            <p:ph type="title"/>
          </p:nvPr>
        </p:nvSpPr>
        <p:spPr>
          <a:xfrm>
            <a:off x="286710" y="484632"/>
            <a:ext cx="5057883" cy="1609344"/>
          </a:xfrm>
        </p:spPr>
        <p:txBody>
          <a:bodyPr>
            <a:normAutofit/>
          </a:bodyPr>
          <a:lstStyle/>
          <a:p>
            <a:r>
              <a:rPr lang="en-US" dirty="0"/>
              <a:t>The timer</a:t>
            </a:r>
          </a:p>
        </p:txBody>
      </p:sp>
      <p:sp>
        <p:nvSpPr>
          <p:cNvPr id="3" name="Content Placeholder 2">
            <a:extLst>
              <a:ext uri="{FF2B5EF4-FFF2-40B4-BE49-F238E27FC236}">
                <a16:creationId xmlns:a16="http://schemas.microsoft.com/office/drawing/2014/main" id="{7928A2BF-1447-41CF-9A06-410C5F207B5D}"/>
              </a:ext>
            </a:extLst>
          </p:cNvPr>
          <p:cNvSpPr>
            <a:spLocks noGrp="1"/>
          </p:cNvSpPr>
          <p:nvPr>
            <p:ph idx="1"/>
          </p:nvPr>
        </p:nvSpPr>
        <p:spPr>
          <a:xfrm>
            <a:off x="286709" y="2121408"/>
            <a:ext cx="5057884" cy="4050792"/>
          </a:xfrm>
        </p:spPr>
        <p:txBody>
          <a:bodyPr>
            <a:normAutofit/>
          </a:bodyPr>
          <a:lstStyle/>
          <a:p>
            <a:r>
              <a:rPr lang="en-US" sz="2800" dirty="0"/>
              <a:t>This timer works the same way traffic lights do. When the time is set, the green light is on, then as the time is close to the end the orange light is on (as warning) and when your time is up the red light flashes.</a:t>
            </a:r>
          </a:p>
        </p:txBody>
      </p:sp>
    </p:spTree>
    <p:extLst>
      <p:ext uri="{BB962C8B-B14F-4D97-AF65-F5344CB8AC3E}">
        <p14:creationId xmlns:p14="http://schemas.microsoft.com/office/powerpoint/2010/main" val="997542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1024</TotalTime>
  <Words>437</Words>
  <Application>Microsoft Office PowerPoint</Application>
  <PresentationFormat>On-screen Show (4:3)</PresentationFormat>
  <Paragraphs>33</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Cambria</vt:lpstr>
      <vt:lpstr>Gill Sans Ultra Bold</vt:lpstr>
      <vt:lpstr>Kristen ITC</vt:lpstr>
      <vt:lpstr>Rockwell</vt:lpstr>
      <vt:lpstr>Rockwell Condensed</vt:lpstr>
      <vt:lpstr>Rockwell Extra Bold</vt:lpstr>
      <vt:lpstr>Wingdings</vt:lpstr>
      <vt:lpstr>Wood Type</vt:lpstr>
      <vt:lpstr>   Special education in our school  ayios dometios III elementary school   by </vt:lpstr>
      <vt:lpstr>PowerPoint Presentation</vt:lpstr>
      <vt:lpstr>PowerPoint Presentation</vt:lpstr>
      <vt:lpstr>PowerPoint Presentation</vt:lpstr>
      <vt:lpstr>PowerPoint Presentation</vt:lpstr>
      <vt:lpstr>PowerPoint Presentation</vt:lpstr>
      <vt:lpstr>PowerPoint Presentation</vt:lpstr>
      <vt:lpstr>Mood board</vt:lpstr>
      <vt:lpstr>The timer</vt:lpstr>
      <vt:lpstr>Visualising the story, breaking it into small parts and putting it back together in the correct order. </vt:lpstr>
      <vt:lpstr>PowerPoint Presentation</vt:lpstr>
      <vt:lpstr>Thank you for your attention!</vt:lpstr>
    </vt:vector>
  </TitlesOfParts>
  <Company>Ministry of Education and 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Andry</cp:lastModifiedBy>
  <cp:revision>101</cp:revision>
  <dcterms:created xsi:type="dcterms:W3CDTF">2014-11-07T10:27:17Z</dcterms:created>
  <dcterms:modified xsi:type="dcterms:W3CDTF">2018-06-05T20:02:46Z</dcterms:modified>
</cp:coreProperties>
</file>