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60" r:id="rId5"/>
    <p:sldId id="274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8" r:id="rId21"/>
    <p:sldId id="273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6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6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0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5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7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5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198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392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3744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Evaluation </a:t>
            </a:r>
            <a:br>
              <a:rPr lang="en-US" sz="4000" b="1" dirty="0"/>
            </a:br>
            <a:r>
              <a:rPr lang="en-US" sz="4000" b="1" dirty="0"/>
              <a:t>team cy</a:t>
            </a:r>
            <a:endParaRPr lang="el-G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First Student Learning Activity </a:t>
            </a:r>
          </a:p>
          <a:p>
            <a:r>
              <a:rPr lang="en-US" sz="1800" b="1" dirty="0"/>
              <a:t>Finland 18/03/2018 – 23/3/2018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303114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42" y="1274618"/>
            <a:ext cx="11090399" cy="38654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004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15" y="1136072"/>
            <a:ext cx="10717453" cy="41563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786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91" y="1000448"/>
            <a:ext cx="9947564" cy="5083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49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73" y="628527"/>
            <a:ext cx="10058400" cy="56275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Grade </a:t>
            </a:r>
            <a:r>
              <a:rPr lang="en-US" sz="4400" b="1" dirty="0" smtClean="0">
                <a:solidFill>
                  <a:srgbClr val="FF0000"/>
                </a:solidFill>
              </a:rPr>
              <a:t>4-5-6</a:t>
            </a:r>
            <a:endParaRPr lang="el-GR" sz="4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86377"/>
            <a:ext cx="9696973" cy="44021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370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81" y="1432988"/>
            <a:ext cx="10444443" cy="43910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171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1386709"/>
            <a:ext cx="10840435" cy="3836454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455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152" y="548640"/>
            <a:ext cx="9739844" cy="5809957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6515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4" y="1541896"/>
            <a:ext cx="10962859" cy="4422806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710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35" y="520505"/>
            <a:ext cx="10130171" cy="5852161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012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Main Results of Active Citizenship Questionnaire for </a:t>
            </a:r>
            <a:r>
              <a:rPr lang="en-US" b="1" dirty="0">
                <a:solidFill>
                  <a:srgbClr val="FF0000"/>
                </a:solidFill>
              </a:rPr>
              <a:t>Grade 1</a:t>
            </a:r>
            <a:endParaRPr lang="el-G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96317"/>
              </p:ext>
            </p:extLst>
          </p:nvPr>
        </p:nvGraphicFramePr>
        <p:xfrm>
          <a:off x="1322361" y="2307102"/>
          <a:ext cx="8750105" cy="150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0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0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00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00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47431">
                <a:tc>
                  <a:txBody>
                    <a:bodyPr/>
                    <a:lstStyle/>
                    <a:p>
                      <a:r>
                        <a:rPr lang="en-US" sz="3200" b="1" dirty="0"/>
                        <a:t>Grade</a:t>
                      </a:r>
                      <a:r>
                        <a:rPr lang="en-US" sz="3200" b="1" baseline="0" dirty="0"/>
                        <a:t> 1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Values 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Beliefs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Voice 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Action</a:t>
                      </a:r>
                      <a:endParaRPr lang="el-GR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812">
                <a:tc>
                  <a:txBody>
                    <a:bodyPr/>
                    <a:lstStyle/>
                    <a:p>
                      <a:r>
                        <a:rPr lang="en-US" sz="3200" b="1" dirty="0"/>
                        <a:t>Mean 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dirty="0"/>
                        <a:t> 2,5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1,2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1,7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2, 6 </a:t>
                      </a:r>
                      <a:endParaRPr lang="el-GR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4431957"/>
            <a:ext cx="10253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Results</a:t>
            </a:r>
            <a:r>
              <a:rPr lang="en-US" sz="2400" dirty="0"/>
              <a:t>: </a:t>
            </a:r>
          </a:p>
          <a:p>
            <a:r>
              <a:rPr lang="en-US" sz="2800" b="1" dirty="0" smtClean="0"/>
              <a:t>They value </a:t>
            </a:r>
            <a:r>
              <a:rPr lang="en-US" sz="2800" b="1" dirty="0"/>
              <a:t>helping other people </a:t>
            </a:r>
          </a:p>
          <a:p>
            <a:r>
              <a:rPr lang="en-US" sz="2800" b="1" dirty="0"/>
              <a:t>They act often as active citizens</a:t>
            </a:r>
          </a:p>
          <a:p>
            <a:r>
              <a:rPr lang="en-US" sz="2800" b="1" dirty="0"/>
              <a:t>Their voice is not heard so much at school/family</a:t>
            </a:r>
          </a:p>
        </p:txBody>
      </p:sp>
    </p:spTree>
    <p:extLst>
      <p:ext uri="{BB962C8B-B14F-4D97-AF65-F5344CB8AC3E}">
        <p14:creationId xmlns:p14="http://schemas.microsoft.com/office/powerpoint/2010/main" val="327004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Tools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1964061"/>
            <a:ext cx="5414570" cy="402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Mirror at the beginning and the end of each unit served as a qualitative type of evaluation. </a:t>
            </a:r>
            <a:endParaRPr lang="en-US" sz="2800" b="1" dirty="0"/>
          </a:p>
          <a:p>
            <a:pPr marL="0" indent="0">
              <a:buNone/>
            </a:pP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6545" y="1737973"/>
            <a:ext cx="6206836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6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Main Results of Active Citizenship Questionnaire for Grades </a:t>
            </a:r>
            <a:r>
              <a:rPr lang="en-US" b="1" dirty="0" smtClean="0"/>
              <a:t>2-3</a:t>
            </a:r>
            <a:endParaRPr lang="el-GR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21551"/>
              </p:ext>
            </p:extLst>
          </p:nvPr>
        </p:nvGraphicFramePr>
        <p:xfrm>
          <a:off x="1125838" y="2869742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Grade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Values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Beliefs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Voice 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Grade</a:t>
                      </a:r>
                      <a:r>
                        <a:rPr lang="en-US" sz="2400" b="1" baseline="0" dirty="0"/>
                        <a:t> 2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4.7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2.0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1.5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Grade 3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3.9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2.2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1.7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65571"/>
              </p:ext>
            </p:extLst>
          </p:nvPr>
        </p:nvGraphicFramePr>
        <p:xfrm>
          <a:off x="9253838" y="2869742"/>
          <a:ext cx="2032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Action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3.4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2.8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217" y="4422311"/>
            <a:ext cx="10403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/>
              <a:t>Results</a:t>
            </a:r>
            <a:r>
              <a:rPr lang="en-US" sz="2800" b="1" dirty="0" smtClean="0"/>
              <a:t>:  Children don’t think that they are heard sufficiently in school and family. In grade 3 there is need for more active citizenship behavior.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91146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Main Results of Active Citizenship Questionnaire for Grade 4/5/6</a:t>
            </a:r>
            <a:endParaRPr lang="el-GR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92735"/>
              </p:ext>
            </p:extLst>
          </p:nvPr>
        </p:nvGraphicFramePr>
        <p:xfrm>
          <a:off x="1066803" y="2548588"/>
          <a:ext cx="85247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07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0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0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0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0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5205">
                <a:tc>
                  <a:txBody>
                    <a:bodyPr/>
                    <a:lstStyle/>
                    <a:p>
                      <a:r>
                        <a:rPr lang="en-US" sz="2400" b="1" dirty="0"/>
                        <a:t>Grade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Values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Beliefs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Ability for action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Voice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Actions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464">
                <a:tc>
                  <a:txBody>
                    <a:bodyPr/>
                    <a:lstStyle/>
                    <a:p>
                      <a:r>
                        <a:rPr lang="en-US" sz="2400" b="1" dirty="0"/>
                        <a:t>Grade 4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4.2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3.3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3.1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3.5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3.1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652">
                <a:tc>
                  <a:txBody>
                    <a:bodyPr/>
                    <a:lstStyle/>
                    <a:p>
                      <a:r>
                        <a:rPr lang="en-US" sz="2400" b="1" dirty="0"/>
                        <a:t>Grade 5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4.5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3.3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2.2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3.0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3.3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52">
                <a:tc>
                  <a:txBody>
                    <a:bodyPr/>
                    <a:lstStyle/>
                    <a:p>
                      <a:r>
                        <a:rPr lang="en-US" sz="2400" b="1" dirty="0"/>
                        <a:t>Grade 6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3.9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3.1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3.0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3.5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3.0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81234"/>
              </p:ext>
            </p:extLst>
          </p:nvPr>
        </p:nvGraphicFramePr>
        <p:xfrm>
          <a:off x="9591591" y="2548588"/>
          <a:ext cx="163442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16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Actions</a:t>
                      </a:r>
                    </a:p>
                    <a:p>
                      <a:pPr algn="ctr"/>
                      <a:r>
                        <a:rPr lang="en-US" sz="2400" b="1" dirty="0"/>
                        <a:t>in</a:t>
                      </a:r>
                      <a:r>
                        <a:rPr lang="en-US" sz="2400" b="1" baseline="0" dirty="0"/>
                        <a:t> last year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636">
                <a:tc>
                  <a:txBody>
                    <a:bodyPr/>
                    <a:lstStyle/>
                    <a:p>
                      <a:r>
                        <a:rPr lang="en-US" sz="2400" b="1" dirty="0"/>
                        <a:t>3.1 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636">
                <a:tc>
                  <a:txBody>
                    <a:bodyPr/>
                    <a:lstStyle/>
                    <a:p>
                      <a:r>
                        <a:rPr lang="en-US" sz="2400" b="1" dirty="0"/>
                        <a:t>1.4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636">
                <a:tc>
                  <a:txBody>
                    <a:bodyPr/>
                    <a:lstStyle/>
                    <a:p>
                      <a:r>
                        <a:rPr lang="en-US" sz="2400" b="1" dirty="0"/>
                        <a:t>2.4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5588" y="5090984"/>
            <a:ext cx="1088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/>
              <a:t>Results</a:t>
            </a:r>
            <a:r>
              <a:rPr lang="en-US" sz="2800" b="1" dirty="0"/>
              <a:t>: It is valued highly to help </a:t>
            </a:r>
            <a:r>
              <a:rPr lang="en-US" sz="2800" b="1" dirty="0" smtClean="0"/>
              <a:t>others, </a:t>
            </a:r>
            <a:r>
              <a:rPr lang="en-US" sz="2800" b="1" dirty="0"/>
              <a:t>however there is room to improve in </a:t>
            </a:r>
            <a:r>
              <a:rPr lang="en-US" sz="2800" b="1" dirty="0" smtClean="0"/>
              <a:t>active citizenship actions </a:t>
            </a:r>
            <a:r>
              <a:rPr lang="en-US" sz="2800" b="1" dirty="0"/>
              <a:t>since </a:t>
            </a:r>
            <a:r>
              <a:rPr lang="en-US" sz="2800" b="1" dirty="0" smtClean="0"/>
              <a:t>the children only </a:t>
            </a:r>
            <a:r>
              <a:rPr lang="en-US" sz="2800" b="1" dirty="0"/>
              <a:t>sometimes act as active citizens.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72960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77" y="296604"/>
            <a:ext cx="10058400" cy="1004974"/>
          </a:xfrm>
        </p:spPr>
        <p:txBody>
          <a:bodyPr/>
          <a:lstStyle/>
          <a:p>
            <a:pPr algn="ctr"/>
            <a:r>
              <a:rPr lang="en-US" dirty="0"/>
              <a:t>Questionnaire for Inclusion 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10" y="1182453"/>
            <a:ext cx="3679067" cy="5053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524" y="1189310"/>
            <a:ext cx="3595287" cy="50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5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 of Inclusion Questionnaire</a:t>
            </a:r>
            <a:endParaRPr lang="el-G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82715"/>
              </p:ext>
            </p:extLst>
          </p:nvPr>
        </p:nvGraphicFramePr>
        <p:xfrm>
          <a:off x="1066799" y="1913205"/>
          <a:ext cx="9279924" cy="213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3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3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9437">
                <a:tc>
                  <a:txBody>
                    <a:bodyPr/>
                    <a:lstStyle/>
                    <a:p>
                      <a:r>
                        <a:rPr lang="en-US" sz="2400" b="1" dirty="0"/>
                        <a:t>Grade  mean score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Question1-9 &amp; 12-20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Questions 10-11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791">
                <a:tc>
                  <a:txBody>
                    <a:bodyPr/>
                    <a:lstStyle/>
                    <a:p>
                      <a:r>
                        <a:rPr lang="en-US" sz="2400" b="1" dirty="0"/>
                        <a:t>Four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1.53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1.25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791">
                <a:tc>
                  <a:txBody>
                    <a:bodyPr/>
                    <a:lstStyle/>
                    <a:p>
                      <a:r>
                        <a:rPr lang="en-US" sz="2400" b="1" dirty="0"/>
                        <a:t>Five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1.56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0.10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6791">
                <a:tc>
                  <a:txBody>
                    <a:bodyPr/>
                    <a:lstStyle/>
                    <a:p>
                      <a:r>
                        <a:rPr lang="en-US" sz="2400" b="1" dirty="0"/>
                        <a:t>Six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1.79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0.21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9939" y="4182258"/>
            <a:ext cx="10832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/>
              <a:t>Results</a:t>
            </a:r>
            <a:r>
              <a:rPr lang="en-US" sz="2800" b="1" dirty="0"/>
              <a:t>: Generally children tend to agree that they are included in the school life since the mean scores are near to 2 which was a sign of agreement. For </a:t>
            </a:r>
            <a:r>
              <a:rPr lang="en-US" sz="2800" b="1" dirty="0" smtClean="0"/>
              <a:t>questions </a:t>
            </a:r>
            <a:r>
              <a:rPr lang="en-US" sz="2800" b="1" dirty="0"/>
              <a:t>10-11 “Some of the children in my class call others by unkind names”, “Sometimes I am bullied in the playground”, we can see that there is a problem with the fourth grade.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80134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184" y="436648"/>
            <a:ext cx="10058400" cy="71664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do I like in my school? 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716" y="610136"/>
            <a:ext cx="108307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Art, </a:t>
            </a:r>
            <a:r>
              <a:rPr lang="en-US" sz="1900" dirty="0" err="1"/>
              <a:t>Maths</a:t>
            </a:r>
            <a:r>
              <a:rPr lang="en-US" sz="1900" dirty="0"/>
              <a:t>,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My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Kids are helpful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Football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The competitions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time in my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My lot of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Teachers are helpful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When parents come to school to do </a:t>
            </a:r>
            <a:r>
              <a:rPr lang="en-US" sz="1900" dirty="0" err="1"/>
              <a:t>kepab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The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When they judge me fairly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When I help my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When I do things for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big garden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small number of students 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The daily program with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Erasmus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When we try to do the school better </a:t>
            </a:r>
          </a:p>
        </p:txBody>
      </p:sp>
      <p:pic>
        <p:nvPicPr>
          <p:cNvPr id="1026" name="Picture 2" descr="Image result for 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2756" y="3446585"/>
            <a:ext cx="2701828" cy="24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49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5646"/>
            <a:ext cx="10058400" cy="93907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WHAT I DON’T LIKE ABOUT MY SCHOOL?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287" y="1231772"/>
            <a:ext cx="10387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When we fight…</a:t>
            </a:r>
          </a:p>
          <a:p>
            <a:pPr marL="342900" indent="-342900">
              <a:buAutoNum type="arabicPeriod"/>
            </a:pPr>
            <a:r>
              <a:rPr lang="en-US" sz="2000" b="1" dirty="0"/>
              <a:t>When they I am bullied…</a:t>
            </a:r>
          </a:p>
          <a:p>
            <a:pPr marL="342900" indent="-342900">
              <a:buAutoNum type="arabicPeriod"/>
            </a:pPr>
            <a:r>
              <a:rPr lang="en-US" sz="2000" dirty="0"/>
              <a:t>When we pollute the environment…</a:t>
            </a:r>
          </a:p>
          <a:p>
            <a:pPr marL="342900" indent="-342900">
              <a:buAutoNum type="arabicPeriod"/>
            </a:pPr>
            <a:r>
              <a:rPr lang="en-US" sz="2000" dirty="0"/>
              <a:t>When I lose my break…</a:t>
            </a:r>
          </a:p>
          <a:p>
            <a:pPr marL="342900" indent="-342900">
              <a:buAutoNum type="arabicPeriod"/>
            </a:pPr>
            <a:r>
              <a:rPr lang="en-US" sz="2000" b="1" dirty="0"/>
              <a:t>When some teachers shout</a:t>
            </a:r>
            <a:r>
              <a:rPr lang="en-US" sz="2000" dirty="0"/>
              <a:t>…</a:t>
            </a:r>
          </a:p>
          <a:p>
            <a:pPr marL="342900" indent="-342900">
              <a:buAutoNum type="arabicPeriod"/>
            </a:pPr>
            <a:r>
              <a:rPr lang="en-US" sz="2000" dirty="0"/>
              <a:t>The fact that there no nets in the football goal posts…</a:t>
            </a:r>
          </a:p>
          <a:p>
            <a:pPr marL="342900" indent="-342900">
              <a:buAutoNum type="arabicPeriod"/>
            </a:pPr>
            <a:r>
              <a:rPr lang="en-US" sz="2000" dirty="0"/>
              <a:t>The tests…</a:t>
            </a:r>
          </a:p>
          <a:p>
            <a:pPr marL="342900" indent="-342900">
              <a:buAutoNum type="arabicPeriod"/>
            </a:pPr>
            <a:r>
              <a:rPr lang="en-US" sz="2000" dirty="0"/>
              <a:t>That I would not go to Finland…</a:t>
            </a:r>
          </a:p>
          <a:p>
            <a:pPr marL="342900" indent="-342900">
              <a:buAutoNum type="arabicPeriod"/>
            </a:pPr>
            <a:r>
              <a:rPr lang="en-US" sz="2000" dirty="0"/>
              <a:t>That in the afternoon some people come in the school and do gratifies e.tc.</a:t>
            </a:r>
          </a:p>
          <a:p>
            <a:pPr marL="342900" indent="-342900">
              <a:buAutoNum type="arabicPeriod"/>
            </a:pPr>
            <a:r>
              <a:rPr lang="en-US" sz="2000" dirty="0"/>
              <a:t>That some teachers show preference to some students…</a:t>
            </a:r>
          </a:p>
          <a:p>
            <a:pPr marL="342900" indent="-342900">
              <a:buAutoNum type="arabicPeriod"/>
            </a:pPr>
            <a:r>
              <a:rPr lang="en-US" sz="2000" dirty="0"/>
              <a:t>I don’t like that we only have basketball and football pitch.</a:t>
            </a:r>
          </a:p>
          <a:p>
            <a:pPr marL="342900" indent="-342900">
              <a:buAutoNum type="arabicPeriod"/>
            </a:pPr>
            <a:r>
              <a:rPr lang="en-US" sz="2000" b="1" dirty="0"/>
              <a:t>That some kids are calling me names</a:t>
            </a:r>
          </a:p>
          <a:p>
            <a:pPr marL="342900" indent="-342900">
              <a:buAutoNum type="arabicPeriod"/>
            </a:pPr>
            <a:r>
              <a:rPr lang="en-US" sz="2000" b="1" dirty="0"/>
              <a:t>That some teachers are not so strict…</a:t>
            </a:r>
          </a:p>
          <a:p>
            <a:pPr marL="342900" indent="-342900">
              <a:buAutoNum type="arabicPeriod"/>
            </a:pPr>
            <a:r>
              <a:rPr lang="en-US" sz="2000" dirty="0"/>
              <a:t>That Mr. S tells me the answers instead of helping me…</a:t>
            </a:r>
          </a:p>
          <a:p>
            <a:pPr marL="342900" indent="-342900">
              <a:buAutoNum type="arabicPeriod"/>
            </a:pPr>
            <a:r>
              <a:rPr lang="en-US" sz="2000" dirty="0"/>
              <a:t>When we hit each other…</a:t>
            </a:r>
          </a:p>
          <a:p>
            <a:pPr marL="342900" indent="-342900">
              <a:buAutoNum type="arabicPeriod"/>
            </a:pPr>
            <a:r>
              <a:rPr lang="en-US" sz="2000" dirty="0"/>
              <a:t>When I don’t have friends</a:t>
            </a:r>
          </a:p>
          <a:p>
            <a:pPr marL="342900" indent="-342900">
              <a:buAutoNum type="arabicPeriod"/>
            </a:pPr>
            <a:r>
              <a:rPr lang="en-US" sz="2000" dirty="0"/>
              <a:t>The delay in the canteen…</a:t>
            </a:r>
          </a:p>
          <a:p>
            <a:pPr marL="342900" indent="-342900">
              <a:buAutoNum type="arabicPeriod"/>
            </a:pPr>
            <a:endParaRPr lang="el-GR" sz="2000" dirty="0"/>
          </a:p>
        </p:txBody>
      </p:sp>
      <p:pic>
        <p:nvPicPr>
          <p:cNvPr id="2050" name="Picture 2" descr="Image result for don't 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51" y="4047927"/>
            <a:ext cx="2374602" cy="19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2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238509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MEASURING ACTIVE CITIZENSHIP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07697"/>
            <a:ext cx="10238508" cy="42414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We used three questionnaires depending on the age of our students. </a:t>
            </a:r>
          </a:p>
          <a:p>
            <a:r>
              <a:rPr lang="en-US" sz="3500" b="1" dirty="0"/>
              <a:t> Grade 1</a:t>
            </a:r>
          </a:p>
          <a:p>
            <a:r>
              <a:rPr lang="en-US" sz="3500" b="1" dirty="0"/>
              <a:t>Grade 2-3</a:t>
            </a:r>
          </a:p>
          <a:p>
            <a:r>
              <a:rPr lang="en-US" sz="3500" b="1" dirty="0"/>
              <a:t>Grade 4-5-6</a:t>
            </a:r>
          </a:p>
          <a:p>
            <a:pPr marL="0" indent="0">
              <a:buNone/>
            </a:pPr>
            <a:r>
              <a:rPr lang="en-US" sz="3200" dirty="0"/>
              <a:t>The Questionnaires measure </a:t>
            </a:r>
            <a:r>
              <a:rPr lang="en-US" sz="3500" b="1" dirty="0"/>
              <a:t>values</a:t>
            </a:r>
            <a:r>
              <a:rPr lang="en-US" sz="3200" dirty="0"/>
              <a:t>, </a:t>
            </a:r>
            <a:r>
              <a:rPr lang="en-US" sz="3500" b="1" dirty="0"/>
              <a:t>beliefs</a:t>
            </a:r>
            <a:r>
              <a:rPr lang="en-US" sz="3200" b="1" dirty="0"/>
              <a:t> </a:t>
            </a:r>
            <a:r>
              <a:rPr lang="en-US" sz="3200" dirty="0"/>
              <a:t>and </a:t>
            </a:r>
            <a:r>
              <a:rPr lang="en-US" sz="3500" b="1" dirty="0"/>
              <a:t>actions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Based on a questionnaire found on an academic research that was validated and reliable.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53000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266535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The Questionnaires Used</a:t>
            </a:r>
            <a:endParaRPr lang="el-GR" sz="6600" b="1" dirty="0"/>
          </a:p>
        </p:txBody>
      </p:sp>
    </p:spTree>
    <p:extLst>
      <p:ext uri="{BB962C8B-B14F-4D97-AF65-F5344CB8AC3E}">
        <p14:creationId xmlns:p14="http://schemas.microsoft.com/office/powerpoint/2010/main" val="132166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62" y="661182"/>
            <a:ext cx="10058400" cy="4942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Grade 1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38" y="661182"/>
            <a:ext cx="7754335" cy="287144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43" y="3269717"/>
            <a:ext cx="7444276" cy="35882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792" y="1155410"/>
            <a:ext cx="7827082" cy="51750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2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83" y="741733"/>
            <a:ext cx="7716019" cy="2887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83" y="3999507"/>
            <a:ext cx="7858034" cy="124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7792" y="858129"/>
            <a:ext cx="8412480" cy="5190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74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03" y="703304"/>
            <a:ext cx="8550428" cy="54022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902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9" y="1186306"/>
            <a:ext cx="10718414" cy="50339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598029" y="478420"/>
            <a:ext cx="374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Grade </a:t>
            </a:r>
            <a:r>
              <a:rPr lang="en-US" sz="4000" b="1" dirty="0" smtClean="0">
                <a:solidFill>
                  <a:srgbClr val="FF0000"/>
                </a:solidFill>
              </a:rPr>
              <a:t>2-3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1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50" y="1122219"/>
            <a:ext cx="10406749" cy="39208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185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579</Words>
  <Application>Microsoft Office PowerPoint</Application>
  <PresentationFormat>Widescreen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Savon</vt:lpstr>
      <vt:lpstr>Evaluation  team cy</vt:lpstr>
      <vt:lpstr>Evaluation Tools</vt:lpstr>
      <vt:lpstr>MEASURING ACTIVE CITIZENSHIP</vt:lpstr>
      <vt:lpstr>The Questionnaires Used</vt:lpstr>
      <vt:lpstr>Grade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 4-5-6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Results of Active Citizenship Questionnaire for Grade 1</vt:lpstr>
      <vt:lpstr>Main Results of Active Citizenship Questionnaire for Grades 2-3</vt:lpstr>
      <vt:lpstr>Main Results of Active Citizenship Questionnaire for Grade 4/5/6</vt:lpstr>
      <vt:lpstr>Questionnaire for Inclusion </vt:lpstr>
      <vt:lpstr>Results of Inclusion Questionnaire</vt:lpstr>
      <vt:lpstr>What do I like in my school? </vt:lpstr>
      <vt:lpstr>WHAT I DON’T LIKE ABOUT MY SCHOOL? 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 team cy</dc:title>
  <dc:creator>Teacher</dc:creator>
  <cp:lastModifiedBy>Teacher</cp:lastModifiedBy>
  <cp:revision>30</cp:revision>
  <dcterms:created xsi:type="dcterms:W3CDTF">2018-03-15T07:59:37Z</dcterms:created>
  <dcterms:modified xsi:type="dcterms:W3CDTF">2018-03-19T20:28:27Z</dcterms:modified>
</cp:coreProperties>
</file>