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60" r:id="rId3"/>
    <p:sldId id="259" r:id="rId4"/>
    <p:sldId id="257" r:id="rId5"/>
    <p:sldId id="282" r:id="rId6"/>
    <p:sldId id="270" r:id="rId7"/>
    <p:sldId id="273" r:id="rId8"/>
    <p:sldId id="268" r:id="rId9"/>
    <p:sldId id="258" r:id="rId10"/>
    <p:sldId id="274" r:id="rId11"/>
    <p:sldId id="261" r:id="rId12"/>
    <p:sldId id="263" r:id="rId13"/>
    <p:sldId id="280" r:id="rId14"/>
    <p:sldId id="283" r:id="rId15"/>
    <p:sldId id="272" r:id="rId16"/>
    <p:sldId id="271" r:id="rId17"/>
    <p:sldId id="267" r:id="rId18"/>
    <p:sldId id="286" r:id="rId19"/>
    <p:sldId id="265" r:id="rId20"/>
    <p:sldId id="284" r:id="rId21"/>
    <p:sldId id="285" r:id="rId22"/>
    <p:sldId id="266" r:id="rId23"/>
    <p:sldId id="275" r:id="rId24"/>
    <p:sldId id="276" r:id="rId25"/>
    <p:sldId id="264" r:id="rId26"/>
    <p:sldId id="269" r:id="rId27"/>
    <p:sldId id="281" r:id="rId28"/>
    <p:sldId id="278"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y" initials="A" lastIdx="1" clrIdx="0">
    <p:extLst>
      <p:ext uri="{19B8F6BF-5375-455C-9EA6-DF929625EA0E}">
        <p15:presenceInfo xmlns:p15="http://schemas.microsoft.com/office/powerpoint/2012/main" userId="And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5" autoAdjust="0"/>
    <p:restoredTop sz="94660"/>
  </p:normalViewPr>
  <p:slideViewPr>
    <p:cSldViewPr snapToGrid="0">
      <p:cViewPr varScale="1">
        <p:scale>
          <a:sx n="68" d="100"/>
          <a:sy n="68"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7T21:10:15.972"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568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35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048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68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4917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35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727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67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69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953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78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56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445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95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255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227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07-Oct-18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14812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l.wikipedia.org/wiki/198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125" name="Rectangle 136">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6" name="Rectangle 138">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266C198-CE83-44FA-B34D-855D84B0CE23}"/>
              </a:ext>
            </a:extLst>
          </p:cNvPr>
          <p:cNvSpPr>
            <a:spLocks noGrp="1"/>
          </p:cNvSpPr>
          <p:nvPr>
            <p:ph type="ctrTitle"/>
          </p:nvPr>
        </p:nvSpPr>
        <p:spPr>
          <a:xfrm>
            <a:off x="84421" y="704148"/>
            <a:ext cx="4470890" cy="3114818"/>
          </a:xfrm>
        </p:spPr>
        <p:txBody>
          <a:bodyPr>
            <a:normAutofit/>
          </a:bodyPr>
          <a:lstStyle/>
          <a:p>
            <a:r>
              <a:rPr lang="en-US" sz="5300" b="1" dirty="0">
                <a:solidFill>
                  <a:srgbClr val="FFFF00"/>
                </a:solidFill>
              </a:rPr>
              <a:t>Our community</a:t>
            </a:r>
            <a:br>
              <a:rPr lang="el-GR" sz="4000" b="1" dirty="0">
                <a:solidFill>
                  <a:srgbClr val="FEFFFF"/>
                </a:solidFill>
              </a:rPr>
            </a:br>
            <a:endParaRPr lang="en-US" sz="4000" b="1" dirty="0">
              <a:solidFill>
                <a:srgbClr val="FEFFFF"/>
              </a:solidFill>
            </a:endParaRPr>
          </a:p>
        </p:txBody>
      </p:sp>
      <p:pic>
        <p:nvPicPr>
          <p:cNvPr id="5122" name="Picture 2" descr="Image result for Î±Î³Î¹Î¿Ï Î´Î¿Î¼ÎµÏÎ¹Î¿Ï">
            <a:extLst>
              <a:ext uri="{FF2B5EF4-FFF2-40B4-BE49-F238E27FC236}">
                <a16:creationId xmlns:a16="http://schemas.microsoft.com/office/drawing/2014/main" id="{294AF528-AA94-4B3E-B2ED-F7E1635A66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91" r="14026" b="-1"/>
          <a:stretch/>
        </p:blipFill>
        <p:spPr bwMode="auto">
          <a:xfrm>
            <a:off x="4555312" y="-62132"/>
            <a:ext cx="7620688" cy="6920132"/>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12669652-A443-4D9B-8E68-6921965C80C0}"/>
              </a:ext>
            </a:extLst>
          </p:cNvPr>
          <p:cNvSpPr>
            <a:spLocks noGrp="1"/>
          </p:cNvSpPr>
          <p:nvPr>
            <p:ph type="subTitle" idx="1"/>
          </p:nvPr>
        </p:nvSpPr>
        <p:spPr>
          <a:xfrm>
            <a:off x="254138" y="5033006"/>
            <a:ext cx="4115456" cy="857046"/>
          </a:xfrm>
        </p:spPr>
        <p:txBody>
          <a:bodyPr anchor="ctr">
            <a:normAutofit fontScale="77500" lnSpcReduction="20000"/>
          </a:bodyPr>
          <a:lstStyle/>
          <a:p>
            <a:r>
              <a:rPr lang="en-US" sz="4000" b="1" dirty="0" err="1">
                <a:solidFill>
                  <a:srgbClr val="FEFFFF"/>
                </a:solidFill>
              </a:rPr>
              <a:t>Ayios</a:t>
            </a:r>
            <a:r>
              <a:rPr lang="en-US" sz="4000" b="1" dirty="0">
                <a:solidFill>
                  <a:srgbClr val="FEFFFF"/>
                </a:solidFill>
              </a:rPr>
              <a:t> (Saint) </a:t>
            </a:r>
            <a:r>
              <a:rPr lang="en-US" sz="4000" b="1" dirty="0" err="1">
                <a:solidFill>
                  <a:srgbClr val="FEFFFF"/>
                </a:solidFill>
              </a:rPr>
              <a:t>Dometios</a:t>
            </a:r>
            <a:endParaRPr lang="en-US" sz="4000" b="1" dirty="0">
              <a:solidFill>
                <a:srgbClr val="FEFFFF"/>
              </a:solidFill>
            </a:endParaRPr>
          </a:p>
        </p:txBody>
      </p:sp>
    </p:spTree>
    <p:extLst>
      <p:ext uri="{BB962C8B-B14F-4D97-AF65-F5344CB8AC3E}">
        <p14:creationId xmlns:p14="http://schemas.microsoft.com/office/powerpoint/2010/main" val="407138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9" name="Group 14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3" name="Rectangle 16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5"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67" name="Rectangle 166">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9" name="Rectangle 168">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Rectangle 170">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D8EE730-D229-41B5-B7A1-B671CADFACE3}"/>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b="1" dirty="0">
                <a:solidFill>
                  <a:srgbClr val="FEFFFF"/>
                </a:solidFill>
              </a:rPr>
              <a:t>A fair in the church of Saint </a:t>
            </a:r>
            <a:r>
              <a:rPr lang="en-US" sz="4000" b="1" dirty="0" err="1">
                <a:solidFill>
                  <a:srgbClr val="FEFFFF"/>
                </a:solidFill>
              </a:rPr>
              <a:t>Dometios</a:t>
            </a:r>
            <a:endParaRPr lang="en-US" sz="4000" b="1" dirty="0">
              <a:solidFill>
                <a:srgbClr val="FEFFFF"/>
              </a:solidFill>
            </a:endParaRPr>
          </a:p>
        </p:txBody>
      </p:sp>
      <p:pic>
        <p:nvPicPr>
          <p:cNvPr id="18434" name="Picture 2" descr="Î Î±Î½Î·Î³ÏÏÎ¹ ÏÏÎ¿Î½ ÎÎ³Î¹Î¿ ÎÎ¿Î¼Î­ÏÎ¹Î¿ ">
            <a:extLst>
              <a:ext uri="{FF2B5EF4-FFF2-40B4-BE49-F238E27FC236}">
                <a16:creationId xmlns:a16="http://schemas.microsoft.com/office/drawing/2014/main" id="{2DB2B9CE-FD10-4BE7-8817-35571FCFC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2" r="23124"/>
          <a:stretch/>
        </p:blipFill>
        <p:spPr bwMode="auto">
          <a:xfrm>
            <a:off x="4657164" y="9233"/>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173"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9534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4" name="Rectangle 103">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6" name="Rectangle 105">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Rectangle 107">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AD16CB-E810-455F-A3F3-3466AEDAE197}"/>
              </a:ext>
            </a:extLst>
          </p:cNvPr>
          <p:cNvSpPr>
            <a:spLocks noGrp="1"/>
          </p:cNvSpPr>
          <p:nvPr>
            <p:ph type="title"/>
          </p:nvPr>
        </p:nvSpPr>
        <p:spPr>
          <a:xfrm>
            <a:off x="75491" y="2009326"/>
            <a:ext cx="4352375" cy="3114818"/>
          </a:xfrm>
        </p:spPr>
        <p:txBody>
          <a:bodyPr vert="horz" lIns="91440" tIns="45720" rIns="91440" bIns="45720" rtlCol="0" anchor="b">
            <a:normAutofit fontScale="90000"/>
          </a:bodyPr>
          <a:lstStyle/>
          <a:p>
            <a:r>
              <a:rPr lang="en-US" sz="4000" b="1" dirty="0">
                <a:solidFill>
                  <a:srgbClr val="FEFFFF"/>
                </a:solidFill>
              </a:rPr>
              <a:t>The church of Saint George</a:t>
            </a:r>
            <a:br>
              <a:rPr lang="el-GR" sz="4000" b="1" dirty="0">
                <a:solidFill>
                  <a:srgbClr val="FEFFFF"/>
                </a:solidFill>
              </a:rPr>
            </a:br>
            <a:br>
              <a:rPr lang="el-GR" sz="4000" b="1" dirty="0">
                <a:solidFill>
                  <a:schemeClr val="bg1"/>
                </a:solidFill>
              </a:rPr>
            </a:br>
            <a:r>
              <a:rPr lang="en-US" b="1" dirty="0">
                <a:solidFill>
                  <a:schemeClr val="bg1"/>
                </a:solidFill>
              </a:rPr>
              <a:t>It is situated in the center of the community. It is made of stone and it was built in 1902.</a:t>
            </a:r>
            <a:endParaRPr lang="en-US" sz="4000" b="1" dirty="0">
              <a:solidFill>
                <a:schemeClr val="bg1"/>
              </a:solidFill>
            </a:endParaRPr>
          </a:p>
        </p:txBody>
      </p:sp>
      <p:pic>
        <p:nvPicPr>
          <p:cNvPr id="4098" name="Picture 2" descr="Image result for Î±Î³Î¹Î¿Ï Î´Î¿Î¼ÎµÏÎ¹Î¿Ï">
            <a:extLst>
              <a:ext uri="{FF2B5EF4-FFF2-40B4-BE49-F238E27FC236}">
                <a16:creationId xmlns:a16="http://schemas.microsoft.com/office/drawing/2014/main" id="{DEB6D034-1873-4529-B263-81C75DED8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34" t="9091" r="8835" b="-2"/>
          <a:stretch/>
        </p:blipFill>
        <p:spPr bwMode="auto">
          <a:xfrm>
            <a:off x="4639732" y="10"/>
            <a:ext cx="7552267" cy="6857990"/>
          </a:xfrm>
          <a:prstGeom prst="rect">
            <a:avLst/>
          </a:prstGeom>
          <a:extLst>
            <a:ext uri="{909E8E84-426E-40DD-AFC4-6F175D3DCCD1}">
              <a14:hiddenFill xmlns:a14="http://schemas.microsoft.com/office/drawing/2010/main">
                <a:solidFill>
                  <a:srgbClr val="FFFFFF"/>
                </a:solidFill>
              </a14:hiddenFill>
            </a:ext>
          </a:extLst>
        </p:spPr>
      </p:pic>
      <p:sp>
        <p:nvSpPr>
          <p:cNvPr id="110"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934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05E45C-D7AC-48D0-A146-AFC51CBE4857}"/>
              </a:ext>
            </a:extLst>
          </p:cNvPr>
          <p:cNvSpPr>
            <a:spLocks noGrp="1"/>
          </p:cNvSpPr>
          <p:nvPr>
            <p:ph idx="1"/>
          </p:nvPr>
        </p:nvSpPr>
        <p:spPr>
          <a:xfrm>
            <a:off x="252249" y="867104"/>
            <a:ext cx="3968059" cy="5533696"/>
          </a:xfrm>
        </p:spPr>
        <p:txBody>
          <a:bodyPr>
            <a:normAutofit lnSpcReduction="10000"/>
          </a:bodyPr>
          <a:lstStyle/>
          <a:p>
            <a:pPr marL="0" indent="0">
              <a:buNone/>
            </a:pPr>
            <a:r>
              <a:rPr lang="en-US" sz="3600" b="1" dirty="0">
                <a:solidFill>
                  <a:srgbClr val="FEFFFF"/>
                </a:solidFill>
                <a:latin typeface="+mj-lt"/>
                <a:ea typeface="+mj-ea"/>
                <a:cs typeface="+mj-cs"/>
              </a:rPr>
              <a:t>The old church of Saint Paul</a:t>
            </a:r>
            <a:endParaRPr lang="el-GR" sz="3600" b="1" dirty="0">
              <a:solidFill>
                <a:srgbClr val="FEFFFF"/>
              </a:solidFill>
              <a:latin typeface="+mj-lt"/>
              <a:ea typeface="+mj-ea"/>
              <a:cs typeface="+mj-cs"/>
            </a:endParaRPr>
          </a:p>
          <a:p>
            <a:pPr marL="0" indent="0">
              <a:buNone/>
            </a:pPr>
            <a:br>
              <a:rPr lang="el-GR" sz="2800" b="1" dirty="0"/>
            </a:br>
            <a:r>
              <a:rPr lang="en-US" sz="2800" dirty="0"/>
              <a:t>The old church of St. Paul is a domed basilica, made of stone. This church was built in 1805, by </a:t>
            </a:r>
            <a:r>
              <a:rPr lang="en-US" sz="2800" dirty="0" err="1"/>
              <a:t>Dragomanos</a:t>
            </a:r>
            <a:r>
              <a:rPr lang="en-US" sz="2800" dirty="0"/>
              <a:t> of Cyprus, </a:t>
            </a:r>
            <a:r>
              <a:rPr lang="en-US" sz="2800" dirty="0" err="1"/>
              <a:t>Hatzigiorgiakis</a:t>
            </a:r>
            <a:r>
              <a:rPr lang="en-US" sz="2800" dirty="0"/>
              <a:t> </a:t>
            </a:r>
            <a:r>
              <a:rPr lang="en-US" sz="2800" dirty="0" err="1"/>
              <a:t>Kornesios</a:t>
            </a:r>
            <a:r>
              <a:rPr lang="en-US" sz="2800" dirty="0"/>
              <a:t>.</a:t>
            </a:r>
          </a:p>
        </p:txBody>
      </p:sp>
      <p:pic>
        <p:nvPicPr>
          <p:cNvPr id="6" name="Picture 4" descr="Image result for ÏÎ±Î»Î¹Î± ÎµÎºÎºÎ»Î·ÏÎ¹Î± Î±Î³Î¹Î¿Ï ÏÎ±ÏÎ»Î¿Ï">
            <a:extLst>
              <a:ext uri="{FF2B5EF4-FFF2-40B4-BE49-F238E27FC236}">
                <a16:creationId xmlns:a16="http://schemas.microsoft.com/office/drawing/2014/main" id="{7E9CCE8D-A80D-407D-A2F5-E46979A4E0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0" r="21078" b="-1"/>
          <a:stretch/>
        </p:blipFill>
        <p:spPr bwMode="auto">
          <a:xfrm>
            <a:off x="4619543" y="-786"/>
            <a:ext cx="7572457" cy="684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857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3A8DB-4DCD-4F4A-9B69-A9E121773358}"/>
              </a:ext>
            </a:extLst>
          </p:cNvPr>
          <p:cNvSpPr>
            <a:spLocks noGrp="1"/>
          </p:cNvSpPr>
          <p:nvPr>
            <p:ph type="title"/>
          </p:nvPr>
        </p:nvSpPr>
        <p:spPr>
          <a:xfrm>
            <a:off x="649224" y="645106"/>
            <a:ext cx="3650279" cy="1259894"/>
          </a:xfrm>
        </p:spPr>
        <p:txBody>
          <a:bodyPr>
            <a:normAutofit fontScale="90000"/>
          </a:bodyPr>
          <a:lstStyle/>
          <a:p>
            <a:r>
              <a:rPr lang="en-US" b="1" dirty="0"/>
              <a:t>The new church of Saint Paul</a:t>
            </a:r>
          </a:p>
        </p:txBody>
      </p:sp>
      <p:sp>
        <p:nvSpPr>
          <p:cNvPr id="3" name="Content Placeholder 2">
            <a:extLst>
              <a:ext uri="{FF2B5EF4-FFF2-40B4-BE49-F238E27FC236}">
                <a16:creationId xmlns:a16="http://schemas.microsoft.com/office/drawing/2014/main" id="{65F09747-23AF-4D75-85DF-1DA114701110}"/>
              </a:ext>
            </a:extLst>
          </p:cNvPr>
          <p:cNvSpPr>
            <a:spLocks noGrp="1"/>
          </p:cNvSpPr>
          <p:nvPr>
            <p:ph idx="1"/>
          </p:nvPr>
        </p:nvSpPr>
        <p:spPr>
          <a:xfrm>
            <a:off x="252248" y="2133600"/>
            <a:ext cx="4047255" cy="4393324"/>
          </a:xfrm>
        </p:spPr>
        <p:txBody>
          <a:bodyPr>
            <a:normAutofit lnSpcReduction="10000"/>
          </a:bodyPr>
          <a:lstStyle/>
          <a:p>
            <a:r>
              <a:rPr lang="en-US" sz="3200" dirty="0"/>
              <a:t>It was built in 1985, following a need for a larger church.</a:t>
            </a:r>
          </a:p>
          <a:p>
            <a:r>
              <a:rPr lang="en-US" sz="3200" dirty="0"/>
              <a:t>The church was build in honor of Apostle Paul and is of Byzantine style.</a:t>
            </a:r>
          </a:p>
        </p:txBody>
      </p:sp>
      <p:pic>
        <p:nvPicPr>
          <p:cNvPr id="25602" name="Picture 2" descr="Related image">
            <a:extLst>
              <a:ext uri="{FF2B5EF4-FFF2-40B4-BE49-F238E27FC236}">
                <a16:creationId xmlns:a16="http://schemas.microsoft.com/office/drawing/2014/main" id="{6FB0794E-1083-41FD-9E64-CEE07278F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 r="20585" b="-2"/>
          <a:stretch/>
        </p:blipFill>
        <p:spPr bwMode="auto">
          <a:xfrm>
            <a:off x="4619543" y="-786"/>
            <a:ext cx="7572457" cy="709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006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156" name="Rectangle 78">
            <a:extLst>
              <a:ext uri="{FF2B5EF4-FFF2-40B4-BE49-F238E27FC236}">
                <a16:creationId xmlns:a16="http://schemas.microsoft.com/office/drawing/2014/main" id="{A9A118BC-BA81-4C93-ACF2-98CA894F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Related image">
            <a:extLst>
              <a:ext uri="{FF2B5EF4-FFF2-40B4-BE49-F238E27FC236}">
                <a16:creationId xmlns:a16="http://schemas.microsoft.com/office/drawing/2014/main" id="{DB77C6DE-729B-427B-B48E-EA909D0F8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18" r="10650" b="-2"/>
          <a:stretch/>
        </p:blipFill>
        <p:spPr bwMode="auto">
          <a:xfrm>
            <a:off x="8229598" y="-5534"/>
            <a:ext cx="3962402" cy="343176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coca  cola factory cyprus">
            <a:extLst>
              <a:ext uri="{FF2B5EF4-FFF2-40B4-BE49-F238E27FC236}">
                <a16:creationId xmlns:a16="http://schemas.microsoft.com/office/drawing/2014/main" id="{654BCD20-9C0B-4BC8-BC4C-E50DB021B4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8" r="6774" b="-2"/>
          <a:stretch/>
        </p:blipFill>
        <p:spPr bwMode="auto">
          <a:xfrm>
            <a:off x="8229598" y="3426232"/>
            <a:ext cx="3962402" cy="3431768"/>
          </a:xfrm>
          <a:prstGeom prst="rect">
            <a:avLst/>
          </a:prstGeom>
          <a:noFill/>
          <a:extLst>
            <a:ext uri="{909E8E84-426E-40DD-AFC4-6F175D3DCCD1}">
              <a14:hiddenFill xmlns:a14="http://schemas.microsoft.com/office/drawing/2010/main">
                <a:solidFill>
                  <a:srgbClr val="FFFFFF"/>
                </a:solidFill>
              </a14:hiddenFill>
            </a:ext>
          </a:extLst>
        </p:spPr>
      </p:pic>
      <p:cxnSp>
        <p:nvCxnSpPr>
          <p:cNvPr id="6157" name="Straight Connector 80">
            <a:extLst>
              <a:ext uri="{FF2B5EF4-FFF2-40B4-BE49-F238E27FC236}">
                <a16:creationId xmlns:a16="http://schemas.microsoft.com/office/drawing/2014/main" id="{7608143B-5494-482A-BCE4-588DC477D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val="1"/>
              </p:ext>
            </p:extLst>
          </p:nvPr>
        </p:nvCxnSpPr>
        <p:spPr>
          <a:xfrm flipV="1">
            <a:off x="8229599" y="3426234"/>
            <a:ext cx="3962401" cy="2766"/>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37E1130-C53E-4FDB-8D84-886310389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5">
            <a:extLst>
              <a:ext uri="{FF2B5EF4-FFF2-40B4-BE49-F238E27FC236}">
                <a16:creationId xmlns:a16="http://schemas.microsoft.com/office/drawing/2014/main" id="{B6FD7DC0-5FF7-4A80-9AC3-9AA8CD001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2EEEFD0-3D04-4770-A138-60391E1F1E8A}"/>
              </a:ext>
            </a:extLst>
          </p:cNvPr>
          <p:cNvSpPr>
            <a:spLocks noGrp="1"/>
          </p:cNvSpPr>
          <p:nvPr>
            <p:ph type="title"/>
          </p:nvPr>
        </p:nvSpPr>
        <p:spPr>
          <a:xfrm>
            <a:off x="541867" y="787400"/>
            <a:ext cx="7145866" cy="778933"/>
          </a:xfrm>
        </p:spPr>
        <p:txBody>
          <a:bodyPr anchor="ctr">
            <a:normAutofit/>
          </a:bodyPr>
          <a:lstStyle/>
          <a:p>
            <a:r>
              <a:rPr lang="en-US" sz="3200" b="1">
                <a:solidFill>
                  <a:srgbClr val="FEFFFF"/>
                </a:solidFill>
              </a:rPr>
              <a:t>Interesting sites</a:t>
            </a:r>
          </a:p>
        </p:txBody>
      </p:sp>
      <p:sp>
        <p:nvSpPr>
          <p:cNvPr id="3" name="Content Placeholder 2">
            <a:extLst>
              <a:ext uri="{FF2B5EF4-FFF2-40B4-BE49-F238E27FC236}">
                <a16:creationId xmlns:a16="http://schemas.microsoft.com/office/drawing/2014/main" id="{10A8B12D-6A76-4E41-9C98-CE6A2E6B01BE}"/>
              </a:ext>
            </a:extLst>
          </p:cNvPr>
          <p:cNvSpPr>
            <a:spLocks noGrp="1"/>
          </p:cNvSpPr>
          <p:nvPr>
            <p:ph idx="1"/>
          </p:nvPr>
        </p:nvSpPr>
        <p:spPr>
          <a:xfrm>
            <a:off x="295422" y="1822552"/>
            <a:ext cx="7392311" cy="4859602"/>
          </a:xfrm>
        </p:spPr>
        <p:txBody>
          <a:bodyPr>
            <a:normAutofit/>
          </a:bodyPr>
          <a:lstStyle/>
          <a:p>
            <a:pPr>
              <a:lnSpc>
                <a:spcPct val="90000"/>
              </a:lnSpc>
            </a:pPr>
            <a:r>
              <a:rPr lang="en-US" sz="2000" b="1" dirty="0">
                <a:solidFill>
                  <a:srgbClr val="FEFFFF"/>
                </a:solidFill>
              </a:rPr>
              <a:t>The Cyprus Institute of Neurology and Genetics is located in </a:t>
            </a:r>
            <a:r>
              <a:rPr lang="en-US" sz="2000" b="1" dirty="0" err="1">
                <a:solidFill>
                  <a:srgbClr val="FEFFFF"/>
                </a:solidFill>
              </a:rPr>
              <a:t>Ayios</a:t>
            </a:r>
            <a:r>
              <a:rPr lang="en-US" sz="2000" b="1" dirty="0">
                <a:solidFill>
                  <a:srgbClr val="FEFFFF"/>
                </a:solidFill>
              </a:rPr>
              <a:t> </a:t>
            </a:r>
            <a:r>
              <a:rPr lang="en-US" sz="2000" b="1" dirty="0" err="1">
                <a:solidFill>
                  <a:srgbClr val="FEFFFF"/>
                </a:solidFill>
              </a:rPr>
              <a:t>Dhometios</a:t>
            </a:r>
            <a:r>
              <a:rPr lang="en-US" sz="2000" b="1" dirty="0">
                <a:solidFill>
                  <a:srgbClr val="FEFFFF"/>
                </a:solidFill>
              </a:rPr>
              <a:t> on the </a:t>
            </a:r>
            <a:r>
              <a:rPr lang="en-US" sz="2000" b="1" dirty="0" err="1">
                <a:solidFill>
                  <a:srgbClr val="FEFFFF"/>
                </a:solidFill>
              </a:rPr>
              <a:t>Kolokassides</a:t>
            </a:r>
            <a:r>
              <a:rPr lang="en-US" sz="2000" b="1" dirty="0">
                <a:solidFill>
                  <a:srgbClr val="FEFFFF"/>
                </a:solidFill>
              </a:rPr>
              <a:t> roundabout.</a:t>
            </a:r>
          </a:p>
          <a:p>
            <a:pPr>
              <a:lnSpc>
                <a:spcPct val="90000"/>
              </a:lnSpc>
            </a:pPr>
            <a:r>
              <a:rPr lang="en-US" sz="2000" b="1" dirty="0">
                <a:solidFill>
                  <a:srgbClr val="FEFFFF"/>
                </a:solidFill>
              </a:rPr>
              <a:t>The island's Coca-Cola factory is located in </a:t>
            </a:r>
            <a:r>
              <a:rPr lang="en-US" sz="2000" b="1" dirty="0" err="1">
                <a:solidFill>
                  <a:srgbClr val="FEFFFF"/>
                </a:solidFill>
              </a:rPr>
              <a:t>Ayios</a:t>
            </a:r>
            <a:r>
              <a:rPr lang="en-US" sz="2000" b="1" dirty="0">
                <a:solidFill>
                  <a:srgbClr val="FEFFFF"/>
                </a:solidFill>
              </a:rPr>
              <a:t> </a:t>
            </a:r>
            <a:r>
              <a:rPr lang="en-US" sz="2000" b="1" dirty="0" err="1">
                <a:solidFill>
                  <a:srgbClr val="FEFFFF"/>
                </a:solidFill>
              </a:rPr>
              <a:t>Dhometios</a:t>
            </a:r>
            <a:r>
              <a:rPr lang="en-US" sz="2000" b="1" dirty="0">
                <a:solidFill>
                  <a:srgbClr val="FEFFFF"/>
                </a:solidFill>
              </a:rPr>
              <a:t>, on the edge of the </a:t>
            </a:r>
            <a:r>
              <a:rPr lang="en-US" sz="2000" b="1" dirty="0" err="1">
                <a:solidFill>
                  <a:srgbClr val="FEFFFF"/>
                </a:solidFill>
              </a:rPr>
              <a:t>Engomi</a:t>
            </a:r>
            <a:r>
              <a:rPr lang="en-US" sz="2000" b="1" dirty="0">
                <a:solidFill>
                  <a:srgbClr val="FEFFFF"/>
                </a:solidFill>
              </a:rPr>
              <a:t> industrial area. </a:t>
            </a:r>
            <a:r>
              <a:rPr lang="en-US" sz="2000" b="1" dirty="0" err="1">
                <a:solidFill>
                  <a:srgbClr val="FEFFFF"/>
                </a:solidFill>
              </a:rPr>
              <a:t>Lanitis</a:t>
            </a:r>
            <a:r>
              <a:rPr lang="en-US" sz="2000" b="1" dirty="0">
                <a:solidFill>
                  <a:srgbClr val="FEFFFF"/>
                </a:solidFill>
              </a:rPr>
              <a:t> juices and milk products are also produced in the factories compound.</a:t>
            </a:r>
          </a:p>
          <a:p>
            <a:pPr>
              <a:lnSpc>
                <a:spcPct val="90000"/>
              </a:lnSpc>
            </a:pPr>
            <a:r>
              <a:rPr lang="en-US" sz="2000" b="1" dirty="0" err="1">
                <a:solidFill>
                  <a:srgbClr val="FEFFFF"/>
                </a:solidFill>
              </a:rPr>
              <a:t>Ayios</a:t>
            </a:r>
            <a:r>
              <a:rPr lang="en-US" sz="2000" b="1" dirty="0">
                <a:solidFill>
                  <a:srgbClr val="FEFFFF"/>
                </a:solidFill>
              </a:rPr>
              <a:t> </a:t>
            </a:r>
            <a:r>
              <a:rPr lang="en-US" sz="2000" b="1" dirty="0" err="1">
                <a:solidFill>
                  <a:srgbClr val="FEFFFF"/>
                </a:solidFill>
              </a:rPr>
              <a:t>Dhometios</a:t>
            </a:r>
            <a:r>
              <a:rPr lang="en-US" sz="2000" b="1" dirty="0">
                <a:solidFill>
                  <a:srgbClr val="FEFFFF"/>
                </a:solidFill>
              </a:rPr>
              <a:t> has four parks. The Missing in Action park, which is dedicated to the </a:t>
            </a:r>
            <a:r>
              <a:rPr lang="en-US" sz="2000" b="1" dirty="0" err="1">
                <a:solidFill>
                  <a:srgbClr val="FEFFFF"/>
                </a:solidFill>
              </a:rPr>
              <a:t>Ayios</a:t>
            </a:r>
            <a:r>
              <a:rPr lang="en-US" sz="2000" b="1" dirty="0">
                <a:solidFill>
                  <a:srgbClr val="FEFFFF"/>
                </a:solidFill>
              </a:rPr>
              <a:t> </a:t>
            </a:r>
            <a:r>
              <a:rPr lang="en-US" sz="2000" b="1" dirty="0" err="1">
                <a:solidFill>
                  <a:srgbClr val="FEFFFF"/>
                </a:solidFill>
              </a:rPr>
              <a:t>Dometios</a:t>
            </a:r>
            <a:r>
              <a:rPr lang="en-US" sz="2000" b="1" dirty="0">
                <a:solidFill>
                  <a:srgbClr val="FEFFFF"/>
                </a:solidFill>
              </a:rPr>
              <a:t> </a:t>
            </a:r>
            <a:r>
              <a:rPr lang="en-US" sz="2400" b="1" dirty="0">
                <a:solidFill>
                  <a:srgbClr val="FEFFFF"/>
                </a:solidFill>
              </a:rPr>
              <a:t>residents</a:t>
            </a:r>
            <a:r>
              <a:rPr lang="en-US" sz="2000" b="1" dirty="0">
                <a:solidFill>
                  <a:srgbClr val="FEFFFF"/>
                </a:solidFill>
              </a:rPr>
              <a:t> that went missing during the Turkish Invasion and are still missing and is located opposite the Coca-Cola factory, the </a:t>
            </a:r>
            <a:r>
              <a:rPr lang="en-US" sz="2000" b="1" dirty="0" err="1">
                <a:solidFill>
                  <a:srgbClr val="FEFFFF"/>
                </a:solidFill>
              </a:rPr>
              <a:t>Ayios</a:t>
            </a:r>
            <a:r>
              <a:rPr lang="en-US" sz="2000" b="1" dirty="0">
                <a:solidFill>
                  <a:srgbClr val="FEFFFF"/>
                </a:solidFill>
              </a:rPr>
              <a:t> </a:t>
            </a:r>
            <a:r>
              <a:rPr lang="en-US" sz="2000" b="1" dirty="0" err="1">
                <a:solidFill>
                  <a:srgbClr val="FEFFFF"/>
                </a:solidFill>
              </a:rPr>
              <a:t>Dometios</a:t>
            </a:r>
            <a:r>
              <a:rPr lang="en-US" sz="2000" b="1" dirty="0">
                <a:solidFill>
                  <a:srgbClr val="FEFFFF"/>
                </a:solidFill>
              </a:rPr>
              <a:t> park which is located near the checkpoint into the occupied area, the </a:t>
            </a:r>
            <a:r>
              <a:rPr lang="en-US" sz="2000" b="1" dirty="0" err="1">
                <a:solidFill>
                  <a:srgbClr val="FEFFFF"/>
                </a:solidFill>
              </a:rPr>
              <a:t>Ayios</a:t>
            </a:r>
            <a:r>
              <a:rPr lang="en-US" sz="2000" b="1" dirty="0">
                <a:solidFill>
                  <a:srgbClr val="FEFFFF"/>
                </a:solidFill>
              </a:rPr>
              <a:t> </a:t>
            </a:r>
            <a:r>
              <a:rPr lang="en-US" sz="2000" b="1" dirty="0" err="1">
                <a:solidFill>
                  <a:srgbClr val="FEFFFF"/>
                </a:solidFill>
              </a:rPr>
              <a:t>Pavlos</a:t>
            </a:r>
            <a:r>
              <a:rPr lang="en-US" sz="2000" b="1" dirty="0">
                <a:solidFill>
                  <a:srgbClr val="FEFFFF"/>
                </a:solidFill>
              </a:rPr>
              <a:t> park which is near the Junior High and the newest built park which is dedicated to the National Guard, and is also near the Junior High.</a:t>
            </a:r>
          </a:p>
        </p:txBody>
      </p:sp>
      <p:sp>
        <p:nvSpPr>
          <p:cNvPr id="4" name="AutoShape 4" descr="Image result for coca  cola factory cyprus">
            <a:extLst>
              <a:ext uri="{FF2B5EF4-FFF2-40B4-BE49-F238E27FC236}">
                <a16:creationId xmlns:a16="http://schemas.microsoft.com/office/drawing/2014/main" id="{3867FC8A-7308-4E70-8E37-E4CE701D17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9192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2" name="Group 15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6" name="Rectangle 16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8"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70" name="Rectangle 169">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2" name="Rectangle 171">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Rectangle 173">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DB7AD5-680D-4495-B261-FFC4788969FF}"/>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b="1" dirty="0">
                <a:solidFill>
                  <a:srgbClr val="FEFFFF"/>
                </a:solidFill>
              </a:rPr>
              <a:t>The town hall of </a:t>
            </a:r>
            <a:r>
              <a:rPr lang="en-US" sz="4000" b="1" dirty="0" err="1">
                <a:solidFill>
                  <a:srgbClr val="FEFFFF"/>
                </a:solidFill>
              </a:rPr>
              <a:t>Ayios</a:t>
            </a:r>
            <a:r>
              <a:rPr lang="en-US" sz="4000" b="1" dirty="0">
                <a:solidFill>
                  <a:srgbClr val="FEFFFF"/>
                </a:solidFill>
              </a:rPr>
              <a:t> </a:t>
            </a:r>
            <a:r>
              <a:rPr lang="en-US" sz="4000" b="1" dirty="0" err="1">
                <a:solidFill>
                  <a:srgbClr val="FEFFFF"/>
                </a:solidFill>
              </a:rPr>
              <a:t>Dometios</a:t>
            </a:r>
            <a:endParaRPr lang="en-US" sz="4000" b="1" dirty="0">
              <a:solidFill>
                <a:srgbClr val="FEFFFF"/>
              </a:solidFill>
            </a:endParaRPr>
          </a:p>
        </p:txBody>
      </p:sp>
      <p:pic>
        <p:nvPicPr>
          <p:cNvPr id="16389" name="Picture 2" descr="Related image">
            <a:extLst>
              <a:ext uri="{FF2B5EF4-FFF2-40B4-BE49-F238E27FC236}">
                <a16:creationId xmlns:a16="http://schemas.microsoft.com/office/drawing/2014/main" id="{42485801-E84B-452A-9AC8-ED883CB95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41" t="9091" r="17876" b="1"/>
          <a:stretch/>
        </p:blipFill>
        <p:spPr bwMode="auto">
          <a:xfrm>
            <a:off x="4639732" y="10"/>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176"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7011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21E579-4785-4A4E-8D09-42E5246D8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03858-5F36-4715-AF1D-73133F6FD1F1}"/>
              </a:ext>
            </a:extLst>
          </p:cNvPr>
          <p:cNvSpPr>
            <a:spLocks noGrp="1"/>
          </p:cNvSpPr>
          <p:nvPr>
            <p:ph type="title"/>
          </p:nvPr>
        </p:nvSpPr>
        <p:spPr>
          <a:xfrm>
            <a:off x="669270" y="630122"/>
            <a:ext cx="4457349" cy="4053503"/>
          </a:xfrm>
        </p:spPr>
        <p:txBody>
          <a:bodyPr>
            <a:normAutofit fontScale="90000"/>
          </a:bodyPr>
          <a:lstStyle/>
          <a:p>
            <a:pPr fontAlgn="t">
              <a:lnSpc>
                <a:spcPct val="90000"/>
              </a:lnSpc>
            </a:pPr>
            <a:r>
              <a:rPr lang="en-US" b="1" dirty="0"/>
              <a:t>The mayor is elected directly by the people in mayor elections that take place every five years.</a:t>
            </a:r>
            <a:br>
              <a:rPr lang="en-US" b="1" dirty="0"/>
            </a:br>
            <a:br>
              <a:rPr lang="en-US" dirty="0"/>
            </a:br>
            <a:r>
              <a:rPr lang="en-US" sz="4000" b="1" dirty="0">
                <a:solidFill>
                  <a:srgbClr val="0000CC"/>
                </a:solidFill>
              </a:rPr>
              <a:t>This is the current mayor</a:t>
            </a:r>
            <a:r>
              <a:rPr lang="el-GR" sz="4000" b="1" dirty="0">
                <a:solidFill>
                  <a:srgbClr val="0000CC"/>
                </a:solidFill>
              </a:rPr>
              <a:t>, </a:t>
            </a:r>
            <a:br>
              <a:rPr lang="el-GR" sz="4000" b="1" dirty="0">
                <a:solidFill>
                  <a:srgbClr val="0000CC"/>
                </a:solidFill>
              </a:rPr>
            </a:br>
            <a:r>
              <a:rPr lang="en-US" sz="4000" b="1" dirty="0" err="1">
                <a:solidFill>
                  <a:srgbClr val="0000CC"/>
                </a:solidFill>
              </a:rPr>
              <a:t>dr</a:t>
            </a:r>
            <a:r>
              <a:rPr lang="en-US" sz="4000" b="1" dirty="0">
                <a:solidFill>
                  <a:srgbClr val="0000CC"/>
                </a:solidFill>
              </a:rPr>
              <a:t> Costas </a:t>
            </a:r>
            <a:r>
              <a:rPr lang="en-US" sz="4000" b="1" dirty="0" err="1">
                <a:solidFill>
                  <a:srgbClr val="0000CC"/>
                </a:solidFill>
              </a:rPr>
              <a:t>Petrou</a:t>
            </a:r>
            <a:br>
              <a:rPr lang="en-US" sz="2800" dirty="0"/>
            </a:br>
            <a:endParaRPr lang="en-US" sz="2800" dirty="0"/>
          </a:p>
        </p:txBody>
      </p:sp>
      <p:sp>
        <p:nvSpPr>
          <p:cNvPr id="11" name="Rectangle 10">
            <a:extLst>
              <a:ext uri="{FF2B5EF4-FFF2-40B4-BE49-F238E27FC236}">
                <a16:creationId xmlns:a16="http://schemas.microsoft.com/office/drawing/2014/main" id="{3BE96D34-9D7C-4984-961D-7165FA216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5" descr="Image result for Î±Î³Î¹Î¿Ï Î´Î¿Î¼ÎµÏÎ¹Î¿Ï Î´Î·Î¼Î±ÏÏÎ¿Ï">
            <a:extLst>
              <a:ext uri="{FF2B5EF4-FFF2-40B4-BE49-F238E27FC236}">
                <a16:creationId xmlns:a16="http://schemas.microsoft.com/office/drawing/2014/main" id="{2DE69CC6-491D-4C66-AC27-281E67413A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32" r="13982" b="-2"/>
          <a:stretch/>
        </p:blipFill>
        <p:spPr bwMode="auto">
          <a:xfrm>
            <a:off x="5613010" y="184110"/>
            <a:ext cx="5930534" cy="57087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3" name="Freeform 12">
            <a:extLst>
              <a:ext uri="{FF2B5EF4-FFF2-40B4-BE49-F238E27FC236}">
                <a16:creationId xmlns:a16="http://schemas.microsoft.com/office/drawing/2014/main" id="{C8DE1BEC-DAE3-43F4-8D9F-384C3D69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80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2" name="Group 15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6" name="Rectangle 16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8"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70" name="Rectangle 169">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2" name="Rectangle 171">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Rectangle 173">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DD5F3D-81A1-4505-A6B3-C8E268F4DF29}"/>
              </a:ext>
            </a:extLst>
          </p:cNvPr>
          <p:cNvSpPr>
            <a:spLocks noGrp="1"/>
          </p:cNvSpPr>
          <p:nvPr>
            <p:ph type="title"/>
          </p:nvPr>
        </p:nvSpPr>
        <p:spPr>
          <a:xfrm>
            <a:off x="556039" y="1442979"/>
            <a:ext cx="3778870" cy="3114818"/>
          </a:xfrm>
        </p:spPr>
        <p:txBody>
          <a:bodyPr vert="horz" lIns="91440" tIns="45720" rIns="91440" bIns="45720" rtlCol="0" anchor="b">
            <a:normAutofit/>
          </a:bodyPr>
          <a:lstStyle/>
          <a:p>
            <a:br>
              <a:rPr lang="en-US" dirty="0"/>
            </a:br>
            <a:r>
              <a:rPr lang="en-US" b="1" dirty="0">
                <a:solidFill>
                  <a:schemeClr val="bg1"/>
                </a:solidFill>
              </a:rPr>
              <a:t>The Indoor Stadium</a:t>
            </a:r>
          </a:p>
        </p:txBody>
      </p:sp>
      <p:pic>
        <p:nvPicPr>
          <p:cNvPr id="12293" name="Picture 2" descr="Image result for Î± Î´Î·Î¼Î¿ÏÎ¹ÎºÎ¿ Î±Î³Î¹Î¿Ï Î´Î¿Î¼ÎµÏÎ¹Î¿Ï">
            <a:extLst>
              <a:ext uri="{FF2B5EF4-FFF2-40B4-BE49-F238E27FC236}">
                <a16:creationId xmlns:a16="http://schemas.microsoft.com/office/drawing/2014/main" id="{44A4E937-DC50-4559-97F9-B7161AF43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95" t="9091" r="20892"/>
          <a:stretch/>
        </p:blipFill>
        <p:spPr bwMode="auto">
          <a:xfrm>
            <a:off x="4639732" y="10"/>
            <a:ext cx="7552267" cy="6857990"/>
          </a:xfrm>
          <a:prstGeom prst="rect">
            <a:avLst/>
          </a:prstGeom>
          <a:solidFill>
            <a:srgbClr val="FFFFFF">
              <a:shade val="85000"/>
            </a:srgbClr>
          </a:solidFill>
          <a:extLst/>
        </p:spPr>
      </p:pic>
      <p:sp>
        <p:nvSpPr>
          <p:cNvPr id="176"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677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FB73C2-1FF6-4263-8C93-6E8E737BBF8E}"/>
              </a:ext>
            </a:extLst>
          </p:cNvPr>
          <p:cNvSpPr>
            <a:spLocks noGrp="1"/>
          </p:cNvSpPr>
          <p:nvPr>
            <p:ph idx="1"/>
          </p:nvPr>
        </p:nvSpPr>
        <p:spPr>
          <a:xfrm>
            <a:off x="179508" y="3675468"/>
            <a:ext cx="3650278" cy="3759253"/>
          </a:xfrm>
        </p:spPr>
        <p:txBody>
          <a:bodyPr>
            <a:normAutofit/>
          </a:bodyPr>
          <a:lstStyle/>
          <a:p>
            <a:pPr marL="0" indent="0">
              <a:buNone/>
            </a:pPr>
            <a:r>
              <a:rPr lang="en-US" sz="4000" b="1" dirty="0"/>
              <a:t>The </a:t>
            </a:r>
            <a:r>
              <a:rPr lang="el-GR" sz="4000" b="1" dirty="0"/>
              <a:t>Ο</a:t>
            </a:r>
            <a:r>
              <a:rPr lang="en-US" sz="4000" b="1" dirty="0" err="1"/>
              <a:t>utdoor</a:t>
            </a:r>
            <a:r>
              <a:rPr lang="en-US" sz="4000" b="1" dirty="0"/>
              <a:t> Stadium</a:t>
            </a:r>
          </a:p>
        </p:txBody>
      </p:sp>
      <p:pic>
        <p:nvPicPr>
          <p:cNvPr id="9218" name="Picture 2" descr="Related image">
            <a:extLst>
              <a:ext uri="{FF2B5EF4-FFF2-40B4-BE49-F238E27FC236}">
                <a16:creationId xmlns:a16="http://schemas.microsoft.com/office/drawing/2014/main" id="{6EDA157B-199C-4620-8000-9A015928C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 r="16403" b="-2"/>
          <a:stretch/>
        </p:blipFill>
        <p:spPr bwMode="auto">
          <a:xfrm>
            <a:off x="4619543" y="4748"/>
            <a:ext cx="7572457" cy="684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6159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9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5" name="Group 20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0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0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0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1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18" name="Rectangle 21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20" name="Rectangle 219">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1" name="Rectangle 220">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2" name="Rectangle 221">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542D3D-70F0-43B8-998A-31BCDF8F77D8}"/>
              </a:ext>
            </a:extLst>
          </p:cNvPr>
          <p:cNvSpPr>
            <a:spLocks noGrp="1"/>
          </p:cNvSpPr>
          <p:nvPr>
            <p:ph type="title"/>
          </p:nvPr>
        </p:nvSpPr>
        <p:spPr>
          <a:xfrm>
            <a:off x="283531" y="354204"/>
            <a:ext cx="4161860" cy="4556463"/>
          </a:xfrm>
        </p:spPr>
        <p:txBody>
          <a:bodyPr vert="horz" lIns="91440" tIns="45720" rIns="91440" bIns="45720" rtlCol="0" anchor="b">
            <a:normAutofit fontScale="90000"/>
          </a:bodyPr>
          <a:lstStyle/>
          <a:p>
            <a:pPr>
              <a:lnSpc>
                <a:spcPct val="90000"/>
              </a:lnSpc>
            </a:pPr>
            <a:r>
              <a:rPr lang="en-US" b="1" dirty="0">
                <a:solidFill>
                  <a:srgbClr val="FFFF00"/>
                </a:solidFill>
              </a:rPr>
              <a:t>Nicosia’s  </a:t>
            </a:r>
            <a:br>
              <a:rPr lang="el-GR" b="1" dirty="0">
                <a:solidFill>
                  <a:srgbClr val="FFFF00"/>
                </a:solidFill>
              </a:rPr>
            </a:br>
            <a:r>
              <a:rPr lang="en-US" b="1" dirty="0">
                <a:solidFill>
                  <a:srgbClr val="FFFF00"/>
                </a:solidFill>
              </a:rPr>
              <a:t>Racing Club </a:t>
            </a:r>
            <a:br>
              <a:rPr lang="en-US" sz="3200" b="1" dirty="0">
                <a:solidFill>
                  <a:srgbClr val="FEFFFF"/>
                </a:solidFill>
              </a:rPr>
            </a:br>
            <a:br>
              <a:rPr lang="en-US" sz="3200" b="1" dirty="0">
                <a:solidFill>
                  <a:srgbClr val="FEFFFF"/>
                </a:solidFill>
              </a:rPr>
            </a:br>
            <a:r>
              <a:rPr lang="en-US" sz="3200" b="1" dirty="0">
                <a:solidFill>
                  <a:srgbClr val="FEFFFF"/>
                </a:solidFill>
              </a:rPr>
              <a:t>The Nicosia Race Club is the only organization in Cyprus authorized to organize horse races. It is based in </a:t>
            </a:r>
            <a:r>
              <a:rPr lang="en-US" sz="3200" b="1" dirty="0" err="1">
                <a:solidFill>
                  <a:srgbClr val="FEFFFF"/>
                </a:solidFill>
              </a:rPr>
              <a:t>Ayios</a:t>
            </a:r>
            <a:r>
              <a:rPr lang="en-US" sz="3200" b="1" dirty="0">
                <a:solidFill>
                  <a:srgbClr val="FEFFFF"/>
                </a:solidFill>
              </a:rPr>
              <a:t> </a:t>
            </a:r>
            <a:r>
              <a:rPr lang="en-US" sz="3200" b="1" dirty="0" err="1">
                <a:solidFill>
                  <a:srgbClr val="FEFFFF"/>
                </a:solidFill>
              </a:rPr>
              <a:t>Dometios</a:t>
            </a:r>
            <a:r>
              <a:rPr lang="en-US" sz="3200" b="1" dirty="0">
                <a:solidFill>
                  <a:srgbClr val="FEFFFF"/>
                </a:solidFill>
              </a:rPr>
              <a:t> since 1940.</a:t>
            </a:r>
            <a:endParaRPr lang="en-US" sz="2800" b="1" dirty="0">
              <a:solidFill>
                <a:srgbClr val="FEFFFF"/>
              </a:solidFill>
            </a:endParaRPr>
          </a:p>
        </p:txBody>
      </p:sp>
      <p:pic>
        <p:nvPicPr>
          <p:cNvPr id="10245" name="Picture 2" descr="Image result for Î¹ÏÏÎ¿Î´ÏÎ¿Î¼Î¿Ï Î±Î³Î¹Î¿Ï Î´Î¿Î¼ÎµÏÎ¹Î¿Ï">
            <a:extLst>
              <a:ext uri="{FF2B5EF4-FFF2-40B4-BE49-F238E27FC236}">
                <a16:creationId xmlns:a16="http://schemas.microsoft.com/office/drawing/2014/main" id="{1786D1E2-0254-42EB-A6BF-1FACC1EDE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09" t="9091" r="10714" b="-2"/>
          <a:stretch/>
        </p:blipFill>
        <p:spPr bwMode="auto">
          <a:xfrm>
            <a:off x="4639732" y="10"/>
            <a:ext cx="7552267"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a:extLst/>
        </p:spPr>
      </p:pic>
      <p:sp>
        <p:nvSpPr>
          <p:cNvPr id="223"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8436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B1C3-BD84-44AA-9DEB-E5C4CD93DC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D767B3-6092-421E-8348-88C8CB2D953C}"/>
              </a:ext>
            </a:extLst>
          </p:cNvPr>
          <p:cNvSpPr>
            <a:spLocks noGrp="1"/>
          </p:cNvSpPr>
          <p:nvPr>
            <p:ph idx="1"/>
          </p:nvPr>
        </p:nvSpPr>
        <p:spPr/>
        <p:txBody>
          <a:bodyPr/>
          <a:lstStyle/>
          <a:p>
            <a:endParaRPr lang="en-US"/>
          </a:p>
        </p:txBody>
      </p:sp>
      <p:pic>
        <p:nvPicPr>
          <p:cNvPr id="1026" name="Picture 2" descr="Image result for cyprus map ayios dometios">
            <a:extLst>
              <a:ext uri="{FF2B5EF4-FFF2-40B4-BE49-F238E27FC236}">
                <a16:creationId xmlns:a16="http://schemas.microsoft.com/office/drawing/2014/main" id="{EB385F5E-1AE0-4B8A-8862-DF725BE8F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57" y="-27077"/>
            <a:ext cx="10327615" cy="68850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F7EDD67-08F6-46F7-9249-366DFA138627}"/>
              </a:ext>
            </a:extLst>
          </p:cNvPr>
          <p:cNvSpPr/>
          <p:nvPr/>
        </p:nvSpPr>
        <p:spPr>
          <a:xfrm>
            <a:off x="4628779" y="143470"/>
            <a:ext cx="3119765"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FFFF00"/>
                </a:solidFill>
                <a:effectLst>
                  <a:glow rad="38100">
                    <a:schemeClr val="accent1">
                      <a:alpha val="40000"/>
                    </a:schemeClr>
                  </a:glow>
                </a:effectLst>
              </a:rPr>
              <a:t>Location</a:t>
            </a:r>
            <a:endParaRPr lang="en-US" sz="5400" b="1" cap="none" spc="50" dirty="0">
              <a:ln w="9525" cmpd="sng">
                <a:solidFill>
                  <a:schemeClr val="accent1"/>
                </a:solidFill>
                <a:prstDash val="solid"/>
              </a:ln>
              <a:solidFill>
                <a:srgbClr val="FFFF00"/>
              </a:solidFill>
              <a:effectLst>
                <a:glow rad="38100">
                  <a:schemeClr val="accent1">
                    <a:alpha val="40000"/>
                  </a:schemeClr>
                </a:glow>
              </a:effectLst>
            </a:endParaRPr>
          </a:p>
        </p:txBody>
      </p:sp>
      <p:sp>
        <p:nvSpPr>
          <p:cNvPr id="9" name="Oval 8">
            <a:extLst>
              <a:ext uri="{FF2B5EF4-FFF2-40B4-BE49-F238E27FC236}">
                <a16:creationId xmlns:a16="http://schemas.microsoft.com/office/drawing/2014/main" id="{03A8DEEA-49C6-41E8-BB55-D837982681B6}"/>
              </a:ext>
            </a:extLst>
          </p:cNvPr>
          <p:cNvSpPr/>
          <p:nvPr/>
        </p:nvSpPr>
        <p:spPr>
          <a:xfrm>
            <a:off x="2889198" y="3077029"/>
            <a:ext cx="2110154" cy="3655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CA5DED78-60AC-43D0-9CED-391A0F1506A0}"/>
              </a:ext>
            </a:extLst>
          </p:cNvPr>
          <p:cNvCxnSpPr>
            <a:cxnSpLocks/>
          </p:cNvCxnSpPr>
          <p:nvPr/>
        </p:nvCxnSpPr>
        <p:spPr>
          <a:xfrm flipV="1">
            <a:off x="4628779" y="3077029"/>
            <a:ext cx="1002764" cy="2148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5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7AF9E2D-8F98-4755-895E-D65689F2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5" name="Group 74">
            <a:extLst>
              <a:ext uri="{FF2B5EF4-FFF2-40B4-BE49-F238E27FC236}">
                <a16:creationId xmlns:a16="http://schemas.microsoft.com/office/drawing/2014/main" id="{94D3C8C4-8367-4524-B9C5-2B3ACA682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6" name="Freeform 11">
              <a:extLst>
                <a:ext uri="{FF2B5EF4-FFF2-40B4-BE49-F238E27FC236}">
                  <a16:creationId xmlns:a16="http://schemas.microsoft.com/office/drawing/2014/main" id="{38BDB546-CAFB-429D-8D82-4F3AA2891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8F202AFF-3597-4A70-9149-0AA2AACBB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5B91C985-1FBD-4FEE-8FB4-FBD47CF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E045B090-8B4D-4553-997E-D7A7A2B9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79661459-591F-41BD-85A7-882DF2E54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172E6458-D7F5-4E0B-8098-F3A9B7446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5D1FE182-350A-4951-99FA-123B15A19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CBFDC3F8-18F5-41F0-9926-097682CEE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F4B5A695-E6ED-4C81-A965-0461489F8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CF31B175-CBC2-449D-8998-0BA7711E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47A691C8-6328-4014-BB1A-CB4824DEB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94EADC73-ECA3-447E-8D07-AE215A3C4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CDA2558E-94AE-4C16-8CD0-DCF447C987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90" name="Freeform 27">
              <a:extLst>
                <a:ext uri="{FF2B5EF4-FFF2-40B4-BE49-F238E27FC236}">
                  <a16:creationId xmlns:a16="http://schemas.microsoft.com/office/drawing/2014/main" id="{6928DF6B-A616-4A71-B951-9D8EAA775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CD6B4E15-CED4-45FA-874A-EA347C912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A4EE38F8-BF90-4D7F-8691-89ED516D7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2889210F-D6E4-4311-8BF3-DAD3FF49A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44641BAA-087D-4656-8D6F-EA70FB67F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DCEB55E2-FCCA-48F5-917E-8B3F26EC8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45869B9E-3378-49CB-8EE1-FECA7D780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3497B8C7-AB4A-40B7-A86E-112D90CC6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D5A7E348-C28C-4626-9026-59B6B9F7A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A4FF1CA0-E6B1-4861-A2CD-144E06299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774FF261-7109-4B0E-B24B-622F4209C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3ECECA25-954F-4011-ADFF-BBFC4A00D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63933BEA-B1D7-49E9-88C1-2E550BCFDE39}"/>
              </a:ext>
            </a:extLst>
          </p:cNvPr>
          <p:cNvSpPr>
            <a:spLocks noGrp="1"/>
          </p:cNvSpPr>
          <p:nvPr>
            <p:ph type="title"/>
          </p:nvPr>
        </p:nvSpPr>
        <p:spPr>
          <a:xfrm>
            <a:off x="6483096" y="624110"/>
            <a:ext cx="5021516" cy="1280890"/>
          </a:xfrm>
        </p:spPr>
        <p:txBody>
          <a:bodyPr>
            <a:normAutofit/>
          </a:bodyPr>
          <a:lstStyle/>
          <a:p>
            <a:r>
              <a:rPr lang="en-US" b="1"/>
              <a:t>athletes</a:t>
            </a:r>
          </a:p>
        </p:txBody>
      </p:sp>
      <p:pic>
        <p:nvPicPr>
          <p:cNvPr id="8196" name="Picture 4" descr="Image result for Î³Î¹Î±Î½Î½Î¿Ï Î¹ÏÎ±Î½Î½Î¿Ï">
            <a:extLst>
              <a:ext uri="{FF2B5EF4-FFF2-40B4-BE49-F238E27FC236}">
                <a16:creationId xmlns:a16="http://schemas.microsoft.com/office/drawing/2014/main" id="{3B19D52B-65B0-448D-8D53-8EA87CA942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24"/>
          <a:stretch/>
        </p:blipFill>
        <p:spPr bwMode="auto">
          <a:xfrm>
            <a:off x="-2650" y="10"/>
            <a:ext cx="4646985" cy="3428990"/>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6D0FFBDB-89D1-4050-8FE5-AFC94C07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id="{75823B85-53D1-46E0-BC58-872776B5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194" name="Picture 2" descr="Image result for Î¼ÏÎ±Î½ÏÎ¼Î¹Î½ÏÎ¿Î½">
            <a:extLst>
              <a:ext uri="{FF2B5EF4-FFF2-40B4-BE49-F238E27FC236}">
                <a16:creationId xmlns:a16="http://schemas.microsoft.com/office/drawing/2014/main" id="{07C8F2AD-E22D-4FE4-B067-2ADCC2DB83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20" r="16042" b="-2"/>
          <a:stretch/>
        </p:blipFill>
        <p:spPr bwMode="auto">
          <a:xfrm>
            <a:off x="-1552" y="3429000"/>
            <a:ext cx="4646985"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a:extLst>
              <a:ext uri="{FF2B5EF4-FFF2-40B4-BE49-F238E27FC236}">
                <a16:creationId xmlns:a16="http://schemas.microsoft.com/office/drawing/2014/main" id="{81F86B2C-5FF7-48E0-B5B0-ABEA39A1E2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6934" y="3429000"/>
            <a:ext cx="466263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6B0893-B467-44CE-A664-0793AB161262}"/>
              </a:ext>
            </a:extLst>
          </p:cNvPr>
          <p:cNvSpPr>
            <a:spLocks noGrp="1"/>
          </p:cNvSpPr>
          <p:nvPr>
            <p:ph idx="1"/>
          </p:nvPr>
        </p:nvSpPr>
        <p:spPr>
          <a:xfrm>
            <a:off x="6438191" y="1289199"/>
            <a:ext cx="5465211" cy="5435158"/>
          </a:xfrm>
        </p:spPr>
        <p:txBody>
          <a:bodyPr>
            <a:normAutofit/>
          </a:bodyPr>
          <a:lstStyle/>
          <a:p>
            <a:pPr>
              <a:lnSpc>
                <a:spcPct val="90000"/>
              </a:lnSpc>
            </a:pPr>
            <a:r>
              <a:rPr lang="en-US" sz="2400" b="1" dirty="0" err="1"/>
              <a:t>Ayios</a:t>
            </a:r>
            <a:r>
              <a:rPr lang="en-US" sz="2400" b="1" dirty="0"/>
              <a:t> </a:t>
            </a:r>
            <a:r>
              <a:rPr lang="en-US" sz="2400" b="1" dirty="0" err="1"/>
              <a:t>Dhometios</a:t>
            </a:r>
            <a:r>
              <a:rPr lang="en-US" sz="2400" b="1" dirty="0"/>
              <a:t> has a long tradition in sporting events. Some of the countries best athletes originate from the community’s many sporting clubs. George </a:t>
            </a:r>
            <a:r>
              <a:rPr lang="en-US" sz="2400" b="1" dirty="0" err="1"/>
              <a:t>Anastasiades</a:t>
            </a:r>
            <a:r>
              <a:rPr lang="en-US" sz="2400" b="1" dirty="0"/>
              <a:t>, current captain of the National Basketball Team, Christos Stylianides, all time legend of Cyprus basketball and </a:t>
            </a:r>
            <a:r>
              <a:rPr lang="en-US" sz="2400" b="1" dirty="0" err="1"/>
              <a:t>Yiannos</a:t>
            </a:r>
            <a:r>
              <a:rPr lang="en-US" sz="2400" b="1" dirty="0"/>
              <a:t> </a:t>
            </a:r>
            <a:r>
              <a:rPr lang="en-US" sz="2400" b="1" dirty="0" err="1"/>
              <a:t>Ioannou</a:t>
            </a:r>
            <a:r>
              <a:rPr lang="en-US" sz="2400" b="1" dirty="0"/>
              <a:t>, former captain of the National Football Team all come from </a:t>
            </a:r>
            <a:r>
              <a:rPr lang="en-US" sz="2400" b="1" dirty="0" err="1"/>
              <a:t>Ayios</a:t>
            </a:r>
            <a:r>
              <a:rPr lang="en-US" sz="2400" b="1" dirty="0"/>
              <a:t> </a:t>
            </a:r>
            <a:r>
              <a:rPr lang="en-US" sz="2400" b="1" dirty="0" err="1"/>
              <a:t>Dometios</a:t>
            </a:r>
            <a:r>
              <a:rPr lang="en-US" sz="2400" b="1" dirty="0"/>
              <a:t>. </a:t>
            </a:r>
            <a:r>
              <a:rPr lang="en-US" sz="2400" b="1" dirty="0" err="1"/>
              <a:t>Dometia</a:t>
            </a:r>
            <a:r>
              <a:rPr lang="en-US" sz="2400" b="1" dirty="0"/>
              <a:t> and Maria </a:t>
            </a:r>
            <a:r>
              <a:rPr lang="en-US" sz="2400" b="1" dirty="0" err="1"/>
              <a:t>Ioannou</a:t>
            </a:r>
            <a:r>
              <a:rPr lang="en-US" sz="2400" b="1" dirty="0"/>
              <a:t>, the country's two best female Badminton athletes also live in </a:t>
            </a:r>
            <a:r>
              <a:rPr lang="en-US" sz="2400" b="1" dirty="0" err="1"/>
              <a:t>Ayios</a:t>
            </a:r>
            <a:r>
              <a:rPr lang="en-US" sz="2400" b="1" dirty="0"/>
              <a:t> </a:t>
            </a:r>
            <a:r>
              <a:rPr lang="en-US" sz="2400" b="1" dirty="0" err="1"/>
              <a:t>Dometios</a:t>
            </a:r>
            <a:r>
              <a:rPr lang="en-US" sz="2400" b="1" dirty="0"/>
              <a:t>.</a:t>
            </a:r>
          </a:p>
          <a:p>
            <a:pPr>
              <a:lnSpc>
                <a:spcPct val="90000"/>
              </a:lnSpc>
            </a:pPr>
            <a:endParaRPr lang="en-US" sz="2000" dirty="0"/>
          </a:p>
        </p:txBody>
      </p:sp>
    </p:spTree>
    <p:extLst>
      <p:ext uri="{BB962C8B-B14F-4D97-AF65-F5344CB8AC3E}">
        <p14:creationId xmlns:p14="http://schemas.microsoft.com/office/powerpoint/2010/main" val="172900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1BBC-553E-4E10-9A74-0C505457F542}"/>
              </a:ext>
            </a:extLst>
          </p:cNvPr>
          <p:cNvSpPr>
            <a:spLocks noGrp="1"/>
          </p:cNvSpPr>
          <p:nvPr>
            <p:ph type="title"/>
          </p:nvPr>
        </p:nvSpPr>
        <p:spPr>
          <a:xfrm>
            <a:off x="1640156" y="376893"/>
            <a:ext cx="8911687" cy="1280890"/>
          </a:xfrm>
        </p:spPr>
        <p:txBody>
          <a:bodyPr>
            <a:normAutofit/>
          </a:bodyPr>
          <a:lstStyle/>
          <a:p>
            <a:r>
              <a:rPr lang="en-US" sz="4400" b="1" dirty="0">
                <a:solidFill>
                  <a:srgbClr val="FF0000"/>
                </a:solidFill>
              </a:rPr>
              <a:t>Teams and sports </a:t>
            </a:r>
          </a:p>
        </p:txBody>
      </p:sp>
      <p:sp>
        <p:nvSpPr>
          <p:cNvPr id="4" name="Rectangle 3">
            <a:extLst>
              <a:ext uri="{FF2B5EF4-FFF2-40B4-BE49-F238E27FC236}">
                <a16:creationId xmlns:a16="http://schemas.microsoft.com/office/drawing/2014/main" id="{F2EA9850-490F-43ED-8E2F-6B2A4860A166}"/>
              </a:ext>
            </a:extLst>
          </p:cNvPr>
          <p:cNvSpPr/>
          <p:nvPr/>
        </p:nvSpPr>
        <p:spPr>
          <a:xfrm>
            <a:off x="1369219" y="1164134"/>
            <a:ext cx="7457140" cy="5693866"/>
          </a:xfrm>
          <a:prstGeom prst="rect">
            <a:avLst/>
          </a:prstGeom>
        </p:spPr>
        <p:txBody>
          <a:bodyPr wrap="square">
            <a:spAutoFit/>
          </a:bodyPr>
          <a:lstStyle/>
          <a:p>
            <a:r>
              <a:rPr lang="en-US" sz="2800" b="1" dirty="0">
                <a:solidFill>
                  <a:srgbClr val="00B0F0"/>
                </a:solidFill>
                <a:latin typeface="Arial" panose="020B0604020202020204" pitchFamily="34" charset="0"/>
              </a:rPr>
              <a:t>ENAD </a:t>
            </a:r>
            <a:r>
              <a:rPr lang="en-US" sz="2800" b="1" dirty="0" err="1">
                <a:solidFill>
                  <a:srgbClr val="00B0F0"/>
                </a:solidFill>
                <a:latin typeface="Arial" panose="020B0604020202020204" pitchFamily="34" charset="0"/>
              </a:rPr>
              <a:t>Ayios</a:t>
            </a:r>
            <a:r>
              <a:rPr lang="en-US" sz="2800" b="1" dirty="0">
                <a:solidFill>
                  <a:srgbClr val="00B0F0"/>
                </a:solidFill>
                <a:latin typeface="Arial" panose="020B0604020202020204" pitchFamily="34" charset="0"/>
              </a:rPr>
              <a:t> </a:t>
            </a:r>
            <a:r>
              <a:rPr lang="en-US" sz="2800" b="1" dirty="0" err="1">
                <a:solidFill>
                  <a:srgbClr val="00B0F0"/>
                </a:solidFill>
                <a:latin typeface="Arial" panose="020B0604020202020204" pitchFamily="34" charset="0"/>
              </a:rPr>
              <a:t>Dhometios</a:t>
            </a:r>
            <a:endParaRPr lang="en-US" sz="2800" b="1" dirty="0">
              <a:solidFill>
                <a:srgbClr val="00B0F0"/>
              </a:solidFill>
              <a:latin typeface="Arial" panose="020B0604020202020204" pitchFamily="34" charset="0"/>
            </a:endParaRPr>
          </a:p>
          <a:p>
            <a:r>
              <a:rPr lang="en-US" sz="2800" b="1" dirty="0">
                <a:solidFill>
                  <a:srgbClr val="0B0080"/>
                </a:solidFill>
                <a:latin typeface="Arial" panose="020B0604020202020204" pitchFamily="34" charset="0"/>
              </a:rPr>
              <a:t>ENAD</a:t>
            </a:r>
            <a:r>
              <a:rPr lang="en-US" sz="2800" b="1" dirty="0">
                <a:solidFill>
                  <a:srgbClr val="222222"/>
                </a:solidFill>
                <a:latin typeface="Arial" panose="020B0604020202020204" pitchFamily="34" charset="0"/>
              </a:rPr>
              <a:t> was created in 1937 and is one of Nicosia's leading Basketball clubs. </a:t>
            </a:r>
          </a:p>
          <a:p>
            <a:r>
              <a:rPr lang="en-US" sz="2800" b="1" dirty="0" err="1">
                <a:solidFill>
                  <a:srgbClr val="00B0F0"/>
                </a:solidFill>
                <a:latin typeface="Arial" panose="020B0604020202020204" pitchFamily="34" charset="0"/>
              </a:rPr>
              <a:t>Mavrommatis</a:t>
            </a:r>
            <a:r>
              <a:rPr lang="en-US" sz="2800" b="1" dirty="0">
                <a:solidFill>
                  <a:srgbClr val="00B0F0"/>
                </a:solidFill>
                <a:latin typeface="Arial" panose="020B0604020202020204" pitchFamily="34" charset="0"/>
              </a:rPr>
              <a:t> </a:t>
            </a:r>
            <a:r>
              <a:rPr lang="en-US" sz="2800" b="1" dirty="0" err="1">
                <a:solidFill>
                  <a:srgbClr val="00B0F0"/>
                </a:solidFill>
                <a:latin typeface="Arial" panose="020B0604020202020204" pitchFamily="34" charset="0"/>
              </a:rPr>
              <a:t>Ayios</a:t>
            </a:r>
            <a:r>
              <a:rPr lang="en-US" sz="2800" b="1" dirty="0">
                <a:solidFill>
                  <a:srgbClr val="00B0F0"/>
                </a:solidFill>
                <a:latin typeface="Arial" panose="020B0604020202020204" pitchFamily="34" charset="0"/>
              </a:rPr>
              <a:t> </a:t>
            </a:r>
            <a:r>
              <a:rPr lang="en-US" sz="2800" b="1" dirty="0" err="1">
                <a:solidFill>
                  <a:srgbClr val="00B0F0"/>
                </a:solidFill>
                <a:latin typeface="Arial" panose="020B0604020202020204" pitchFamily="34" charset="0"/>
              </a:rPr>
              <a:t>Pavlos</a:t>
            </a:r>
            <a:endParaRPr lang="en-US" sz="2800" b="1" dirty="0">
              <a:solidFill>
                <a:srgbClr val="00B0F0"/>
              </a:solidFill>
              <a:latin typeface="Arial" panose="020B0604020202020204" pitchFamily="34" charset="0"/>
            </a:endParaRPr>
          </a:p>
          <a:p>
            <a:r>
              <a:rPr lang="en-US" sz="2800" b="1" dirty="0">
                <a:solidFill>
                  <a:srgbClr val="222222"/>
                </a:solidFill>
                <a:latin typeface="Arial" panose="020B0604020202020204" pitchFamily="34" charset="0"/>
              </a:rPr>
              <a:t>A </a:t>
            </a:r>
            <a:r>
              <a:rPr lang="en-US" sz="2800" b="1" dirty="0">
                <a:solidFill>
                  <a:srgbClr val="0B0080"/>
                </a:solidFill>
                <a:latin typeface="Arial" panose="020B0604020202020204" pitchFamily="34" charset="0"/>
              </a:rPr>
              <a:t>handball</a:t>
            </a:r>
            <a:r>
              <a:rPr lang="en-US" sz="2800" b="1" dirty="0">
                <a:solidFill>
                  <a:srgbClr val="222222"/>
                </a:solidFill>
                <a:latin typeface="Arial" panose="020B0604020202020204" pitchFamily="34" charset="0"/>
              </a:rPr>
              <a:t> and table tennis club, </a:t>
            </a:r>
            <a:r>
              <a:rPr lang="en-US" sz="2800" b="1" dirty="0" err="1">
                <a:solidFill>
                  <a:srgbClr val="222222"/>
                </a:solidFill>
                <a:latin typeface="Arial" panose="020B0604020202020204" pitchFamily="34" charset="0"/>
              </a:rPr>
              <a:t>Mavrommatis</a:t>
            </a:r>
            <a:r>
              <a:rPr lang="en-US" sz="2800" b="1" dirty="0">
                <a:solidFill>
                  <a:srgbClr val="222222"/>
                </a:solidFill>
                <a:latin typeface="Arial" panose="020B0604020202020204" pitchFamily="34" charset="0"/>
              </a:rPr>
              <a:t> has a good appearance in those above sports. </a:t>
            </a:r>
          </a:p>
          <a:p>
            <a:r>
              <a:rPr lang="en-US" sz="2800" b="1" dirty="0">
                <a:solidFill>
                  <a:srgbClr val="00B0F0"/>
                </a:solidFill>
                <a:latin typeface="Arial" panose="020B0604020202020204" pitchFamily="34" charset="0"/>
              </a:rPr>
              <a:t>EAS </a:t>
            </a:r>
            <a:r>
              <a:rPr lang="en-US" sz="2800" b="1" dirty="0" err="1">
                <a:solidFill>
                  <a:srgbClr val="00B0F0"/>
                </a:solidFill>
                <a:latin typeface="Arial" panose="020B0604020202020204" pitchFamily="34" charset="0"/>
              </a:rPr>
              <a:t>Ayios</a:t>
            </a:r>
            <a:r>
              <a:rPr lang="en-US" sz="2800" b="1" dirty="0">
                <a:solidFill>
                  <a:srgbClr val="00B0F0"/>
                </a:solidFill>
                <a:latin typeface="Arial" panose="020B0604020202020204" pitchFamily="34" charset="0"/>
              </a:rPr>
              <a:t> </a:t>
            </a:r>
            <a:r>
              <a:rPr lang="en-US" sz="2800" b="1" dirty="0" err="1">
                <a:solidFill>
                  <a:srgbClr val="00B0F0"/>
                </a:solidFill>
                <a:latin typeface="Arial" panose="020B0604020202020204" pitchFamily="34" charset="0"/>
              </a:rPr>
              <a:t>Dhometios</a:t>
            </a:r>
            <a:endParaRPr lang="en-US" sz="2800" b="1" dirty="0">
              <a:solidFill>
                <a:srgbClr val="00B0F0"/>
              </a:solidFill>
              <a:latin typeface="Arial" panose="020B0604020202020204" pitchFamily="34" charset="0"/>
            </a:endParaRPr>
          </a:p>
          <a:p>
            <a:r>
              <a:rPr lang="en-US" sz="2800" b="1" dirty="0">
                <a:solidFill>
                  <a:srgbClr val="222222"/>
                </a:solidFill>
                <a:latin typeface="Arial" panose="020B0604020202020204" pitchFamily="34" charset="0"/>
              </a:rPr>
              <a:t>Cyprus' major sport is football and </a:t>
            </a:r>
            <a:r>
              <a:rPr lang="en-US" sz="2800" b="1" dirty="0" err="1">
                <a:solidFill>
                  <a:srgbClr val="222222"/>
                </a:solidFill>
                <a:latin typeface="Arial" panose="020B0604020202020204" pitchFamily="34" charset="0"/>
              </a:rPr>
              <a:t>Ayios</a:t>
            </a:r>
            <a:r>
              <a:rPr lang="en-US" sz="2800" b="1" dirty="0">
                <a:solidFill>
                  <a:srgbClr val="222222"/>
                </a:solidFill>
                <a:latin typeface="Arial" panose="020B0604020202020204" pitchFamily="34" charset="0"/>
              </a:rPr>
              <a:t> </a:t>
            </a:r>
            <a:r>
              <a:rPr lang="en-US" sz="2800" b="1" dirty="0" err="1">
                <a:solidFill>
                  <a:srgbClr val="222222"/>
                </a:solidFill>
                <a:latin typeface="Arial" panose="020B0604020202020204" pitchFamily="34" charset="0"/>
              </a:rPr>
              <a:t>Dometios</a:t>
            </a:r>
            <a:r>
              <a:rPr lang="en-US" sz="2800" b="1" dirty="0">
                <a:solidFill>
                  <a:srgbClr val="222222"/>
                </a:solidFill>
                <a:latin typeface="Arial" panose="020B0604020202020204" pitchFamily="34" charset="0"/>
              </a:rPr>
              <a:t> has a team in that sport also. EAS plays in the amateur ranks of the Nicosia</a:t>
            </a:r>
            <a:r>
              <a:rPr lang="en-US" dirty="0"/>
              <a:t> </a:t>
            </a:r>
            <a:r>
              <a:rPr lang="en-US" sz="2800" b="1" dirty="0">
                <a:solidFill>
                  <a:srgbClr val="222222"/>
                </a:solidFill>
                <a:latin typeface="Arial" panose="020B0604020202020204" pitchFamily="34" charset="0"/>
              </a:rPr>
              <a:t>league. EAS' cycling team is also one of the countries elite.</a:t>
            </a:r>
          </a:p>
        </p:txBody>
      </p:sp>
      <p:pic>
        <p:nvPicPr>
          <p:cNvPr id="7170" name="Picture 2" descr="Related image">
            <a:extLst>
              <a:ext uri="{FF2B5EF4-FFF2-40B4-BE49-F238E27FC236}">
                <a16:creationId xmlns:a16="http://schemas.microsoft.com/office/drawing/2014/main" id="{654DE762-F89B-4DD9-8259-7274EA20B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422" y="627926"/>
            <a:ext cx="3636578" cy="241997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may contain: 1 person, standing and outdoor">
            <a:extLst>
              <a:ext uri="{FF2B5EF4-FFF2-40B4-BE49-F238E27FC236}">
                <a16:creationId xmlns:a16="http://schemas.microsoft.com/office/drawing/2014/main" id="{493F6DE3-0B89-472B-A520-3708E65D2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862" y="3754451"/>
            <a:ext cx="3929698" cy="240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58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BDCDEB0-6FFB-44E0-8626-66252B1C3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7B482-8411-4568-BB3B-EB140D899311}"/>
              </a:ext>
            </a:extLst>
          </p:cNvPr>
          <p:cNvSpPr>
            <a:spLocks noGrp="1"/>
          </p:cNvSpPr>
          <p:nvPr>
            <p:ph type="title"/>
          </p:nvPr>
        </p:nvSpPr>
        <p:spPr>
          <a:xfrm>
            <a:off x="634629" y="143700"/>
            <a:ext cx="8436198" cy="1813126"/>
          </a:xfrm>
        </p:spPr>
        <p:txBody>
          <a:bodyPr>
            <a:normAutofit/>
          </a:bodyPr>
          <a:lstStyle/>
          <a:p>
            <a:r>
              <a:rPr lang="en-US" sz="5400" b="1" dirty="0">
                <a:solidFill>
                  <a:srgbClr val="7030A0"/>
                </a:solidFill>
              </a:rPr>
              <a:t>Education</a:t>
            </a:r>
          </a:p>
        </p:txBody>
      </p:sp>
      <p:sp>
        <p:nvSpPr>
          <p:cNvPr id="80" name="Rectangle 79">
            <a:extLst>
              <a:ext uri="{FF2B5EF4-FFF2-40B4-BE49-F238E27FC236}">
                <a16:creationId xmlns:a16="http://schemas.microsoft.com/office/drawing/2014/main" id="{D16CA5F0-2CE7-436A-A5CA-AA12B0D1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275" name="Content Placeholder 11274">
            <a:extLst>
              <a:ext uri="{FF2B5EF4-FFF2-40B4-BE49-F238E27FC236}">
                <a16:creationId xmlns:a16="http://schemas.microsoft.com/office/drawing/2014/main" id="{1961B88E-61CF-429A-989C-2DED25578C27}"/>
              </a:ext>
            </a:extLst>
          </p:cNvPr>
          <p:cNvSpPr>
            <a:spLocks noGrp="1"/>
          </p:cNvSpPr>
          <p:nvPr>
            <p:ph idx="1"/>
          </p:nvPr>
        </p:nvSpPr>
        <p:spPr>
          <a:xfrm>
            <a:off x="794840" y="2247326"/>
            <a:ext cx="3879537" cy="4176474"/>
          </a:xfrm>
        </p:spPr>
        <p:txBody>
          <a:bodyPr>
            <a:normAutofit fontScale="92500" lnSpcReduction="10000"/>
          </a:bodyPr>
          <a:lstStyle/>
          <a:p>
            <a:r>
              <a:rPr lang="en-US" sz="3100" b="1" dirty="0"/>
              <a:t>In 1926 the first mixed elementary school began operating in </a:t>
            </a:r>
            <a:r>
              <a:rPr lang="en-US" sz="3100" b="1" dirty="0" err="1"/>
              <a:t>Ayios</a:t>
            </a:r>
            <a:r>
              <a:rPr lang="en-US" sz="3100" b="1" dirty="0"/>
              <a:t> </a:t>
            </a:r>
            <a:r>
              <a:rPr lang="en-US" sz="3100" b="1" dirty="0" err="1"/>
              <a:t>Dometios</a:t>
            </a:r>
            <a:r>
              <a:rPr lang="en-US" sz="3100" b="1" dirty="0"/>
              <a:t>.</a:t>
            </a:r>
          </a:p>
          <a:p>
            <a:r>
              <a:rPr lang="en-US" sz="3200" b="1" dirty="0"/>
              <a:t>The 1st Public Kindergarten shares the same building facilities.</a:t>
            </a:r>
          </a:p>
          <a:p>
            <a:endParaRPr lang="en-US" sz="3100" b="1" dirty="0"/>
          </a:p>
        </p:txBody>
      </p:sp>
      <p:sp>
        <p:nvSpPr>
          <p:cNvPr id="82" name="Rectangle 81">
            <a:extLst>
              <a:ext uri="{FF2B5EF4-FFF2-40B4-BE49-F238E27FC236}">
                <a16:creationId xmlns:a16="http://schemas.microsoft.com/office/drawing/2014/main" id="{D91AD66D-FBBB-4063-A642-67BDBABA7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0530" y="3772311"/>
            <a:ext cx="1438737" cy="2134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1">
            <a:extLst>
              <a:ext uri="{FF2B5EF4-FFF2-40B4-BE49-F238E27FC236}">
                <a16:creationId xmlns:a16="http://schemas.microsoft.com/office/drawing/2014/main" id="{B87C2646-3E7F-4499-947F-BFC1165C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716B94-5D28-4A17-A60C-D3A0E849677D}"/>
              </a:ext>
            </a:extLst>
          </p:cNvPr>
          <p:cNvSpPr/>
          <p:nvPr/>
        </p:nvSpPr>
        <p:spPr>
          <a:xfrm>
            <a:off x="519017" y="1522535"/>
            <a:ext cx="3887603" cy="646331"/>
          </a:xfrm>
          <a:prstGeom prst="rect">
            <a:avLst/>
          </a:prstGeom>
          <a:noFill/>
        </p:spPr>
        <p:txBody>
          <a:bodyPr wrap="none" lIns="91440" tIns="45720" rIns="91440" bIns="45720">
            <a:spAutoFit/>
          </a:bodyPr>
          <a:lstStyle/>
          <a:p>
            <a:pPr algn="ctr"/>
            <a:r>
              <a:rPr lang="en-US" sz="3600" b="1" dirty="0" err="1">
                <a:ln w="0"/>
                <a:solidFill>
                  <a:srgbClr val="0070C0"/>
                </a:solidFill>
                <a:effectLst>
                  <a:outerShdw blurRad="38100" dist="19050" dir="2700000" algn="tl" rotWithShape="0">
                    <a:schemeClr val="dk1">
                      <a:alpha val="40000"/>
                    </a:schemeClr>
                  </a:outerShdw>
                </a:effectLst>
              </a:rPr>
              <a:t>Ayios</a:t>
            </a:r>
            <a:r>
              <a:rPr lang="en-US" sz="3600" b="1" dirty="0">
                <a:ln w="0"/>
                <a:solidFill>
                  <a:srgbClr val="0070C0"/>
                </a:solidFill>
                <a:effectLst>
                  <a:outerShdw blurRad="38100" dist="19050" dir="2700000" algn="tl" rotWithShape="0">
                    <a:schemeClr val="dk1">
                      <a:alpha val="40000"/>
                    </a:schemeClr>
                  </a:outerShdw>
                </a:effectLst>
              </a:rPr>
              <a:t> </a:t>
            </a:r>
            <a:r>
              <a:rPr lang="en-US" sz="3600" b="1" dirty="0" err="1">
                <a:ln w="0"/>
                <a:solidFill>
                  <a:srgbClr val="0070C0"/>
                </a:solidFill>
                <a:effectLst>
                  <a:outerShdw blurRad="38100" dist="19050" dir="2700000" algn="tl" rotWithShape="0">
                    <a:schemeClr val="dk1">
                      <a:alpha val="40000"/>
                    </a:schemeClr>
                  </a:outerShdw>
                </a:effectLst>
              </a:rPr>
              <a:t>Dometios</a:t>
            </a:r>
            <a:r>
              <a:rPr lang="en-US" sz="3600" b="1" dirty="0">
                <a:ln w="0"/>
                <a:solidFill>
                  <a:srgbClr val="0070C0"/>
                </a:solidFill>
                <a:effectLst>
                  <a:outerShdw blurRad="38100" dist="19050" dir="2700000" algn="tl" rotWithShape="0">
                    <a:schemeClr val="dk1">
                      <a:alpha val="40000"/>
                    </a:schemeClr>
                  </a:outerShdw>
                </a:effectLst>
              </a:rPr>
              <a:t> </a:t>
            </a:r>
            <a:r>
              <a:rPr lang="az-Cyrl-AZ" sz="3600" b="1" dirty="0">
                <a:ln w="0"/>
                <a:solidFill>
                  <a:srgbClr val="0070C0"/>
                </a:solidFill>
                <a:effectLst>
                  <a:outerShdw blurRad="38100" dist="19050" dir="2700000" algn="tl" rotWithShape="0">
                    <a:schemeClr val="dk1">
                      <a:alpha val="40000"/>
                    </a:schemeClr>
                  </a:outerShdw>
                </a:effectLst>
              </a:rPr>
              <a:t>І</a:t>
            </a:r>
            <a:endParaRPr lang="en-US" sz="3600" b="1" cap="none" spc="0" dirty="0">
              <a:ln w="0"/>
              <a:solidFill>
                <a:srgbClr val="0070C0"/>
              </a:solidFill>
              <a:effectLst>
                <a:outerShdw blurRad="38100" dist="19050" dir="2700000" algn="tl" rotWithShape="0">
                  <a:schemeClr val="dk1">
                    <a:alpha val="40000"/>
                  </a:schemeClr>
                </a:outerShdw>
              </a:effectLst>
            </a:endParaRPr>
          </a:p>
        </p:txBody>
      </p:sp>
      <p:pic>
        <p:nvPicPr>
          <p:cNvPr id="2050" name="Picture 2" descr="https://lh3.googleusercontent.com/OZt6WgfAOL-ArIR3Ir02A_keJjabu2IGjK9GBI6KfNwhfuHZHwK7Tw1xaPAYQrT3X5-9T63aObn-8HL-fDssygYdCm_tWefm46SmwTCvfeHyRfrFARHUxhwVEsbdpzkPA1xkq9044CqDcueNu6bZZNdQMXha-IPycoGSsx9if9smioPD3gYGKOmfv99QROAFCxjxVtKhJrXirrvxiUEiYqedXMVckciamrLDM3sQZ81DCXKkrSokAH-tOto-1gVdEi6fmr77CiPcZgLscVjUY6eBM1PTsqOWzVZ6YVi5WAcEbedXkBhe88CQjNpivcfyAWzCwrtFFCiv2gvynBX2y3-KpEC7kUb7NXSPkov5-JNKmCRyDoctcL4j24-lHfllqODwx5R4R5QfLzXpXhp2uKXvRUngK545pzypGwoWJljE0qg4Tf5x_RnL0ZfOFQtkfbxYhJU7dqzwGS6L2U72Q-UD1vLNFYQm6jDecRR56Cj10yMWZmUja2u1nYynlfR2rR6OOFzmK5XVAPgHEv-3ZM9hAkhFYOFHGV-MXPr1_O8utwCpcXOS8887OAciyzoAggfzstGZpThBv61aYfhrUqy0WzW2YhxpzzXeLLd2Gh-__AP8pl1LAa8eFgauBx6n=w878-h658-no">
            <a:extLst>
              <a:ext uri="{FF2B5EF4-FFF2-40B4-BE49-F238E27FC236}">
                <a16:creationId xmlns:a16="http://schemas.microsoft.com/office/drawing/2014/main" id="{26A5F369-D17D-4AB9-BEDD-DB878853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078" y="1448677"/>
            <a:ext cx="6877853" cy="515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72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06D1-54AF-4215-9448-F13223ECAA91}"/>
              </a:ext>
            </a:extLst>
          </p:cNvPr>
          <p:cNvSpPr>
            <a:spLocks noGrp="1"/>
          </p:cNvSpPr>
          <p:nvPr>
            <p:ph type="title"/>
          </p:nvPr>
        </p:nvSpPr>
        <p:spPr>
          <a:xfrm>
            <a:off x="1141344" y="1124441"/>
            <a:ext cx="6299980" cy="1280890"/>
          </a:xfrm>
        </p:spPr>
        <p:txBody>
          <a:bodyPr>
            <a:normAutofit/>
          </a:bodyPr>
          <a:lstStyle/>
          <a:p>
            <a:pPr algn="ctr"/>
            <a:r>
              <a:rPr lang="en-US" sz="3200" b="1" dirty="0" err="1">
                <a:ln w="0"/>
                <a:solidFill>
                  <a:srgbClr val="0070C0"/>
                </a:solidFill>
                <a:effectLst>
                  <a:outerShdw blurRad="38100" dist="19050" dir="2700000" algn="tl" rotWithShape="0">
                    <a:schemeClr val="dk1">
                      <a:alpha val="40000"/>
                    </a:schemeClr>
                  </a:outerShdw>
                </a:effectLst>
              </a:rPr>
              <a:t>Ayios</a:t>
            </a:r>
            <a:r>
              <a:rPr lang="en-US" sz="3200" b="1" dirty="0">
                <a:ln w="0"/>
                <a:solidFill>
                  <a:srgbClr val="0070C0"/>
                </a:solidFill>
                <a:effectLst>
                  <a:outerShdw blurRad="38100" dist="19050" dir="2700000" algn="tl" rotWithShape="0">
                    <a:schemeClr val="dk1">
                      <a:alpha val="40000"/>
                    </a:schemeClr>
                  </a:outerShdw>
                </a:effectLst>
              </a:rPr>
              <a:t> </a:t>
            </a:r>
            <a:r>
              <a:rPr lang="en-US" sz="3200" b="1" dirty="0" err="1">
                <a:ln w="0"/>
                <a:solidFill>
                  <a:srgbClr val="0070C0"/>
                </a:solidFill>
                <a:effectLst>
                  <a:outerShdw blurRad="38100" dist="19050" dir="2700000" algn="tl" rotWithShape="0">
                    <a:schemeClr val="dk1">
                      <a:alpha val="40000"/>
                    </a:schemeClr>
                  </a:outerShdw>
                </a:effectLst>
              </a:rPr>
              <a:t>Dometios</a:t>
            </a:r>
            <a:r>
              <a:rPr lang="en-US" sz="3200" b="1" dirty="0">
                <a:ln w="0"/>
                <a:solidFill>
                  <a:srgbClr val="0070C0"/>
                </a:solidFill>
                <a:effectLst>
                  <a:outerShdw blurRad="38100" dist="19050" dir="2700000" algn="tl" rotWithShape="0">
                    <a:schemeClr val="dk1">
                      <a:alpha val="40000"/>
                    </a:schemeClr>
                  </a:outerShdw>
                </a:effectLst>
              </a:rPr>
              <a:t> </a:t>
            </a:r>
            <a:r>
              <a:rPr lang="az-Cyrl-AZ" sz="3200" b="1" dirty="0">
                <a:ln w="0"/>
                <a:solidFill>
                  <a:srgbClr val="0070C0"/>
                </a:solidFill>
                <a:effectLst>
                  <a:outerShdw blurRad="38100" dist="19050" dir="2700000" algn="tl" rotWithShape="0">
                    <a:schemeClr val="dk1">
                      <a:alpha val="40000"/>
                    </a:schemeClr>
                  </a:outerShdw>
                </a:effectLst>
              </a:rPr>
              <a:t>ІІ</a:t>
            </a:r>
            <a:endParaRPr lang="en-US" sz="3200" b="1" dirty="0">
              <a:ln w="0"/>
              <a:solidFill>
                <a:srgbClr val="0070C0"/>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FA36BEEA-6FC6-4E36-9686-42A4B0FE7253}"/>
              </a:ext>
            </a:extLst>
          </p:cNvPr>
          <p:cNvSpPr>
            <a:spLocks noGrp="1"/>
          </p:cNvSpPr>
          <p:nvPr>
            <p:ph idx="1"/>
          </p:nvPr>
        </p:nvSpPr>
        <p:spPr>
          <a:xfrm>
            <a:off x="1916146" y="1974813"/>
            <a:ext cx="5033294" cy="6047897"/>
          </a:xfrm>
        </p:spPr>
        <p:txBody>
          <a:bodyPr>
            <a:normAutofit/>
          </a:bodyPr>
          <a:lstStyle/>
          <a:p>
            <a:r>
              <a:rPr lang="en-US" sz="2800" b="1" dirty="0"/>
              <a:t>It started its operation with the independence of Cyprus. It worked for the first time with 338 children and 9 teachers.</a:t>
            </a:r>
          </a:p>
          <a:p>
            <a:r>
              <a:rPr lang="en-US" sz="2800" b="1" dirty="0"/>
              <a:t>The 2nd Public Kindergarten shares the same building facilities.</a:t>
            </a:r>
          </a:p>
          <a:p>
            <a:endParaRPr lang="en-US" sz="2800" b="1" dirty="0"/>
          </a:p>
          <a:p>
            <a:endParaRPr lang="en-US" sz="3200" b="1" dirty="0"/>
          </a:p>
        </p:txBody>
      </p:sp>
      <p:pic>
        <p:nvPicPr>
          <p:cNvPr id="4" name="Picture 4" descr="Image result for Î² Î´Î·Î¼Î¿ÏÎ¹ÎºÎ¿ Î±Î³Î¹Î¿Ï Î´Î¿Î¼ÎµÏÎ¹Î¿Ï">
            <a:extLst>
              <a:ext uri="{FF2B5EF4-FFF2-40B4-BE49-F238E27FC236}">
                <a16:creationId xmlns:a16="http://schemas.microsoft.com/office/drawing/2014/main" id="{6761BB11-D204-49BE-91D2-B1D11A5D5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29" r="23848" b="-2"/>
          <a:stretch/>
        </p:blipFill>
        <p:spPr bwMode="auto">
          <a:xfrm>
            <a:off x="7441324" y="0"/>
            <a:ext cx="4387259" cy="6623459"/>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90454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C11C-A472-472D-80A6-37FB889E2D93}"/>
              </a:ext>
            </a:extLst>
          </p:cNvPr>
          <p:cNvSpPr>
            <a:spLocks noGrp="1"/>
          </p:cNvSpPr>
          <p:nvPr>
            <p:ph type="title"/>
          </p:nvPr>
        </p:nvSpPr>
        <p:spPr>
          <a:xfrm>
            <a:off x="2592924" y="234294"/>
            <a:ext cx="8911687" cy="1280890"/>
          </a:xfrm>
        </p:spPr>
        <p:txBody>
          <a:bodyPr/>
          <a:lstStyle/>
          <a:p>
            <a:r>
              <a:rPr lang="en-US" b="1" dirty="0" err="1">
                <a:ln w="0"/>
                <a:solidFill>
                  <a:srgbClr val="0070C0"/>
                </a:solidFill>
                <a:effectLst>
                  <a:outerShdw blurRad="38100" dist="19050" dir="2700000" algn="tl" rotWithShape="0">
                    <a:schemeClr val="dk1">
                      <a:alpha val="40000"/>
                    </a:schemeClr>
                  </a:outerShdw>
                </a:effectLst>
              </a:rPr>
              <a:t>Ayios</a:t>
            </a:r>
            <a:r>
              <a:rPr lang="en-US" b="1" dirty="0">
                <a:ln w="0"/>
                <a:solidFill>
                  <a:srgbClr val="0070C0"/>
                </a:solidFill>
                <a:effectLst>
                  <a:outerShdw blurRad="38100" dist="19050" dir="2700000" algn="tl" rotWithShape="0">
                    <a:schemeClr val="dk1">
                      <a:alpha val="40000"/>
                    </a:schemeClr>
                  </a:outerShdw>
                </a:effectLst>
              </a:rPr>
              <a:t> </a:t>
            </a:r>
            <a:r>
              <a:rPr lang="en-US" b="1" dirty="0" err="1">
                <a:ln w="0"/>
                <a:solidFill>
                  <a:srgbClr val="0070C0"/>
                </a:solidFill>
                <a:effectLst>
                  <a:outerShdw blurRad="38100" dist="19050" dir="2700000" algn="tl" rotWithShape="0">
                    <a:schemeClr val="dk1">
                      <a:alpha val="40000"/>
                    </a:schemeClr>
                  </a:outerShdw>
                </a:effectLst>
              </a:rPr>
              <a:t>Dometios</a:t>
            </a:r>
            <a:r>
              <a:rPr lang="en-US" b="1" dirty="0">
                <a:ln w="0"/>
                <a:solidFill>
                  <a:srgbClr val="0070C0"/>
                </a:solidFill>
                <a:effectLst>
                  <a:outerShdw blurRad="38100" dist="19050" dir="2700000" algn="tl" rotWithShape="0">
                    <a:schemeClr val="dk1">
                      <a:alpha val="40000"/>
                    </a:schemeClr>
                  </a:outerShdw>
                </a:effectLst>
              </a:rPr>
              <a:t> </a:t>
            </a:r>
            <a:r>
              <a:rPr lang="az-Cyrl-AZ" b="1" dirty="0">
                <a:ln w="0"/>
                <a:solidFill>
                  <a:srgbClr val="0070C0"/>
                </a:solidFill>
                <a:effectLst>
                  <a:outerShdw blurRad="38100" dist="19050" dir="2700000" algn="tl" rotWithShape="0">
                    <a:schemeClr val="dk1">
                      <a:alpha val="40000"/>
                    </a:schemeClr>
                  </a:outerShdw>
                </a:effectLst>
              </a:rPr>
              <a:t>ІІІ</a:t>
            </a:r>
            <a:r>
              <a:rPr lang="en-US" b="1" dirty="0">
                <a:ln w="0"/>
                <a:solidFill>
                  <a:srgbClr val="0070C0"/>
                </a:solidFill>
                <a:effectLst>
                  <a:outerShdw blurRad="38100" dist="19050" dir="2700000" algn="tl" rotWithShape="0">
                    <a:schemeClr val="dk1">
                      <a:alpha val="40000"/>
                    </a:schemeClr>
                  </a:outerShdw>
                </a:effectLst>
              </a:rPr>
              <a:t>, our school</a:t>
            </a:r>
            <a:endParaRPr lang="en-US" b="1" dirty="0">
              <a:solidFill>
                <a:srgbClr val="0070C0"/>
              </a:solidFill>
            </a:endParaRPr>
          </a:p>
        </p:txBody>
      </p:sp>
      <p:sp>
        <p:nvSpPr>
          <p:cNvPr id="3" name="Content Placeholder 2">
            <a:extLst>
              <a:ext uri="{FF2B5EF4-FFF2-40B4-BE49-F238E27FC236}">
                <a16:creationId xmlns:a16="http://schemas.microsoft.com/office/drawing/2014/main" id="{CE65BB3C-E6C3-48A9-8653-2E9189C6DC43}"/>
              </a:ext>
            </a:extLst>
          </p:cNvPr>
          <p:cNvSpPr>
            <a:spLocks noGrp="1"/>
          </p:cNvSpPr>
          <p:nvPr>
            <p:ph idx="1"/>
          </p:nvPr>
        </p:nvSpPr>
        <p:spPr>
          <a:xfrm>
            <a:off x="6096000" y="1378399"/>
            <a:ext cx="5697646" cy="5344509"/>
          </a:xfrm>
        </p:spPr>
        <p:txBody>
          <a:bodyPr>
            <a:normAutofit fontScale="92500" lnSpcReduction="10000"/>
          </a:bodyPr>
          <a:lstStyle/>
          <a:p>
            <a:r>
              <a:rPr lang="en-US" sz="2800" b="1" dirty="0"/>
              <a:t>It began its operation in 1960-1961. During the period of the Turkish invasion, the school building suffered great damages from guns and munitions and was closed for one year. After its reopening, men of the Peace Force patrolled the courtyard of the school. The school yard borders the buffer zone.</a:t>
            </a:r>
          </a:p>
          <a:p>
            <a:r>
              <a:rPr lang="en-US" sz="2800" b="1" dirty="0"/>
              <a:t>The 3rd Public Kindergarten shares the same building facilities.</a:t>
            </a:r>
          </a:p>
          <a:p>
            <a:endParaRPr lang="en-US" sz="2400" b="1" dirty="0"/>
          </a:p>
        </p:txBody>
      </p:sp>
      <p:pic>
        <p:nvPicPr>
          <p:cNvPr id="4" name="Picture 2" descr="Related image">
            <a:extLst>
              <a:ext uri="{FF2B5EF4-FFF2-40B4-BE49-F238E27FC236}">
                <a16:creationId xmlns:a16="http://schemas.microsoft.com/office/drawing/2014/main" id="{B52D457E-D64F-42DA-878A-62CFFDD4AC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452"/>
          <a:stretch/>
        </p:blipFill>
        <p:spPr bwMode="auto">
          <a:xfrm>
            <a:off x="462445" y="1378399"/>
            <a:ext cx="5633555" cy="4797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BFD8A-96F1-47E3-9F8D-4742CB8A5124}"/>
              </a:ext>
            </a:extLst>
          </p:cNvPr>
          <p:cNvSpPr>
            <a:spLocks noGrp="1"/>
          </p:cNvSpPr>
          <p:nvPr>
            <p:ph type="title"/>
          </p:nvPr>
        </p:nvSpPr>
        <p:spPr>
          <a:xfrm>
            <a:off x="1918754" y="87826"/>
            <a:ext cx="10700824" cy="1552776"/>
          </a:xfrm>
        </p:spPr>
        <p:txBody>
          <a:bodyPr>
            <a:normAutofit/>
          </a:bodyPr>
          <a:lstStyle/>
          <a:p>
            <a:r>
              <a:rPr lang="en-US" sz="4000" b="1" dirty="0" err="1">
                <a:solidFill>
                  <a:srgbClr val="0000CC"/>
                </a:solidFill>
              </a:rPr>
              <a:t>Ayios</a:t>
            </a:r>
            <a:r>
              <a:rPr lang="en-US" sz="4000" b="1" dirty="0">
                <a:solidFill>
                  <a:srgbClr val="0000CC"/>
                </a:solidFill>
              </a:rPr>
              <a:t> </a:t>
            </a:r>
            <a:r>
              <a:rPr lang="en-US" sz="4000" b="1" dirty="0" err="1">
                <a:solidFill>
                  <a:srgbClr val="0000CC"/>
                </a:solidFill>
              </a:rPr>
              <a:t>Dometios</a:t>
            </a:r>
            <a:r>
              <a:rPr lang="en-US" sz="4000" b="1" dirty="0">
                <a:solidFill>
                  <a:srgbClr val="0000CC"/>
                </a:solidFill>
              </a:rPr>
              <a:t> Junior High School</a:t>
            </a:r>
          </a:p>
        </p:txBody>
      </p:sp>
      <p:sp>
        <p:nvSpPr>
          <p:cNvPr id="80" name="Rectangle 79">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9225" name="Picture 6" descr="Image result for Î³ÏÎ¼Î½Î±ÏÎ¹Î¿ Î±Î³Î¹Î¿Ï Î´Î¿Î¼ÎµÏÎ¹Î¿Ï">
            <a:extLst>
              <a:ext uri="{FF2B5EF4-FFF2-40B4-BE49-F238E27FC236}">
                <a16:creationId xmlns:a16="http://schemas.microsoft.com/office/drawing/2014/main" id="{29BE125E-396B-4447-99E7-163D2C489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25" r="26433" b="-1"/>
          <a:stretch/>
        </p:blipFill>
        <p:spPr bwMode="auto">
          <a:xfrm>
            <a:off x="4582060" y="914400"/>
            <a:ext cx="7346629" cy="5549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82"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Image result for Î³ÏÎ¼Î½Î±ÏÎ¹Î¿ Î±Î³Î¹Î¿Ï Î´Î¿Î¼ÎµÏÎ¹Î¿Ï">
            <a:extLst>
              <a:ext uri="{FF2B5EF4-FFF2-40B4-BE49-F238E27FC236}">
                <a16:creationId xmlns:a16="http://schemas.microsoft.com/office/drawing/2014/main" id="{61EA265A-50D0-436C-80F1-4AD8C60B8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05" y="4373834"/>
            <a:ext cx="2320279" cy="233409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62CF185A-E8C4-4F44-B6FD-53EE432933F1}"/>
              </a:ext>
            </a:extLst>
          </p:cNvPr>
          <p:cNvSpPr>
            <a:spLocks noGrp="1"/>
          </p:cNvSpPr>
          <p:nvPr>
            <p:ph idx="1"/>
          </p:nvPr>
        </p:nvSpPr>
        <p:spPr>
          <a:xfrm>
            <a:off x="200711" y="823366"/>
            <a:ext cx="4418819" cy="3454686"/>
          </a:xfrm>
        </p:spPr>
        <p:txBody>
          <a:bodyPr vert="horz" lIns="91440" tIns="45720" rIns="91440" bIns="45720" rtlCol="0">
            <a:normAutofit fontScale="92500"/>
          </a:bodyPr>
          <a:lstStyle/>
          <a:p>
            <a:r>
              <a:rPr lang="en-US" sz="2400" b="1" dirty="0"/>
              <a:t>It began its operation in the school year 1981-1982, at the location of </a:t>
            </a:r>
            <a:r>
              <a:rPr lang="en-US" sz="2400" b="1" dirty="0" err="1"/>
              <a:t>Ayios</a:t>
            </a:r>
            <a:r>
              <a:rPr lang="en-US" sz="2400" b="1" dirty="0"/>
              <a:t> </a:t>
            </a:r>
            <a:r>
              <a:rPr lang="en-US" sz="2400" b="1" dirty="0" err="1"/>
              <a:t>Dometios</a:t>
            </a:r>
            <a:r>
              <a:rPr lang="en-US" sz="2400" b="1" dirty="0"/>
              <a:t> </a:t>
            </a:r>
            <a:r>
              <a:rPr lang="az-Cyrl-AZ" sz="2400" b="1" dirty="0"/>
              <a:t>ІІІІ</a:t>
            </a:r>
            <a:r>
              <a:rPr lang="en-US" sz="2400" b="1" dirty="0"/>
              <a:t> Elementary School. A new building for the junior high was being built and was ready in June 1974, but the Turkish troops took control of the new building.</a:t>
            </a:r>
          </a:p>
        </p:txBody>
      </p:sp>
    </p:spTree>
    <p:extLst>
      <p:ext uri="{BB962C8B-B14F-4D97-AF65-F5344CB8AC3E}">
        <p14:creationId xmlns:p14="http://schemas.microsoft.com/office/powerpoint/2010/main" val="603358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C1DA5-846E-4FAB-ADBA-3120B19417CE}"/>
              </a:ext>
            </a:extLst>
          </p:cNvPr>
          <p:cNvSpPr>
            <a:spLocks noGrp="1"/>
          </p:cNvSpPr>
          <p:nvPr>
            <p:ph type="title"/>
          </p:nvPr>
        </p:nvSpPr>
        <p:spPr>
          <a:xfrm>
            <a:off x="109616" y="709435"/>
            <a:ext cx="4509927" cy="1530280"/>
          </a:xfrm>
        </p:spPr>
        <p:txBody>
          <a:bodyPr>
            <a:noAutofit/>
          </a:bodyPr>
          <a:lstStyle/>
          <a:p>
            <a:r>
              <a:rPr lang="en-US" sz="2400" b="1" dirty="0"/>
              <a:t>Since 2003 and the opening of the border, </a:t>
            </a:r>
            <a:r>
              <a:rPr lang="en-US" sz="2400" b="1" dirty="0" err="1"/>
              <a:t>Ayios</a:t>
            </a:r>
            <a:r>
              <a:rPr lang="en-US" sz="2400" b="1" dirty="0"/>
              <a:t> </a:t>
            </a:r>
            <a:r>
              <a:rPr lang="en-US" sz="2400" b="1" dirty="0" err="1"/>
              <a:t>Dometios</a:t>
            </a:r>
            <a:r>
              <a:rPr lang="en-US" sz="2400" b="1" dirty="0"/>
              <a:t> is the site of the island’s most important checkpoint in Cyprus, through which thousands of Greek Cypriots and Turkish Cypriots pass over the line every day.</a:t>
            </a:r>
          </a:p>
        </p:txBody>
      </p:sp>
      <p:pic>
        <p:nvPicPr>
          <p:cNvPr id="14341" name="Picture 2" descr="Image result for Î±Î³Î¹Î¿Ï Î´Î¿Î¼ÎµÏÎ¹Î¿Ï Î¿Î´Î¿ÏÏÎ±Î³Î¼Î±">
            <a:extLst>
              <a:ext uri="{FF2B5EF4-FFF2-40B4-BE49-F238E27FC236}">
                <a16:creationId xmlns:a16="http://schemas.microsoft.com/office/drawing/2014/main" id="{88D083F0-1F45-4EEC-B247-0568996677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07" r="28667" b="-1"/>
          <a:stretch/>
        </p:blipFill>
        <p:spPr bwMode="auto">
          <a:xfrm>
            <a:off x="4619543" y="9496"/>
            <a:ext cx="7572457" cy="684850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ÎÎÎÎ¦Î¡ÎÎÎÎ ÎÎÎÎÎ¥ ÎÎÎÎÎ¤ÎÎÎ¥">
            <a:extLst>
              <a:ext uri="{FF2B5EF4-FFF2-40B4-BE49-F238E27FC236}">
                <a16:creationId xmlns:a16="http://schemas.microsoft.com/office/drawing/2014/main" id="{98A11A7A-C6F0-4197-8421-5F6E85C29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29075"/>
            <a:ext cx="7429500"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4792D4-FBC8-4B8D-A58A-E7046D0688A6}"/>
              </a:ext>
            </a:extLst>
          </p:cNvPr>
          <p:cNvSpPr/>
          <p:nvPr/>
        </p:nvSpPr>
        <p:spPr>
          <a:xfrm>
            <a:off x="109489" y="53001"/>
            <a:ext cx="4400564"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The checkpoint</a:t>
            </a:r>
          </a:p>
        </p:txBody>
      </p:sp>
    </p:spTree>
    <p:extLst>
      <p:ext uri="{BB962C8B-B14F-4D97-AF65-F5344CB8AC3E}">
        <p14:creationId xmlns:p14="http://schemas.microsoft.com/office/powerpoint/2010/main" val="222310229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5A42-659F-4442-AD5C-27AC0F6FDF80}"/>
              </a:ext>
            </a:extLst>
          </p:cNvPr>
          <p:cNvSpPr>
            <a:spLocks noGrp="1"/>
          </p:cNvSpPr>
          <p:nvPr>
            <p:ph type="title"/>
          </p:nvPr>
        </p:nvSpPr>
        <p:spPr>
          <a:xfrm>
            <a:off x="1655378" y="645106"/>
            <a:ext cx="8515563" cy="1621221"/>
          </a:xfrm>
        </p:spPr>
        <p:txBody>
          <a:bodyPr>
            <a:normAutofit/>
          </a:bodyPr>
          <a:lstStyle/>
          <a:p>
            <a:r>
              <a:rPr lang="en-US" sz="4400" b="1" spc="50" dirty="0">
                <a:ln w="9525" cmpd="sng">
                  <a:solidFill>
                    <a:schemeClr val="accent1"/>
                  </a:solidFill>
                  <a:prstDash val="solid"/>
                </a:ln>
                <a:solidFill>
                  <a:srgbClr val="FFFF00"/>
                </a:solidFill>
                <a:effectLst>
                  <a:glow rad="38100">
                    <a:schemeClr val="accent1">
                      <a:alpha val="40000"/>
                    </a:schemeClr>
                  </a:glow>
                </a:effectLst>
                <a:latin typeface="+mn-lt"/>
                <a:ea typeface="+mn-ea"/>
                <a:cs typeface="+mn-cs"/>
              </a:rPr>
              <a:t>Services of the municipality</a:t>
            </a:r>
          </a:p>
        </p:txBody>
      </p:sp>
      <p:sp>
        <p:nvSpPr>
          <p:cNvPr id="3" name="Content Placeholder 2">
            <a:extLst>
              <a:ext uri="{FF2B5EF4-FFF2-40B4-BE49-F238E27FC236}">
                <a16:creationId xmlns:a16="http://schemas.microsoft.com/office/drawing/2014/main" id="{4407AC10-2CAB-4E8C-A957-D5BC5D6120F3}"/>
              </a:ext>
            </a:extLst>
          </p:cNvPr>
          <p:cNvSpPr>
            <a:spLocks noGrp="1"/>
          </p:cNvSpPr>
          <p:nvPr>
            <p:ph idx="1"/>
          </p:nvPr>
        </p:nvSpPr>
        <p:spPr>
          <a:xfrm>
            <a:off x="1447559" y="2074480"/>
            <a:ext cx="5651938" cy="4330262"/>
          </a:xfrm>
        </p:spPr>
        <p:txBody>
          <a:bodyPr>
            <a:normAutofit/>
          </a:bodyPr>
          <a:lstStyle/>
          <a:p>
            <a:pPr fontAlgn="base"/>
            <a:r>
              <a:rPr lang="en-US" sz="2800" b="1" dirty="0">
                <a:solidFill>
                  <a:srgbClr val="000000"/>
                </a:solidFill>
                <a:latin typeface="+mj-lt"/>
              </a:rPr>
              <a:t>Office of public</a:t>
            </a:r>
            <a:r>
              <a:rPr lang="el-GR" sz="2800" b="1" dirty="0">
                <a:solidFill>
                  <a:srgbClr val="000000"/>
                </a:solidFill>
                <a:latin typeface="+mj-lt"/>
              </a:rPr>
              <a:t> </a:t>
            </a:r>
            <a:r>
              <a:rPr lang="en-US" sz="2800" b="1" dirty="0">
                <a:solidFill>
                  <a:srgbClr val="000000"/>
                </a:solidFill>
                <a:latin typeface="+mj-lt"/>
              </a:rPr>
              <a:t>service</a:t>
            </a:r>
          </a:p>
          <a:p>
            <a:pPr fontAlgn="base"/>
            <a:r>
              <a:rPr lang="en-US" sz="2800" b="1" dirty="0">
                <a:solidFill>
                  <a:srgbClr val="000000"/>
                </a:solidFill>
                <a:latin typeface="+mj-lt"/>
              </a:rPr>
              <a:t>Secretary</a:t>
            </a:r>
          </a:p>
          <a:p>
            <a:pPr fontAlgn="base"/>
            <a:r>
              <a:rPr lang="en-US" sz="2800" b="1" dirty="0">
                <a:solidFill>
                  <a:srgbClr val="000000"/>
                </a:solidFill>
                <a:latin typeface="+mj-lt"/>
              </a:rPr>
              <a:t>Technical services</a:t>
            </a:r>
          </a:p>
          <a:p>
            <a:pPr fontAlgn="base"/>
            <a:r>
              <a:rPr lang="en-US" sz="2800" b="1" dirty="0">
                <a:solidFill>
                  <a:srgbClr val="000000"/>
                </a:solidFill>
                <a:latin typeface="+mj-lt"/>
              </a:rPr>
              <a:t>Financial services</a:t>
            </a:r>
          </a:p>
          <a:p>
            <a:pPr fontAlgn="base"/>
            <a:r>
              <a:rPr lang="en-US" sz="2800" b="1" dirty="0">
                <a:solidFill>
                  <a:srgbClr val="000000"/>
                </a:solidFill>
                <a:latin typeface="+mj-lt"/>
              </a:rPr>
              <a:t>Health services</a:t>
            </a:r>
          </a:p>
          <a:p>
            <a:pPr fontAlgn="base"/>
            <a:r>
              <a:rPr lang="en-US" sz="2800" b="1" dirty="0">
                <a:solidFill>
                  <a:srgbClr val="000000"/>
                </a:solidFill>
                <a:latin typeface="+mj-lt"/>
              </a:rPr>
              <a:t>Cultural and Social services</a:t>
            </a:r>
            <a:br>
              <a:rPr lang="el-GR" sz="2800" b="1" dirty="0">
                <a:solidFill>
                  <a:srgbClr val="000000"/>
                </a:solidFill>
              </a:rPr>
            </a:br>
            <a:endParaRPr lang="en-US" sz="2800" dirty="0">
              <a:solidFill>
                <a:srgbClr val="000000"/>
              </a:solidFill>
            </a:endParaRPr>
          </a:p>
        </p:txBody>
      </p:sp>
      <p:pic>
        <p:nvPicPr>
          <p:cNvPr id="4" name="Picture 2" descr="Image result for Î±Î³Î¹Î¿Ï Î´Î¿Î¼ÎµÏÎ¹Î¿Ï Î´Î·Î¼Î±ÏÏÎµÎ¯Î¿">
            <a:extLst>
              <a:ext uri="{FF2B5EF4-FFF2-40B4-BE49-F238E27FC236}">
                <a16:creationId xmlns:a16="http://schemas.microsoft.com/office/drawing/2014/main" id="{1B598B8E-127E-471C-9261-F6278EE9D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476" y="1882632"/>
            <a:ext cx="4330262" cy="433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532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E3623-3425-42E3-9C88-5157C0F31019}"/>
              </a:ext>
            </a:extLst>
          </p:cNvPr>
          <p:cNvSpPr>
            <a:spLocks noGrp="1"/>
          </p:cNvSpPr>
          <p:nvPr>
            <p:ph type="title"/>
          </p:nvPr>
        </p:nvSpPr>
        <p:spPr>
          <a:xfrm>
            <a:off x="552287" y="610419"/>
            <a:ext cx="4343270" cy="1244147"/>
          </a:xfrm>
        </p:spPr>
        <p:txBody>
          <a:bodyPr>
            <a:noAutofit/>
          </a:bodyPr>
          <a:lstStyle/>
          <a:p>
            <a:pPr>
              <a:lnSpc>
                <a:spcPct val="90000"/>
              </a:lnSpc>
            </a:pPr>
            <a:r>
              <a:rPr lang="en-US" b="1" dirty="0">
                <a:solidFill>
                  <a:srgbClr val="FFFF00"/>
                </a:solidFill>
              </a:rPr>
              <a:t>Social services center</a:t>
            </a:r>
          </a:p>
        </p:txBody>
      </p:sp>
      <p:sp>
        <p:nvSpPr>
          <p:cNvPr id="3" name="Content Placeholder 2">
            <a:extLst>
              <a:ext uri="{FF2B5EF4-FFF2-40B4-BE49-F238E27FC236}">
                <a16:creationId xmlns:a16="http://schemas.microsoft.com/office/drawing/2014/main" id="{08E7FEB9-24FB-4D61-8201-B8FCCEFEFB4B}"/>
              </a:ext>
            </a:extLst>
          </p:cNvPr>
          <p:cNvSpPr>
            <a:spLocks noGrp="1"/>
          </p:cNvSpPr>
          <p:nvPr>
            <p:ph idx="1"/>
          </p:nvPr>
        </p:nvSpPr>
        <p:spPr>
          <a:xfrm>
            <a:off x="236483" y="2133599"/>
            <a:ext cx="4225158" cy="4440621"/>
          </a:xfrm>
        </p:spPr>
        <p:txBody>
          <a:bodyPr>
            <a:normAutofit/>
          </a:bodyPr>
          <a:lstStyle/>
          <a:p>
            <a:r>
              <a:rPr lang="en-US" sz="2800" dirty="0"/>
              <a:t>It was launched in September 2005. The center operates the program "Daily Care for the Elderly (Adult Center)" and "Children's Club".</a:t>
            </a:r>
          </a:p>
        </p:txBody>
      </p:sp>
      <p:pic>
        <p:nvPicPr>
          <p:cNvPr id="20482" name="Picture 2" descr="https://scontent-frt3-1.xx.fbcdn.net/v/t1.0-9/20770144_1942366716040571_5419969357212609123_n.jpg?_nc_cat=107&amp;oh=b67058830ed6efe2253356c23dfef5f6&amp;oe=5C224A31">
            <a:extLst>
              <a:ext uri="{FF2B5EF4-FFF2-40B4-BE49-F238E27FC236}">
                <a16:creationId xmlns:a16="http://schemas.microsoft.com/office/drawing/2014/main" id="{7D5A3BF6-692C-46A2-ACE3-1D9A61A00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12" r="9582" b="1"/>
          <a:stretch/>
        </p:blipFill>
        <p:spPr bwMode="auto">
          <a:xfrm>
            <a:off x="4619543" y="4748"/>
            <a:ext cx="7572457" cy="684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9342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Image result for Î´Î·Î¼Î±ÏÏÎµÎ¹Î¿ Î±Î³Î¹Î¿Ï Î´Î¿Î¼ÎµÏÎ¹Î¿Ï">
            <a:extLst>
              <a:ext uri="{FF2B5EF4-FFF2-40B4-BE49-F238E27FC236}">
                <a16:creationId xmlns:a16="http://schemas.microsoft.com/office/drawing/2014/main" id="{E366ABB0-7D85-4556-9C5B-AFF01F4B9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22" t="9091" r="22560"/>
          <a:stretch/>
        </p:blipFill>
        <p:spPr bwMode="auto">
          <a:xfrm>
            <a:off x="20" y="-922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5">
            <a:extLst>
              <a:ext uri="{FF2B5EF4-FFF2-40B4-BE49-F238E27FC236}">
                <a16:creationId xmlns:a16="http://schemas.microsoft.com/office/drawing/2014/main" id="{4536C52F-C11B-4718-8B63-3E4A4346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A67E0A5-7680-4B84-9B12-9090F981E585}"/>
              </a:ext>
            </a:extLst>
          </p:cNvPr>
          <p:cNvSpPr>
            <a:spLocks noGrp="1"/>
          </p:cNvSpPr>
          <p:nvPr>
            <p:ph type="title"/>
          </p:nvPr>
        </p:nvSpPr>
        <p:spPr>
          <a:xfrm>
            <a:off x="1024287" y="3835119"/>
            <a:ext cx="8458200" cy="958911"/>
          </a:xfrm>
        </p:spPr>
        <p:txBody>
          <a:bodyPr vert="horz" lIns="91440" tIns="45720" rIns="91440" bIns="45720" rtlCol="0" anchor="b">
            <a:normAutofit/>
          </a:bodyPr>
          <a:lstStyle/>
          <a:p>
            <a:r>
              <a:rPr lang="en-US" b="1" dirty="0">
                <a:solidFill>
                  <a:srgbClr val="FFFF00"/>
                </a:solidFill>
              </a:rPr>
              <a:t>municipal library</a:t>
            </a:r>
          </a:p>
        </p:txBody>
      </p:sp>
      <p:sp>
        <p:nvSpPr>
          <p:cNvPr id="3" name="Content Placeholder 2">
            <a:extLst>
              <a:ext uri="{FF2B5EF4-FFF2-40B4-BE49-F238E27FC236}">
                <a16:creationId xmlns:a16="http://schemas.microsoft.com/office/drawing/2014/main" id="{64E5AE03-ED02-4137-8DD2-7BF6E8F71E85}"/>
              </a:ext>
            </a:extLst>
          </p:cNvPr>
          <p:cNvSpPr>
            <a:spLocks noGrp="1"/>
          </p:cNvSpPr>
          <p:nvPr>
            <p:ph idx="1"/>
          </p:nvPr>
        </p:nvSpPr>
        <p:spPr>
          <a:xfrm>
            <a:off x="1083733" y="4944531"/>
            <a:ext cx="8458200" cy="828100"/>
          </a:xfrm>
        </p:spPr>
        <p:txBody>
          <a:bodyPr vert="horz" lIns="91440" tIns="45720" rIns="91440" bIns="45720" rtlCol="0" anchor="t">
            <a:normAutofit/>
          </a:bodyPr>
          <a:lstStyle/>
          <a:p>
            <a:pPr marL="0" indent="0">
              <a:lnSpc>
                <a:spcPct val="90000"/>
              </a:lnSpc>
              <a:buNone/>
            </a:pPr>
            <a:r>
              <a:rPr lang="en-US" sz="2400" b="1" dirty="0">
                <a:solidFill>
                  <a:srgbClr val="FEFFFF"/>
                </a:solidFill>
              </a:rPr>
              <a:t>The library is housed in the town hall and it functions as reading and lending library.</a:t>
            </a:r>
          </a:p>
        </p:txBody>
      </p:sp>
    </p:spTree>
    <p:extLst>
      <p:ext uri="{BB962C8B-B14F-4D97-AF65-F5344CB8AC3E}">
        <p14:creationId xmlns:p14="http://schemas.microsoft.com/office/powerpoint/2010/main" val="141306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7301895-50A4-44DF-BE35-2D97B76B83EB}"/>
              </a:ext>
            </a:extLst>
          </p:cNvPr>
          <p:cNvGraphicFramePr>
            <a:graphicFrameLocks noGrp="1"/>
          </p:cNvGraphicFramePr>
          <p:nvPr>
            <p:ph idx="1"/>
            <p:extLst>
              <p:ext uri="{D42A27DB-BD31-4B8C-83A1-F6EECF244321}">
                <p14:modId xmlns:p14="http://schemas.microsoft.com/office/powerpoint/2010/main" val="1067933607"/>
              </p:ext>
            </p:extLst>
          </p:nvPr>
        </p:nvGraphicFramePr>
        <p:xfrm>
          <a:off x="1533377" y="1231817"/>
          <a:ext cx="10409846" cy="5231175"/>
        </p:xfrm>
        <a:graphic>
          <a:graphicData uri="http://schemas.openxmlformats.org/drawingml/2006/table">
            <a:tbl>
              <a:tblPr/>
              <a:tblGrid>
                <a:gridCol w="4732410">
                  <a:extLst>
                    <a:ext uri="{9D8B030D-6E8A-4147-A177-3AD203B41FA5}">
                      <a16:colId xmlns:a16="http://schemas.microsoft.com/office/drawing/2014/main" val="2814517724"/>
                    </a:ext>
                  </a:extLst>
                </a:gridCol>
                <a:gridCol w="5677436">
                  <a:extLst>
                    <a:ext uri="{9D8B030D-6E8A-4147-A177-3AD203B41FA5}">
                      <a16:colId xmlns:a16="http://schemas.microsoft.com/office/drawing/2014/main" val="4047335058"/>
                    </a:ext>
                  </a:extLst>
                </a:gridCol>
              </a:tblGrid>
              <a:tr h="1466587">
                <a:tc>
                  <a:txBody>
                    <a:bodyPr/>
                    <a:lstStyle/>
                    <a:p>
                      <a:pPr fontAlgn="t"/>
                      <a:r>
                        <a:rPr lang="en-US" sz="4000" b="1" u="none" strike="noStrike" dirty="0">
                          <a:solidFill>
                            <a:srgbClr val="FF0000"/>
                          </a:solidFill>
                          <a:effectLst/>
                        </a:rPr>
                        <a:t>City</a:t>
                      </a:r>
                      <a:endParaRPr lang="el-GR" sz="4000" b="1" dirty="0">
                        <a:solidFill>
                          <a:srgbClr val="FF0000"/>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4000" b="1" u="none" strike="noStrike" dirty="0">
                          <a:solidFill>
                            <a:schemeClr val="tx1"/>
                          </a:solidFill>
                          <a:effectLst/>
                        </a:rPr>
                        <a:t>Nicosia (capital)</a:t>
                      </a:r>
                      <a:endParaRPr lang="el-GR" sz="4000" b="1" dirty="0">
                        <a:solidFill>
                          <a:schemeClr val="tx1"/>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75763418"/>
                  </a:ext>
                </a:extLst>
              </a:tr>
              <a:tr h="1372679">
                <a:tc>
                  <a:txBody>
                    <a:bodyPr/>
                    <a:lstStyle/>
                    <a:p>
                      <a:pPr fontAlgn="t"/>
                      <a:r>
                        <a:rPr lang="en-US" sz="4000" b="1" u="none" strike="noStrike" kern="1200" dirty="0">
                          <a:solidFill>
                            <a:srgbClr val="FF0000"/>
                          </a:solidFill>
                          <a:effectLst/>
                          <a:latin typeface="+mn-lt"/>
                          <a:ea typeface="+mn-ea"/>
                          <a:cs typeface="+mn-cs"/>
                        </a:rPr>
                        <a:t>Population</a:t>
                      </a:r>
                      <a:endParaRPr lang="el-GR" sz="4000" b="1" u="none" strike="noStrike" kern="1200" dirty="0">
                        <a:solidFill>
                          <a:srgbClr val="FF0000"/>
                        </a:solidFill>
                        <a:effectLst/>
                        <a:latin typeface="+mn-lt"/>
                        <a:ea typeface="+mn-ea"/>
                        <a:cs typeface="+mn-cs"/>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4000" b="1" dirty="0">
                          <a:solidFill>
                            <a:schemeClr val="tx1"/>
                          </a:solidFill>
                          <a:effectLst/>
                        </a:rPr>
                        <a:t>12.456 (</a:t>
                      </a:r>
                      <a:r>
                        <a:rPr lang="en-US" sz="4000" b="1" u="none" strike="noStrike" dirty="0">
                          <a:solidFill>
                            <a:schemeClr val="tx1"/>
                          </a:solidFill>
                          <a:effectLst/>
                        </a:rPr>
                        <a:t>20</a:t>
                      </a:r>
                      <a:r>
                        <a:rPr lang="el-GR" sz="4000" b="1" u="none" strike="noStrike" dirty="0">
                          <a:solidFill>
                            <a:schemeClr val="tx1"/>
                          </a:solidFill>
                          <a:effectLst/>
                        </a:rPr>
                        <a:t>11)</a:t>
                      </a:r>
                      <a:endParaRPr lang="en-US" sz="4000" b="1" dirty="0">
                        <a:solidFill>
                          <a:schemeClr val="tx1"/>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15614227"/>
                  </a:ext>
                </a:extLst>
              </a:tr>
              <a:tr h="1093929">
                <a:tc>
                  <a:txBody>
                    <a:bodyPr/>
                    <a:lstStyle/>
                    <a:p>
                      <a:pPr fontAlgn="t"/>
                      <a:r>
                        <a:rPr lang="en-US" sz="4000" b="1" u="none" strike="noStrike" dirty="0">
                          <a:solidFill>
                            <a:srgbClr val="FF0000"/>
                          </a:solidFill>
                          <a:effectLst/>
                        </a:rPr>
                        <a:t>Area</a:t>
                      </a:r>
                      <a:endParaRPr lang="el-GR" sz="4000" b="1" dirty="0">
                        <a:solidFill>
                          <a:srgbClr val="FF0000"/>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4000" b="1" dirty="0">
                          <a:solidFill>
                            <a:schemeClr val="tx1"/>
                          </a:solidFill>
                          <a:effectLst/>
                        </a:rPr>
                        <a:t>12 </a:t>
                      </a:r>
                      <a:r>
                        <a:rPr lang="en-US" sz="4000" b="1" u="none" strike="noStrike" dirty="0">
                          <a:solidFill>
                            <a:schemeClr val="tx1"/>
                          </a:solidFill>
                          <a:effectLst/>
                        </a:rPr>
                        <a:t>km²</a:t>
                      </a:r>
                      <a:endParaRPr lang="en-US" sz="4000" b="1" dirty="0">
                        <a:solidFill>
                          <a:schemeClr val="tx1"/>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211135342"/>
                  </a:ext>
                </a:extLst>
              </a:tr>
              <a:tr h="1297980">
                <a:tc>
                  <a:txBody>
                    <a:bodyPr/>
                    <a:lstStyle/>
                    <a:p>
                      <a:pPr fontAlgn="t"/>
                      <a:r>
                        <a:rPr lang="en-US" sz="4000" b="1" u="none" strike="noStrike" dirty="0">
                          <a:solidFill>
                            <a:srgbClr val="FF0000"/>
                          </a:solidFill>
                          <a:effectLst/>
                        </a:rPr>
                        <a:t>Altitude</a:t>
                      </a:r>
                      <a:endParaRPr lang="el-GR" sz="4000" b="1" dirty="0">
                        <a:solidFill>
                          <a:srgbClr val="FF0000"/>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4000" b="1" dirty="0">
                          <a:solidFill>
                            <a:schemeClr val="tx1"/>
                          </a:solidFill>
                          <a:effectLst/>
                        </a:rPr>
                        <a:t>160 </a:t>
                      </a:r>
                      <a:r>
                        <a:rPr lang="en-US" sz="4000" b="1" u="none" strike="noStrike" dirty="0">
                          <a:solidFill>
                            <a:schemeClr val="tx1"/>
                          </a:solidFill>
                          <a:effectLst/>
                        </a:rPr>
                        <a:t>m</a:t>
                      </a:r>
                      <a:endParaRPr lang="en-US" sz="4000" b="1" dirty="0">
                        <a:solidFill>
                          <a:schemeClr val="tx1"/>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252015036"/>
                  </a:ext>
                </a:extLst>
              </a:tr>
            </a:tbl>
          </a:graphicData>
        </a:graphic>
      </p:graphicFrame>
    </p:spTree>
    <p:extLst>
      <p:ext uri="{BB962C8B-B14F-4D97-AF65-F5344CB8AC3E}">
        <p14:creationId xmlns:p14="http://schemas.microsoft.com/office/powerpoint/2010/main" val="117895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0">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C040A78-33E9-41EA-8AFE-7C4EF5C48059}"/>
              </a:ext>
            </a:extLst>
          </p:cNvPr>
          <p:cNvSpPr>
            <a:spLocks noGrp="1"/>
          </p:cNvSpPr>
          <p:nvPr>
            <p:ph idx="1"/>
          </p:nvPr>
        </p:nvSpPr>
        <p:spPr>
          <a:xfrm>
            <a:off x="649224" y="970672"/>
            <a:ext cx="6574535" cy="4922182"/>
          </a:xfrm>
        </p:spPr>
        <p:txBody>
          <a:bodyPr>
            <a:normAutofit fontScale="92500" lnSpcReduction="10000"/>
          </a:bodyPr>
          <a:lstStyle/>
          <a:p>
            <a:r>
              <a:rPr lang="en-US" sz="2800" b="1" dirty="0" err="1">
                <a:latin typeface="+mj-lt"/>
              </a:rPr>
              <a:t>Ayios</a:t>
            </a:r>
            <a:r>
              <a:rPr lang="en-US" sz="2800" b="1" dirty="0">
                <a:latin typeface="+mj-lt"/>
              </a:rPr>
              <a:t> </a:t>
            </a:r>
            <a:r>
              <a:rPr lang="en-US" sz="2800" b="1" dirty="0" err="1">
                <a:latin typeface="+mj-lt"/>
              </a:rPr>
              <a:t>Dometios</a:t>
            </a:r>
            <a:r>
              <a:rPr lang="en-US" sz="2800" b="1" dirty="0">
                <a:latin typeface="+mj-lt"/>
              </a:rPr>
              <a:t> is a suburb located west of the Cypriot capital Nicosia.</a:t>
            </a:r>
          </a:p>
          <a:p>
            <a:r>
              <a:rPr lang="en-US" sz="2800" b="1" dirty="0">
                <a:latin typeface="+mj-lt"/>
              </a:rPr>
              <a:t>It has a population of 12,456 (2011 census) making it one of Cyprus' biggest municipalities. There is also a population of 2,314 within the area of </a:t>
            </a:r>
            <a:r>
              <a:rPr lang="en-US" sz="2800" b="1" dirty="0" err="1">
                <a:latin typeface="+mj-lt"/>
              </a:rPr>
              <a:t>Ayios</a:t>
            </a:r>
            <a:r>
              <a:rPr lang="en-US" sz="2800" b="1" dirty="0">
                <a:latin typeface="+mj-lt"/>
              </a:rPr>
              <a:t> </a:t>
            </a:r>
            <a:r>
              <a:rPr lang="en-US" sz="2800" b="1" dirty="0" err="1">
                <a:latin typeface="+mj-lt"/>
              </a:rPr>
              <a:t>Dometios</a:t>
            </a:r>
            <a:r>
              <a:rPr lang="en-US" sz="2800" b="1" dirty="0">
                <a:latin typeface="+mj-lt"/>
              </a:rPr>
              <a:t> under Turkish control.</a:t>
            </a:r>
          </a:p>
          <a:p>
            <a:r>
              <a:rPr lang="en-US" sz="2800" b="1" dirty="0" err="1">
                <a:latin typeface="+mj-lt"/>
              </a:rPr>
              <a:t>Ayios</a:t>
            </a:r>
            <a:r>
              <a:rPr lang="en-US" sz="2800" b="1" dirty="0">
                <a:latin typeface="+mj-lt"/>
              </a:rPr>
              <a:t> </a:t>
            </a:r>
            <a:r>
              <a:rPr lang="en-US" sz="2800" b="1" dirty="0" err="1">
                <a:latin typeface="+mj-lt"/>
              </a:rPr>
              <a:t>Dometios</a:t>
            </a:r>
            <a:r>
              <a:rPr lang="en-US" sz="2800" b="1" dirty="0">
                <a:latin typeface="+mj-lt"/>
              </a:rPr>
              <a:t> became an </a:t>
            </a:r>
            <a:r>
              <a:rPr lang="en-US" sz="2800" b="1" dirty="0" err="1">
                <a:latin typeface="+mj-lt"/>
              </a:rPr>
              <a:t>independed</a:t>
            </a:r>
            <a:r>
              <a:rPr lang="en-US" sz="2800" b="1" dirty="0">
                <a:latin typeface="+mj-lt"/>
              </a:rPr>
              <a:t> municipality in</a:t>
            </a:r>
            <a:r>
              <a:rPr lang="el-GR" sz="2800" b="1" dirty="0">
                <a:latin typeface="+mj-lt"/>
              </a:rPr>
              <a:t> </a:t>
            </a:r>
            <a:r>
              <a:rPr lang="el-GR" sz="2800" b="1" dirty="0">
                <a:latin typeface="+mj-lt"/>
                <a:hlinkClick r:id="rId2" tooltip="1986"/>
              </a:rPr>
              <a:t>1986</a:t>
            </a:r>
            <a:r>
              <a:rPr lang="el-GR" sz="2800" b="1" dirty="0">
                <a:latin typeface="+mj-lt"/>
              </a:rPr>
              <a:t>. </a:t>
            </a:r>
          </a:p>
          <a:p>
            <a:r>
              <a:rPr lang="en-US" sz="2800" b="1" dirty="0">
                <a:latin typeface="+mj-lt"/>
              </a:rPr>
              <a:t>It’s only</a:t>
            </a:r>
            <a:r>
              <a:rPr lang="el-GR" sz="2800" b="1" dirty="0">
                <a:latin typeface="+mj-lt"/>
              </a:rPr>
              <a:t> </a:t>
            </a:r>
            <a:r>
              <a:rPr lang="en-US" sz="2800" b="1" dirty="0">
                <a:latin typeface="+mj-lt"/>
              </a:rPr>
              <a:t>3</a:t>
            </a:r>
            <a:r>
              <a:rPr lang="el-GR" sz="2800" b="1" dirty="0">
                <a:latin typeface="+mj-lt"/>
              </a:rPr>
              <a:t> </a:t>
            </a:r>
            <a:r>
              <a:rPr lang="en-US" sz="2800" b="1" dirty="0">
                <a:latin typeface="+mj-lt"/>
              </a:rPr>
              <a:t>km</a:t>
            </a:r>
            <a:r>
              <a:rPr lang="el-GR" sz="2800" b="1" dirty="0">
                <a:latin typeface="+mj-lt"/>
              </a:rPr>
              <a:t> </a:t>
            </a:r>
            <a:r>
              <a:rPr lang="en-US" sz="2800" b="1" dirty="0">
                <a:latin typeface="+mj-lt"/>
              </a:rPr>
              <a:t>from the center of Nicosia</a:t>
            </a:r>
            <a:r>
              <a:rPr lang="el-GR" sz="2800" b="1" dirty="0">
                <a:latin typeface="+mj-lt"/>
              </a:rPr>
              <a:t>.</a:t>
            </a:r>
          </a:p>
          <a:p>
            <a:pPr marL="0" indent="0">
              <a:buNone/>
            </a:pPr>
            <a:r>
              <a:rPr lang="el-GR" b="1" dirty="0">
                <a:latin typeface="+mj-lt"/>
              </a:rPr>
              <a:t> </a:t>
            </a:r>
          </a:p>
        </p:txBody>
      </p:sp>
      <p:pic>
        <p:nvPicPr>
          <p:cNvPr id="4" name="Picture 2" descr="Image result for Î±Î³Î¹Î¿Ï Î´Î¿Î¼ÎµÏÎ¹Î¿Ï Î´Î·Î¼Î±ÏÏÎµÎ¯Î¿">
            <a:extLst>
              <a:ext uri="{FF2B5EF4-FFF2-40B4-BE49-F238E27FC236}">
                <a16:creationId xmlns:a16="http://schemas.microsoft.com/office/drawing/2014/main" id="{5FD2171D-4A97-46B4-AC66-48CBDBC86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152" y="1109440"/>
            <a:ext cx="3981455" cy="3981455"/>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6715-0923-4D37-84D4-65B3DB946D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040EBE-15E7-4DB2-B295-DCEFAC9648C1}"/>
              </a:ext>
            </a:extLst>
          </p:cNvPr>
          <p:cNvSpPr>
            <a:spLocks noGrp="1"/>
          </p:cNvSpPr>
          <p:nvPr>
            <p:ph idx="1"/>
          </p:nvPr>
        </p:nvSpPr>
        <p:spPr>
          <a:xfrm>
            <a:off x="1012874" y="2128181"/>
            <a:ext cx="3981157" cy="3777622"/>
          </a:xfrm>
        </p:spPr>
        <p:txBody>
          <a:bodyPr>
            <a:normAutofit/>
          </a:bodyPr>
          <a:lstStyle/>
          <a:p>
            <a:r>
              <a:rPr lang="en-US" sz="3200" b="1" dirty="0" err="1"/>
              <a:t>Ayios</a:t>
            </a:r>
            <a:r>
              <a:rPr lang="en-US" sz="3200" b="1" dirty="0"/>
              <a:t> </a:t>
            </a:r>
            <a:r>
              <a:rPr lang="en-US" sz="3200" b="1" dirty="0" err="1"/>
              <a:t>Dometios</a:t>
            </a:r>
            <a:r>
              <a:rPr lang="en-US" sz="3200" b="1" dirty="0"/>
              <a:t> is divided into the civil parishes or </a:t>
            </a:r>
            <a:r>
              <a:rPr lang="en-US" sz="3200" b="1" dirty="0" err="1"/>
              <a:t>neighbourhoods</a:t>
            </a:r>
            <a:r>
              <a:rPr lang="en-US" sz="3200" b="1" dirty="0"/>
              <a:t> of St. George and St. Paul. </a:t>
            </a:r>
          </a:p>
        </p:txBody>
      </p:sp>
      <p:pic>
        <p:nvPicPr>
          <p:cNvPr id="4" name="Picture 2" descr="ÎÎ³Î¹Î¿Ï ÎÎ¿Î¼Î­ÏÎ¹Î¿Ï ÎÎµÏÎºÏÏÎ¯Î±Ï Î²ÏÎ¯ÏÎºÎµÏÎ±Î¹ ÏÏÎ¿ ÏÏÏÎ¿ ÎÎ³Î¹Î¿Ï ÎÎ¿Î¼Î­ÏÎ¹Î¿Ï ÎÎµÏÎºÏÏÎ¯Î±Ï">
            <a:extLst>
              <a:ext uri="{FF2B5EF4-FFF2-40B4-BE49-F238E27FC236}">
                <a16:creationId xmlns:a16="http://schemas.microsoft.com/office/drawing/2014/main" id="{D29924FA-93C3-4A59-903C-417DDA5A4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208" y="413607"/>
            <a:ext cx="5963404" cy="5820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A9BE50C-A8A1-46ED-8C4C-344916D1D2ED}"/>
              </a:ext>
            </a:extLst>
          </p:cNvPr>
          <p:cNvSpPr/>
          <p:nvPr/>
        </p:nvSpPr>
        <p:spPr>
          <a:xfrm>
            <a:off x="8183587" y="4368226"/>
            <a:ext cx="2787943" cy="584775"/>
          </a:xfrm>
          <a:prstGeom prst="rect">
            <a:avLst/>
          </a:prstGeom>
          <a:noFill/>
        </p:spPr>
        <p:txBody>
          <a:bodyPr wrap="none" lIns="91440" tIns="45720" rIns="91440" bIns="45720">
            <a:spAutoFit/>
          </a:bodyPr>
          <a:lstStyle/>
          <a:p>
            <a:pPr algn="ctr"/>
            <a:r>
              <a:rPr lang="en-US" sz="3200" b="1" cap="none" spc="0" dirty="0">
                <a:ln w="0"/>
                <a:solidFill>
                  <a:schemeClr val="accent1"/>
                </a:solidFill>
                <a:effectLst>
                  <a:outerShdw blurRad="38100" dist="25400" dir="5400000" algn="ctr" rotWithShape="0">
                    <a:srgbClr val="6E747A">
                      <a:alpha val="43000"/>
                    </a:srgbClr>
                  </a:outerShdw>
                </a:effectLst>
              </a:rPr>
              <a:t>Saint George</a:t>
            </a:r>
          </a:p>
        </p:txBody>
      </p:sp>
      <p:sp>
        <p:nvSpPr>
          <p:cNvPr id="6" name="Rectangle 5">
            <a:extLst>
              <a:ext uri="{FF2B5EF4-FFF2-40B4-BE49-F238E27FC236}">
                <a16:creationId xmlns:a16="http://schemas.microsoft.com/office/drawing/2014/main" id="{539B99BC-F6B8-49E4-9C34-70696E6C4CD5}"/>
              </a:ext>
            </a:extLst>
          </p:cNvPr>
          <p:cNvSpPr/>
          <p:nvPr/>
        </p:nvSpPr>
        <p:spPr>
          <a:xfrm>
            <a:off x="7823305" y="2259450"/>
            <a:ext cx="2097049" cy="584775"/>
          </a:xfrm>
          <a:prstGeom prst="rect">
            <a:avLst/>
          </a:prstGeom>
          <a:noFill/>
        </p:spPr>
        <p:txBody>
          <a:bodyPr wrap="none" lIns="91440" tIns="45720" rIns="91440" bIns="45720">
            <a:spAutoFit/>
          </a:bodyPr>
          <a:lstStyle/>
          <a:p>
            <a:pPr algn="ctr"/>
            <a:r>
              <a:rPr lang="en-US" sz="3200" b="1" cap="none" spc="0" dirty="0">
                <a:ln w="0"/>
                <a:solidFill>
                  <a:schemeClr val="accent1"/>
                </a:solidFill>
                <a:effectLst>
                  <a:outerShdw blurRad="38100" dist="25400" dir="5400000" algn="ctr" rotWithShape="0">
                    <a:srgbClr val="6E747A">
                      <a:alpha val="43000"/>
                    </a:srgbClr>
                  </a:outerShdw>
                </a:effectLst>
              </a:rPr>
              <a:t>Saint Paul</a:t>
            </a:r>
          </a:p>
        </p:txBody>
      </p:sp>
    </p:spTree>
    <p:extLst>
      <p:ext uri="{BB962C8B-B14F-4D97-AF65-F5344CB8AC3E}">
        <p14:creationId xmlns:p14="http://schemas.microsoft.com/office/powerpoint/2010/main" val="194812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33275-34C2-4D59-82CA-6FDC3866AEE2}"/>
              </a:ext>
            </a:extLst>
          </p:cNvPr>
          <p:cNvSpPr>
            <a:spLocks noGrp="1"/>
          </p:cNvSpPr>
          <p:nvPr>
            <p:ph idx="1"/>
          </p:nvPr>
        </p:nvSpPr>
        <p:spPr>
          <a:xfrm>
            <a:off x="781756" y="1429830"/>
            <a:ext cx="4092942" cy="3777622"/>
          </a:xfrm>
        </p:spPr>
        <p:txBody>
          <a:bodyPr>
            <a:noAutofit/>
          </a:bodyPr>
          <a:lstStyle/>
          <a:p>
            <a:r>
              <a:rPr lang="en-US" sz="3200" b="1" dirty="0">
                <a:solidFill>
                  <a:schemeClr val="tx1"/>
                </a:solidFill>
              </a:rPr>
              <a:t>After the </a:t>
            </a:r>
            <a:r>
              <a:rPr lang="en-US" sz="3200" b="1" dirty="0" err="1">
                <a:solidFill>
                  <a:schemeClr val="tx1"/>
                </a:solidFill>
              </a:rPr>
              <a:t>turkish</a:t>
            </a:r>
            <a:r>
              <a:rPr lang="en-US" sz="3200" b="1" dirty="0">
                <a:solidFill>
                  <a:schemeClr val="tx1"/>
                </a:solidFill>
              </a:rPr>
              <a:t> invasion of 1974, the biggest part of </a:t>
            </a:r>
            <a:r>
              <a:rPr lang="en-US" sz="3200" b="1" dirty="0" err="1">
                <a:solidFill>
                  <a:schemeClr val="tx1"/>
                </a:solidFill>
              </a:rPr>
              <a:t>Ayios</a:t>
            </a:r>
            <a:r>
              <a:rPr lang="en-US" sz="3200" b="1" dirty="0">
                <a:solidFill>
                  <a:schemeClr val="tx1"/>
                </a:solidFill>
              </a:rPr>
              <a:t> </a:t>
            </a:r>
            <a:r>
              <a:rPr lang="en-US" sz="3200" b="1" dirty="0" err="1">
                <a:solidFill>
                  <a:schemeClr val="tx1"/>
                </a:solidFill>
              </a:rPr>
              <a:t>Dometios</a:t>
            </a:r>
            <a:r>
              <a:rPr lang="en-US" sz="3200" b="1" dirty="0">
                <a:solidFill>
                  <a:schemeClr val="tx1"/>
                </a:solidFill>
              </a:rPr>
              <a:t> is in occupied area.</a:t>
            </a:r>
            <a:endParaRPr lang="en-US" sz="3200" dirty="0"/>
          </a:p>
        </p:txBody>
      </p:sp>
      <p:pic>
        <p:nvPicPr>
          <p:cNvPr id="15364" name="Picture 4" descr="Image result for Î±Î³Î¹Î¿Ï Î´Î¿Î¼ÎµÏÎ¹Î¿Ï Î¿Î´Î¿ÏÏÎ±Î³Î¼Î±">
            <a:extLst>
              <a:ext uri="{FF2B5EF4-FFF2-40B4-BE49-F238E27FC236}">
                <a16:creationId xmlns:a16="http://schemas.microsoft.com/office/drawing/2014/main" id="{A215F92C-4E1B-42D7-80A5-063B215C5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026" y="424971"/>
            <a:ext cx="6572217" cy="643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1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639C-92F0-4E12-8F0F-83881E40C832}"/>
              </a:ext>
            </a:extLst>
          </p:cNvPr>
          <p:cNvSpPr>
            <a:spLocks noGrp="1"/>
          </p:cNvSpPr>
          <p:nvPr>
            <p:ph type="title"/>
          </p:nvPr>
        </p:nvSpPr>
        <p:spPr>
          <a:xfrm>
            <a:off x="1640156" y="428171"/>
            <a:ext cx="8911687" cy="1280890"/>
          </a:xfrm>
        </p:spPr>
        <p:txBody>
          <a:bodyPr>
            <a:normAutofit fontScale="90000"/>
          </a:bodyPr>
          <a:lstStyle/>
          <a:p>
            <a:r>
              <a:rPr lang="en-US" sz="6000" b="1" dirty="0">
                <a:ln w="0"/>
                <a:solidFill>
                  <a:schemeClr val="accent1"/>
                </a:solidFill>
                <a:effectLst>
                  <a:outerShdw blurRad="38100" dist="25400" dir="5400000" algn="ctr" rotWithShape="0">
                    <a:srgbClr val="6E747A">
                      <a:alpha val="43000"/>
                    </a:srgbClr>
                  </a:outerShdw>
                </a:effectLst>
                <a:latin typeface="+mn-lt"/>
                <a:ea typeface="+mn-ea"/>
                <a:cs typeface="+mn-cs"/>
              </a:rPr>
              <a:t>History</a:t>
            </a:r>
            <a:br>
              <a:rPr lang="el-GR" sz="6000" dirty="0">
                <a:solidFill>
                  <a:srgbClr val="FFC000"/>
                </a:solidFill>
                <a:latin typeface="Verdana" panose="020B0604030504040204" pitchFamily="34" charset="0"/>
              </a:rPr>
            </a:br>
            <a:endParaRPr lang="en-US" dirty="0">
              <a:solidFill>
                <a:srgbClr val="FFC000"/>
              </a:solidFill>
            </a:endParaRPr>
          </a:p>
        </p:txBody>
      </p:sp>
      <p:sp>
        <p:nvSpPr>
          <p:cNvPr id="4" name="Rectangle 3">
            <a:extLst>
              <a:ext uri="{FF2B5EF4-FFF2-40B4-BE49-F238E27FC236}">
                <a16:creationId xmlns:a16="http://schemas.microsoft.com/office/drawing/2014/main" id="{26CB78EA-5DD4-4AC5-B065-2DB589A281BB}"/>
              </a:ext>
            </a:extLst>
          </p:cNvPr>
          <p:cNvSpPr/>
          <p:nvPr/>
        </p:nvSpPr>
        <p:spPr>
          <a:xfrm>
            <a:off x="1266888" y="1905000"/>
            <a:ext cx="3756168" cy="4154984"/>
          </a:xfrm>
          <a:prstGeom prst="rect">
            <a:avLst/>
          </a:prstGeom>
        </p:spPr>
        <p:txBody>
          <a:bodyPr wrap="square">
            <a:spAutoFit/>
          </a:bodyPr>
          <a:lstStyle/>
          <a:p>
            <a:r>
              <a:rPr lang="en-US" sz="2400" b="1" dirty="0" err="1"/>
              <a:t>Ayios</a:t>
            </a:r>
            <a:r>
              <a:rPr lang="en-US" sz="2400" b="1" dirty="0"/>
              <a:t> </a:t>
            </a:r>
            <a:r>
              <a:rPr lang="en-US" sz="2400" b="1" dirty="0" err="1"/>
              <a:t>Dometios</a:t>
            </a:r>
            <a:r>
              <a:rPr lang="en-US" sz="2400" b="1" dirty="0"/>
              <a:t>, has existed since ancient times as a small village, located </a:t>
            </a:r>
            <a:r>
              <a:rPr lang="el-GR" sz="2400" b="1" dirty="0"/>
              <a:t>4</a:t>
            </a:r>
            <a:r>
              <a:rPr lang="en-US" sz="2400" b="1" dirty="0"/>
              <a:t> </a:t>
            </a:r>
            <a:r>
              <a:rPr lang="en-US" sz="2400" b="1" dirty="0" err="1"/>
              <a:t>kilometres</a:t>
            </a:r>
            <a:r>
              <a:rPr lang="en-US" sz="2400" b="1" dirty="0"/>
              <a:t> west of Nicosia.</a:t>
            </a:r>
          </a:p>
          <a:p>
            <a:endParaRPr lang="en-US" sz="2400" b="1" dirty="0"/>
          </a:p>
          <a:p>
            <a:r>
              <a:rPr lang="en-US" sz="2400" b="1" dirty="0"/>
              <a:t>Mention of </a:t>
            </a:r>
            <a:r>
              <a:rPr lang="en-US" sz="2400" b="1" dirty="0" err="1"/>
              <a:t>Ayios</a:t>
            </a:r>
            <a:r>
              <a:rPr lang="en-US" sz="2400" b="1" dirty="0"/>
              <a:t> </a:t>
            </a:r>
            <a:r>
              <a:rPr lang="en-US" sz="2400" b="1" dirty="0" err="1"/>
              <a:t>Dometios</a:t>
            </a:r>
            <a:r>
              <a:rPr lang="en-US" sz="2400" b="1" dirty="0"/>
              <a:t> comes from as early as the Franks era (</a:t>
            </a:r>
            <a:r>
              <a:rPr lang="en-US" sz="2400" b="1" dirty="0" err="1"/>
              <a:t>Lusignan</a:t>
            </a:r>
            <a:r>
              <a:rPr lang="en-US" sz="2400" b="1" dirty="0"/>
              <a:t> Period 1191–1489). </a:t>
            </a:r>
            <a:endParaRPr lang="el-GR" sz="4400" b="1" i="0" dirty="0">
              <a:solidFill>
                <a:srgbClr val="000000"/>
              </a:solidFill>
              <a:effectLst/>
              <a:latin typeface="Verdana" panose="020B0604030504040204" pitchFamily="34" charset="0"/>
            </a:endParaRPr>
          </a:p>
        </p:txBody>
      </p:sp>
      <p:pic>
        <p:nvPicPr>
          <p:cNvPr id="19458" name="Picture 2" descr="Image result for Î±Î³Î¹Î¿Ï Î´Î¿Î¼ÎµÏÎ¹Î¿Ï Î¹ÏÏÎ¿ÏÎ¹Î±">
            <a:extLst>
              <a:ext uri="{FF2B5EF4-FFF2-40B4-BE49-F238E27FC236}">
                <a16:creationId xmlns:a16="http://schemas.microsoft.com/office/drawing/2014/main" id="{1031C6C9-99B9-4C79-8655-18F544B18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787" y="232232"/>
            <a:ext cx="7542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8620B290-63C1-4B6F-B7F8-CECC7E361AC3}"/>
              </a:ext>
            </a:extLst>
          </p:cNvPr>
          <p:cNvSpPr/>
          <p:nvPr/>
        </p:nvSpPr>
        <p:spPr>
          <a:xfrm>
            <a:off x="8355724" y="1905000"/>
            <a:ext cx="1565516" cy="790903"/>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4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4D02-7A83-4225-8508-4A39A5FB465C}"/>
              </a:ext>
            </a:extLst>
          </p:cNvPr>
          <p:cNvSpPr>
            <a:spLocks noGrp="1"/>
          </p:cNvSpPr>
          <p:nvPr>
            <p:ph type="title"/>
          </p:nvPr>
        </p:nvSpPr>
        <p:spPr>
          <a:xfrm>
            <a:off x="1425043" y="1612868"/>
            <a:ext cx="5170799" cy="1179041"/>
          </a:xfrm>
        </p:spPr>
        <p:txBody>
          <a:bodyPr>
            <a:noAutofit/>
          </a:bodyPr>
          <a:lstStyle/>
          <a:p>
            <a:r>
              <a:rPr lang="en-US" sz="2800" b="1" dirty="0">
                <a:solidFill>
                  <a:schemeClr val="tx1"/>
                </a:solidFill>
              </a:rPr>
              <a:t>Our community </a:t>
            </a:r>
            <a:r>
              <a:rPr lang="en-US" sz="2800" b="1" dirty="0"/>
              <a:t>is named after St. </a:t>
            </a:r>
            <a:r>
              <a:rPr lang="en-US" sz="2800" b="1" dirty="0" err="1"/>
              <a:t>Dometios</a:t>
            </a:r>
            <a:r>
              <a:rPr lang="en-US" sz="2800" b="1" dirty="0"/>
              <a:t> of Persia who originated from Persia in the 4th century AD and who became Christian later in his life. He lived in a cave in Mesopotamia and converted many people into Christianity. </a:t>
            </a:r>
            <a:r>
              <a:rPr lang="en-US" sz="2800" b="1" dirty="0">
                <a:solidFill>
                  <a:schemeClr val="tx1"/>
                </a:solidFill>
              </a:rPr>
              <a:t>He died around </a:t>
            </a:r>
            <a:r>
              <a:rPr lang="el-GR" sz="2800" b="1" dirty="0"/>
              <a:t>362 μ.Χ.</a:t>
            </a:r>
            <a:endParaRPr lang="en-US" sz="2800" b="1" dirty="0"/>
          </a:p>
        </p:txBody>
      </p:sp>
      <p:pic>
        <p:nvPicPr>
          <p:cNvPr id="13314" name="Picture 2" descr="Image result for Î±Î³Î¹Î¿Ï Î´Î¿Î¼ÎµÏÎ¹Î¿Ï">
            <a:extLst>
              <a:ext uri="{FF2B5EF4-FFF2-40B4-BE49-F238E27FC236}">
                <a16:creationId xmlns:a16="http://schemas.microsoft.com/office/drawing/2014/main" id="{371FAA85-279F-4C9C-A911-9568516E45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2745" y="435200"/>
            <a:ext cx="4713401" cy="59875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E00A6A-10F6-4472-934A-061BEFAFEDD5}"/>
              </a:ext>
            </a:extLst>
          </p:cNvPr>
          <p:cNvSpPr/>
          <p:nvPr/>
        </p:nvSpPr>
        <p:spPr>
          <a:xfrm>
            <a:off x="2469983" y="570856"/>
            <a:ext cx="3126177" cy="830997"/>
          </a:xfrm>
          <a:prstGeom prst="rect">
            <a:avLst/>
          </a:prstGeom>
          <a:noFill/>
        </p:spPr>
        <p:txBody>
          <a:bodyPr wrap="none" lIns="91440" tIns="45720" rIns="91440" bIns="45720">
            <a:spAutoFit/>
          </a:bodyPr>
          <a:lstStyle/>
          <a:p>
            <a:pPr algn="ctr"/>
            <a:r>
              <a:rPr lang="en-US" sz="4800" b="1" dirty="0">
                <a:ln w="0"/>
                <a:solidFill>
                  <a:schemeClr val="accent1"/>
                </a:solidFill>
                <a:effectLst>
                  <a:outerShdw blurRad="38100" dist="25400" dir="5400000" algn="ctr" rotWithShape="0">
                    <a:srgbClr val="6E747A">
                      <a:alpha val="43000"/>
                    </a:srgbClr>
                  </a:outerShdw>
                </a:effectLst>
              </a:rPr>
              <a:t>The name</a:t>
            </a:r>
          </a:p>
        </p:txBody>
      </p:sp>
    </p:spTree>
    <p:extLst>
      <p:ext uri="{BB962C8B-B14F-4D97-AF65-F5344CB8AC3E}">
        <p14:creationId xmlns:p14="http://schemas.microsoft.com/office/powerpoint/2010/main" val="391666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3" name="Group 21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1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1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1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7" name="Group 22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3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3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3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3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3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3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3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3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3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3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1" name="Rectangle 24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3"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45" name="Rectangle 244">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47" name="Rectangle 246">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Rectangle 248">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6F67A3-77C7-4E80-AB67-F9B73C14734A}"/>
              </a:ext>
            </a:extLst>
          </p:cNvPr>
          <p:cNvSpPr>
            <a:spLocks noGrp="1"/>
          </p:cNvSpPr>
          <p:nvPr>
            <p:ph type="title"/>
          </p:nvPr>
        </p:nvSpPr>
        <p:spPr>
          <a:xfrm>
            <a:off x="102328" y="1379165"/>
            <a:ext cx="4522660" cy="3718738"/>
          </a:xfrm>
        </p:spPr>
        <p:txBody>
          <a:bodyPr vert="horz" lIns="91440" tIns="45720" rIns="91440" bIns="45720" rtlCol="0" anchor="b">
            <a:noAutofit/>
          </a:bodyPr>
          <a:lstStyle/>
          <a:p>
            <a:pPr>
              <a:lnSpc>
                <a:spcPct val="90000"/>
              </a:lnSpc>
            </a:pPr>
            <a:r>
              <a:rPr lang="en-US" sz="2400" b="1" dirty="0" err="1">
                <a:solidFill>
                  <a:schemeClr val="bg1"/>
                </a:solidFill>
              </a:rPr>
              <a:t>Ayios</a:t>
            </a:r>
            <a:r>
              <a:rPr lang="en-US" sz="2400" b="1" dirty="0">
                <a:solidFill>
                  <a:schemeClr val="bg1"/>
                </a:solidFill>
              </a:rPr>
              <a:t> </a:t>
            </a:r>
            <a:r>
              <a:rPr lang="en-US" sz="2400" b="1" dirty="0" err="1">
                <a:solidFill>
                  <a:schemeClr val="bg1"/>
                </a:solidFill>
              </a:rPr>
              <a:t>Dometios</a:t>
            </a:r>
            <a:r>
              <a:rPr lang="en-US" sz="2400" b="1" dirty="0">
                <a:solidFill>
                  <a:schemeClr val="bg1"/>
                </a:solidFill>
              </a:rPr>
              <a:t> is currently home of three Christian-Orthodox churches.</a:t>
            </a:r>
            <a:br>
              <a:rPr lang="en-US" sz="2400" b="1" dirty="0">
                <a:solidFill>
                  <a:schemeClr val="bg1"/>
                </a:solidFill>
              </a:rPr>
            </a:br>
            <a:br>
              <a:rPr lang="en-US" sz="2400" b="1" dirty="0">
                <a:solidFill>
                  <a:schemeClr val="bg1"/>
                </a:solidFill>
              </a:rPr>
            </a:br>
            <a:r>
              <a:rPr lang="en-US" sz="2400" b="1" dirty="0">
                <a:solidFill>
                  <a:schemeClr val="bg1"/>
                </a:solidFill>
              </a:rPr>
              <a:t>The church of </a:t>
            </a:r>
            <a:r>
              <a:rPr lang="en-US" sz="2400" b="1" dirty="0" err="1">
                <a:solidFill>
                  <a:schemeClr val="bg1"/>
                </a:solidFill>
              </a:rPr>
              <a:t>Ayios</a:t>
            </a:r>
            <a:r>
              <a:rPr lang="en-US" sz="2400" b="1" dirty="0">
                <a:solidFill>
                  <a:schemeClr val="bg1"/>
                </a:solidFill>
              </a:rPr>
              <a:t> </a:t>
            </a:r>
            <a:r>
              <a:rPr lang="en-US" sz="2400" b="1" dirty="0" err="1">
                <a:solidFill>
                  <a:schemeClr val="bg1"/>
                </a:solidFill>
              </a:rPr>
              <a:t>Dometios</a:t>
            </a:r>
            <a:r>
              <a:rPr lang="en-US" sz="2400" b="1" dirty="0">
                <a:solidFill>
                  <a:schemeClr val="bg1"/>
                </a:solidFill>
              </a:rPr>
              <a:t> was built in the 17th century and is dedicated to the Saint </a:t>
            </a:r>
            <a:r>
              <a:rPr lang="en-US" sz="2400" b="1" dirty="0" err="1">
                <a:solidFill>
                  <a:schemeClr val="bg1"/>
                </a:solidFill>
              </a:rPr>
              <a:t>Dometios</a:t>
            </a:r>
            <a:r>
              <a:rPr lang="en-US" sz="2400" b="1" dirty="0">
                <a:solidFill>
                  <a:schemeClr val="bg1"/>
                </a:solidFill>
              </a:rPr>
              <a:t>. It's built on a small hill </a:t>
            </a:r>
            <a:r>
              <a:rPr lang="en-US" dirty="0"/>
              <a:t> </a:t>
            </a:r>
            <a:r>
              <a:rPr lang="en-US" sz="2400" b="1" dirty="0">
                <a:solidFill>
                  <a:schemeClr val="bg1"/>
                </a:solidFill>
              </a:rPr>
              <a:t>overlooking the old part of town</a:t>
            </a:r>
            <a:r>
              <a:rPr lang="el-GR" sz="2400" b="1" dirty="0">
                <a:solidFill>
                  <a:schemeClr val="bg1"/>
                </a:solidFill>
              </a:rPr>
              <a:t> </a:t>
            </a:r>
            <a:r>
              <a:rPr lang="en-US" sz="2400" b="1" dirty="0">
                <a:solidFill>
                  <a:schemeClr val="bg1"/>
                </a:solidFill>
              </a:rPr>
              <a:t>and is one of the town's main attractions.</a:t>
            </a:r>
          </a:p>
        </p:txBody>
      </p:sp>
      <p:sp>
        <p:nvSpPr>
          <p:cNvPr id="251"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95DE5342-61D5-447D-B994-EE08AA24FF9A}"/>
              </a:ext>
            </a:extLst>
          </p:cNvPr>
          <p:cNvSpPr/>
          <p:nvPr/>
        </p:nvSpPr>
        <p:spPr>
          <a:xfrm>
            <a:off x="62794" y="56086"/>
            <a:ext cx="3478837" cy="707886"/>
          </a:xfrm>
          <a:prstGeom prst="rect">
            <a:avLst/>
          </a:prstGeom>
          <a:noFill/>
        </p:spPr>
        <p:txBody>
          <a:bodyPr wrap="none" lIns="91440" tIns="45720" rIns="91440" bIns="45720">
            <a:spAutoFit/>
          </a:bodyPr>
          <a:lstStyle/>
          <a:p>
            <a:pPr algn="ctr"/>
            <a:r>
              <a:rPr lang="en-US" sz="4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rPr>
              <a:t>The churches</a:t>
            </a:r>
            <a:endParaRPr lang="el-GR" sz="4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pic>
        <p:nvPicPr>
          <p:cNvPr id="40" name="Picture 4" descr="Image result for ÎÎÎÎÎ£ ÎÎÎÎÎ¤ÎÎÏ">
            <a:extLst>
              <a:ext uri="{FF2B5EF4-FFF2-40B4-BE49-F238E27FC236}">
                <a16:creationId xmlns:a16="http://schemas.microsoft.com/office/drawing/2014/main" id="{C2FFDF18-26D3-46D7-8331-920DCBA4CD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30" r="10238"/>
          <a:stretch/>
        </p:blipFill>
        <p:spPr bwMode="auto">
          <a:xfrm>
            <a:off x="4488760" y="-14057"/>
            <a:ext cx="755226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0896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4861</TotalTime>
  <Words>527</Words>
  <Application>Microsoft Office PowerPoint</Application>
  <PresentationFormat>Widescreen</PresentationFormat>
  <Paragraphs>78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Verdana</vt:lpstr>
      <vt:lpstr>Wingdings 3</vt:lpstr>
      <vt:lpstr>Wisp</vt:lpstr>
      <vt:lpstr>Our community </vt:lpstr>
      <vt:lpstr>PowerPoint Presentation</vt:lpstr>
      <vt:lpstr>PowerPoint Presentation</vt:lpstr>
      <vt:lpstr>PowerPoint Presentation</vt:lpstr>
      <vt:lpstr>PowerPoint Presentation</vt:lpstr>
      <vt:lpstr>PowerPoint Presentation</vt:lpstr>
      <vt:lpstr>History </vt:lpstr>
      <vt:lpstr>Our community is named after St. Dometios of Persia who originated from Persia in the 4th century AD and who became Christian later in his life. He lived in a cave in Mesopotamia and converted many people into Christianity. He died around 362 μ.Χ.</vt:lpstr>
      <vt:lpstr>Ayios Dometios is currently home of three Christian-Orthodox churches.  The church of Ayios Dometios was built in the 17th century and is dedicated to the Saint Dometios. It's built on a small hill  overlooking the old part of town and is one of the town's main attractions.</vt:lpstr>
      <vt:lpstr>A fair in the church of Saint Dometios</vt:lpstr>
      <vt:lpstr>The church of Saint George  It is situated in the center of the community. It is made of stone and it was built in 1902.</vt:lpstr>
      <vt:lpstr>PowerPoint Presentation</vt:lpstr>
      <vt:lpstr>The new church of Saint Paul</vt:lpstr>
      <vt:lpstr>Interesting sites</vt:lpstr>
      <vt:lpstr>The town hall of Ayios Dometios</vt:lpstr>
      <vt:lpstr>The mayor is elected directly by the people in mayor elections that take place every five years.  This is the current mayor,  dr Costas Petrou </vt:lpstr>
      <vt:lpstr> The Indoor Stadium</vt:lpstr>
      <vt:lpstr>PowerPoint Presentation</vt:lpstr>
      <vt:lpstr>Nicosia’s   Racing Club   The Nicosia Race Club is the only organization in Cyprus authorized to organize horse races. It is based in Ayios Dometios since 1940.</vt:lpstr>
      <vt:lpstr>athletes</vt:lpstr>
      <vt:lpstr>Teams and sports </vt:lpstr>
      <vt:lpstr>Education</vt:lpstr>
      <vt:lpstr>Ayios Dometios ІІ</vt:lpstr>
      <vt:lpstr>Ayios Dometios ІІІ, our school</vt:lpstr>
      <vt:lpstr>Ayios Dometios Junior High School</vt:lpstr>
      <vt:lpstr>Since 2003 and the opening of the border, Ayios Dometios is the site of the island’s most important checkpoint in Cyprus, through which thousands of Greek Cypriots and Turkish Cypriots pass over the line every day.</vt:lpstr>
      <vt:lpstr>Services of the municipality</vt:lpstr>
      <vt:lpstr>Social services center</vt:lpstr>
      <vt:lpstr>municipal library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Andry</dc:creator>
  <cp:lastModifiedBy>Andry</cp:lastModifiedBy>
  <cp:revision>38</cp:revision>
  <dcterms:created xsi:type="dcterms:W3CDTF">2018-09-24T13:33:57Z</dcterms:created>
  <dcterms:modified xsi:type="dcterms:W3CDTF">2018-10-07T19:09:41Z</dcterms:modified>
</cp:coreProperties>
</file>