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4" r:id="rId1"/>
  </p:sldMasterIdLst>
  <p:sldIdLst>
    <p:sldId id="256" r:id="rId2"/>
    <p:sldId id="257" r:id="rId3"/>
    <p:sldId id="263" r:id="rId4"/>
    <p:sldId id="261" r:id="rId5"/>
    <p:sldId id="260" r:id="rId6"/>
    <p:sldId id="258" r:id="rId7"/>
    <p:sldId id="265" r:id="rId8"/>
    <p:sldId id="262" r:id="rId9"/>
    <p:sldId id="259" r:id="rId10"/>
    <p:sldId id="266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lauri Sanna" initials="AS" lastIdx="1" clrIdx="0">
    <p:extLst>
      <p:ext uri="{19B8F6BF-5375-455C-9EA6-DF929625EA0E}">
        <p15:presenceInfo xmlns:p15="http://schemas.microsoft.com/office/powerpoint/2012/main" userId="S::sanna.alalauri@eduouka.fi::64fc4466-645b-454f-8c97-7106f848a4f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975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4260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760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6710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2255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05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8757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327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098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414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4109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27.8.2018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246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taivas, ulko, luonto, laakso&#10;&#10;Kuvaus luotu, erittäin korkea luotettavuus">
            <a:extLst>
              <a:ext uri="{FF2B5EF4-FFF2-40B4-BE49-F238E27FC236}">
                <a16:creationId xmlns:a16="http://schemas.microsoft.com/office/drawing/2014/main" id="{00CACE91-A168-4781-A158-1E11B0415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9" b="8425"/>
          <a:stretch/>
        </p:blipFill>
        <p:spPr>
          <a:xfrm>
            <a:off x="20" y="54439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fi-FI" sz="4000" dirty="0">
                <a:cs typeface="Calibri Light"/>
              </a:rPr>
              <a:t>3-step </a:t>
            </a:r>
            <a:r>
              <a:rPr lang="fi-FI" sz="4000" dirty="0" err="1">
                <a:cs typeface="Calibri Light"/>
              </a:rPr>
              <a:t>support</a:t>
            </a:r>
            <a:r>
              <a:rPr lang="fi-FI" sz="4000" dirty="0">
                <a:cs typeface="Calibri Light"/>
              </a:rPr>
              <a:t> </a:t>
            </a:r>
            <a:r>
              <a:rPr lang="fi-FI" sz="4000" dirty="0" err="1">
                <a:cs typeface="Calibri Light"/>
              </a:rPr>
              <a:t>system</a:t>
            </a:r>
            <a:endParaRPr lang="fi-FI" sz="4000" dirty="0" err="1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854798" y="6191582"/>
            <a:ext cx="4330262" cy="6832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cs typeface="Calibri"/>
              </a:rPr>
              <a:t>Sanna </a:t>
            </a:r>
            <a:r>
              <a:rPr lang="fi-FI" sz="2000" dirty="0" err="1">
                <a:cs typeface="Calibri"/>
              </a:rPr>
              <a:t>Alalauri</a:t>
            </a:r>
            <a:r>
              <a:rPr lang="fi-FI" sz="2000" dirty="0">
                <a:cs typeface="Calibri"/>
              </a:rPr>
              <a:t> 2018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4" descr="Kuva, joka sisältää kohteen taivas, ulko, vesi, puu&#10;&#10;Kuvaus luotu, erittäin korkea luotettavuus">
            <a:extLst>
              <a:ext uri="{FF2B5EF4-FFF2-40B4-BE49-F238E27FC236}">
                <a16:creationId xmlns:a16="http://schemas.microsoft.com/office/drawing/2014/main" id="{887B1548-5C28-4034-BC6F-7300F53E2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2" r="1" b="15396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BEFEE17-C5EB-441B-B697-938EEC01F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fi-FI" dirty="0" err="1">
                <a:cs typeface="Calibri Light"/>
              </a:rPr>
              <a:t>Individual</a:t>
            </a:r>
            <a:r>
              <a:rPr lang="fi-FI" dirty="0">
                <a:cs typeface="Calibri Light"/>
              </a:rPr>
              <a:t> </a:t>
            </a:r>
            <a:r>
              <a:rPr lang="fi-FI" dirty="0" err="1">
                <a:cs typeface="Calibri Light"/>
              </a:rPr>
              <a:t>education</a:t>
            </a:r>
            <a:r>
              <a:rPr lang="fi-FI" dirty="0">
                <a:cs typeface="Calibri Light"/>
              </a:rPr>
              <a:t> </a:t>
            </a:r>
            <a:r>
              <a:rPr lang="fi-FI" dirty="0" err="1">
                <a:cs typeface="Calibri Light"/>
              </a:rPr>
              <a:t>plan</a:t>
            </a:r>
            <a:r>
              <a:rPr lang="fi-FI" dirty="0">
                <a:cs typeface="Calibri Light"/>
              </a:rPr>
              <a:t>, IEP</a:t>
            </a:r>
            <a:endParaRPr lang="fi-FI" dirty="0" err="1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116E9C-618C-439D-9566-574924D10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400" dirty="0" err="1">
                <a:cs typeface="Calibri"/>
              </a:rPr>
              <a:t>When</a:t>
            </a:r>
            <a:r>
              <a:rPr lang="fi-FI" sz="1400" dirty="0">
                <a:cs typeface="Calibri"/>
              </a:rPr>
              <a:t> a </a:t>
            </a:r>
            <a:r>
              <a:rPr lang="fi-FI" sz="1400" dirty="0" err="1">
                <a:cs typeface="Calibri"/>
              </a:rPr>
              <a:t>pupil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moves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special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support</a:t>
            </a:r>
            <a:r>
              <a:rPr lang="fi-FI" sz="1400" dirty="0">
                <a:cs typeface="Calibri"/>
              </a:rPr>
              <a:t>,  </a:t>
            </a:r>
            <a:r>
              <a:rPr lang="fi-FI" sz="1400" dirty="0" err="1">
                <a:cs typeface="Calibri"/>
              </a:rPr>
              <a:t>teachers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co-operate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with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the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pupil</a:t>
            </a:r>
            <a:r>
              <a:rPr lang="fi-FI" sz="1400" dirty="0">
                <a:cs typeface="Calibri"/>
              </a:rPr>
              <a:t> and </a:t>
            </a:r>
            <a:r>
              <a:rPr lang="fi-FI" sz="1400" dirty="0" err="1">
                <a:cs typeface="Calibri"/>
              </a:rPr>
              <a:t>parents</a:t>
            </a:r>
            <a:r>
              <a:rPr lang="fi-FI" sz="1400" dirty="0">
                <a:cs typeface="Calibri"/>
              </a:rPr>
              <a:t> and </a:t>
            </a:r>
            <a:r>
              <a:rPr lang="fi-FI" sz="1400" dirty="0" err="1">
                <a:cs typeface="Calibri"/>
              </a:rPr>
              <a:t>make</a:t>
            </a:r>
            <a:r>
              <a:rPr lang="fi-FI" sz="1400" dirty="0">
                <a:cs typeface="Calibri"/>
              </a:rPr>
              <a:t> a </a:t>
            </a:r>
            <a:r>
              <a:rPr lang="fi-FI" sz="1400" dirty="0" err="1">
                <a:cs typeface="Calibri"/>
              </a:rPr>
              <a:t>document</a:t>
            </a:r>
            <a:r>
              <a:rPr lang="fi-FI" sz="1400" dirty="0">
                <a:cs typeface="Calibri"/>
              </a:rPr>
              <a:t> IEP.</a:t>
            </a:r>
            <a:endParaRPr lang="en-US" sz="1400" dirty="0">
              <a:cs typeface="Calibri"/>
            </a:endParaRPr>
          </a:p>
          <a:p>
            <a:r>
              <a:rPr lang="fi-FI" sz="1400" dirty="0">
                <a:cs typeface="Calibri"/>
              </a:rPr>
              <a:t>IEP </a:t>
            </a:r>
            <a:r>
              <a:rPr lang="fi-FI" sz="1400" dirty="0" err="1">
                <a:cs typeface="Calibri"/>
              </a:rPr>
              <a:t>includes</a:t>
            </a:r>
            <a:r>
              <a:rPr lang="fi-FI" sz="1400" dirty="0">
                <a:cs typeface="Calibri"/>
              </a:rPr>
              <a:t>:</a:t>
            </a:r>
            <a:endParaRPr lang="en-US" sz="1400" dirty="0">
              <a:cs typeface="Calibri"/>
            </a:endParaRPr>
          </a:p>
          <a:p>
            <a:pPr marL="0" indent="0">
              <a:buNone/>
            </a:pPr>
            <a:r>
              <a:rPr lang="fi-FI" sz="1400" dirty="0">
                <a:cs typeface="Calibri"/>
              </a:rPr>
              <a:t>    - </a:t>
            </a:r>
            <a:r>
              <a:rPr lang="fi-FI" sz="1400" dirty="0" err="1">
                <a:cs typeface="Calibri"/>
              </a:rPr>
              <a:t>the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pupil's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strengths</a:t>
            </a:r>
            <a:r>
              <a:rPr lang="fi-FI" sz="1400" dirty="0">
                <a:cs typeface="Calibri"/>
              </a:rPr>
              <a:t> and </a:t>
            </a:r>
            <a:r>
              <a:rPr lang="fi-FI" sz="1400" dirty="0" err="1">
                <a:cs typeface="Calibri"/>
              </a:rPr>
              <a:t>challenges</a:t>
            </a:r>
            <a:endParaRPr lang="en-US" sz="1400" dirty="0" err="1">
              <a:cs typeface="Calibri"/>
            </a:endParaRPr>
          </a:p>
          <a:p>
            <a:pPr marL="0" indent="0">
              <a:buNone/>
            </a:pPr>
            <a:r>
              <a:rPr lang="fi-FI" sz="1400" dirty="0">
                <a:cs typeface="Calibri"/>
              </a:rPr>
              <a:t>      - </a:t>
            </a:r>
            <a:r>
              <a:rPr lang="fi-FI" sz="1400" dirty="0" err="1">
                <a:cs typeface="Calibri"/>
              </a:rPr>
              <a:t>what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things</a:t>
            </a:r>
            <a:r>
              <a:rPr lang="fi-FI" sz="1400" dirty="0">
                <a:cs typeface="Calibri"/>
              </a:rPr>
              <a:t> help a </a:t>
            </a:r>
            <a:r>
              <a:rPr lang="fi-FI" sz="1400" dirty="0" err="1">
                <a:cs typeface="Calibri"/>
              </a:rPr>
              <a:t>pupil</a:t>
            </a:r>
            <a:r>
              <a:rPr lang="fi-FI" sz="1400" dirty="0">
                <a:cs typeface="Calibri"/>
              </a:rPr>
              <a:t> to </a:t>
            </a:r>
            <a:r>
              <a:rPr lang="fi-FI" sz="1400" dirty="0" err="1">
                <a:cs typeface="Calibri"/>
              </a:rPr>
              <a:t>learn</a:t>
            </a:r>
            <a:endParaRPr lang="en-US" sz="1400" dirty="0" err="1">
              <a:cs typeface="Calibri"/>
            </a:endParaRPr>
          </a:p>
          <a:p>
            <a:pPr marL="0" indent="0">
              <a:buNone/>
            </a:pPr>
            <a:r>
              <a:rPr lang="fi-FI" sz="1400" dirty="0">
                <a:cs typeface="Calibri"/>
              </a:rPr>
              <a:t>     - </a:t>
            </a:r>
            <a:r>
              <a:rPr lang="fi-FI" sz="1400" dirty="0" err="1">
                <a:cs typeface="Calibri"/>
              </a:rPr>
              <a:t>pupil's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own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goals</a:t>
            </a:r>
            <a:endParaRPr lang="en-US" sz="1400" dirty="0" err="1">
              <a:cs typeface="Calibri"/>
            </a:endParaRPr>
          </a:p>
          <a:p>
            <a:pPr marL="0" indent="0">
              <a:buNone/>
            </a:pPr>
            <a:r>
              <a:rPr lang="fi-FI" sz="1400" dirty="0">
                <a:cs typeface="Calibri"/>
              </a:rPr>
              <a:t>      - </a:t>
            </a:r>
            <a:r>
              <a:rPr lang="fi-FI" sz="1400" dirty="0" err="1">
                <a:cs typeface="Calibri"/>
              </a:rPr>
              <a:t>what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support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resources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are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being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used</a:t>
            </a:r>
            <a:endParaRPr lang="en-US" sz="1400" dirty="0" err="1">
              <a:cs typeface="Calibri"/>
            </a:endParaRPr>
          </a:p>
          <a:p>
            <a:pPr marL="0" indent="0">
              <a:buNone/>
            </a:pPr>
            <a:r>
              <a:rPr lang="fi-FI" sz="1400" dirty="0">
                <a:cs typeface="Calibri"/>
              </a:rPr>
              <a:t>     - </a:t>
            </a:r>
            <a:r>
              <a:rPr lang="fi-FI" sz="1400" dirty="0" err="1">
                <a:cs typeface="Calibri"/>
              </a:rPr>
              <a:t>what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learning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materials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are</a:t>
            </a:r>
            <a:r>
              <a:rPr lang="fi-FI" sz="1400" dirty="0">
                <a:cs typeface="Calibri"/>
              </a:rPr>
              <a:t> </a:t>
            </a:r>
            <a:r>
              <a:rPr lang="fi-FI" sz="1400" dirty="0" err="1">
                <a:cs typeface="Calibri"/>
              </a:rPr>
              <a:t>being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used</a:t>
            </a:r>
            <a:endParaRPr lang="en-US" sz="1400" dirty="0" err="1">
              <a:cs typeface="Calibri"/>
            </a:endParaRPr>
          </a:p>
          <a:p>
            <a:pPr marL="0" indent="0">
              <a:buNone/>
            </a:pPr>
            <a:r>
              <a:rPr lang="fi-FI" sz="1400" dirty="0">
                <a:cs typeface="Calibri"/>
              </a:rPr>
              <a:t>    - </a:t>
            </a:r>
            <a:r>
              <a:rPr lang="fi-FI" sz="1400" dirty="0" err="1">
                <a:cs typeface="Calibri"/>
              </a:rPr>
              <a:t>therapies</a:t>
            </a:r>
            <a:r>
              <a:rPr lang="fi-FI" sz="1400" dirty="0">
                <a:cs typeface="Calibri"/>
              </a:rPr>
              <a:t> and </a:t>
            </a:r>
            <a:r>
              <a:rPr lang="fi-FI" sz="1400" dirty="0" err="1">
                <a:cs typeface="Calibri"/>
              </a:rPr>
              <a:t>other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professional</a:t>
            </a:r>
            <a:r>
              <a:rPr lang="fi-FI" sz="1400" dirty="0">
                <a:cs typeface="Calibri"/>
              </a:rPr>
              <a:t> help</a:t>
            </a:r>
            <a:endParaRPr lang="en-US" sz="1400">
              <a:cs typeface="Calibri"/>
            </a:endParaRPr>
          </a:p>
          <a:p>
            <a:pPr marL="0" indent="0">
              <a:buNone/>
            </a:pPr>
            <a:r>
              <a:rPr lang="fi-FI" sz="1400" dirty="0">
                <a:cs typeface="Calibri"/>
              </a:rPr>
              <a:t>     - </a:t>
            </a:r>
            <a:r>
              <a:rPr lang="fi-FI" sz="1400" dirty="0" err="1">
                <a:cs typeface="Calibri"/>
              </a:rPr>
              <a:t>how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the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evaluation</a:t>
            </a:r>
            <a:r>
              <a:rPr lang="fi-FI" sz="1400" dirty="0">
                <a:cs typeface="Calibri"/>
              </a:rPr>
              <a:t> is </a:t>
            </a:r>
            <a:r>
              <a:rPr lang="fi-FI" sz="1400" dirty="0" err="1">
                <a:cs typeface="Calibri"/>
              </a:rPr>
              <a:t>going</a:t>
            </a:r>
            <a:r>
              <a:rPr lang="fi-FI" sz="1400" dirty="0">
                <a:cs typeface="Calibri"/>
              </a:rPr>
              <a:t> to </a:t>
            </a:r>
            <a:r>
              <a:rPr lang="fi-FI" sz="1400" dirty="0" err="1">
                <a:cs typeface="Calibri"/>
              </a:rPr>
              <a:t>be</a:t>
            </a:r>
            <a:r>
              <a:rPr lang="fi-FI" sz="1400" dirty="0">
                <a:cs typeface="Calibri"/>
              </a:rPr>
              <a:t> made</a:t>
            </a:r>
            <a:endParaRPr lang="en-US" sz="1400" dirty="0">
              <a:cs typeface="Calibri"/>
            </a:endParaRPr>
          </a:p>
          <a:p>
            <a:r>
              <a:rPr lang="fi-FI" sz="1400" dirty="0">
                <a:cs typeface="Calibri"/>
              </a:rPr>
              <a:t>IEP is </a:t>
            </a:r>
            <a:r>
              <a:rPr lang="fi-FI" sz="1400" dirty="0" err="1">
                <a:cs typeface="Calibri"/>
              </a:rPr>
              <a:t>checked</a:t>
            </a:r>
            <a:r>
              <a:rPr lang="fi-FI" sz="1400" dirty="0">
                <a:cs typeface="Calibri"/>
              </a:rPr>
              <a:t> at </a:t>
            </a:r>
            <a:r>
              <a:rPr lang="fi-FI" sz="1400" dirty="0" err="1">
                <a:cs typeface="Calibri"/>
              </a:rPr>
              <a:t>least</a:t>
            </a:r>
            <a:r>
              <a:rPr lang="fi-FI" sz="1400" dirty="0">
                <a:cs typeface="Calibri"/>
              </a:rPr>
              <a:t> </a:t>
            </a:r>
            <a:r>
              <a:rPr lang="fi-FI" sz="1400" dirty="0" err="1">
                <a:cs typeface="Calibri"/>
              </a:rPr>
              <a:t>twice</a:t>
            </a:r>
            <a:r>
              <a:rPr lang="fi-FI" sz="1400" dirty="0">
                <a:cs typeface="Calibri"/>
              </a:rPr>
              <a:t> a </a:t>
            </a:r>
            <a:r>
              <a:rPr lang="fi-FI" sz="1400" dirty="0" err="1">
                <a:cs typeface="Calibri"/>
              </a:rPr>
              <a:t>year</a:t>
            </a:r>
          </a:p>
          <a:p>
            <a:endParaRPr lang="fi-FI" sz="1400">
              <a:cs typeface="Calibri"/>
            </a:endParaRPr>
          </a:p>
          <a:p>
            <a:endParaRPr lang="fi-FI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7754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Kuva 14" descr="Kuva, joka sisältää kohteen ulko, taivas, lumi, puu&#10;&#10;Kuvaus luotu, erittäin korkea luotettavuus">
            <a:extLst>
              <a:ext uri="{FF2B5EF4-FFF2-40B4-BE49-F238E27FC236}">
                <a16:creationId xmlns:a16="http://schemas.microsoft.com/office/drawing/2014/main" id="{7192BFBC-D14E-4F0A-A8E3-460CC248C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3693"/>
          <a:stretch/>
        </p:blipFill>
        <p:spPr>
          <a:xfrm>
            <a:off x="6893317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13AC67A-AB2D-449E-92A5-19905440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fi-FI" dirty="0">
                <a:cs typeface="Calibri Light"/>
              </a:rPr>
              <a:t>1. General </a:t>
            </a:r>
            <a:r>
              <a:rPr lang="fi-FI" dirty="0" err="1">
                <a:cs typeface="Calibri Light"/>
              </a:rPr>
              <a:t>support</a:t>
            </a:r>
            <a:endParaRPr lang="fi-FI" dirty="0" err="1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23026B-25C5-407D-A420-8E479B895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800" dirty="0" err="1">
                <a:cs typeface="Calibri"/>
              </a:rPr>
              <a:t>All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students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are</a:t>
            </a:r>
            <a:r>
              <a:rPr lang="fi-FI" sz="1800" dirty="0">
                <a:cs typeface="Calibri"/>
              </a:rPr>
              <a:t> in general </a:t>
            </a:r>
            <a:r>
              <a:rPr lang="fi-FI" sz="1800" dirty="0" err="1">
                <a:cs typeface="Calibri"/>
              </a:rPr>
              <a:t>support</a:t>
            </a:r>
            <a:r>
              <a:rPr lang="fi-FI" sz="1800" dirty="0">
                <a:cs typeface="Calibri"/>
              </a:rPr>
              <a:t>.</a:t>
            </a:r>
          </a:p>
          <a:p>
            <a:r>
              <a:rPr lang="fi-FI" sz="1800" dirty="0">
                <a:cs typeface="Calibri"/>
              </a:rPr>
              <a:t>General </a:t>
            </a:r>
            <a:r>
              <a:rPr lang="fi-FI" sz="1800" dirty="0" err="1">
                <a:cs typeface="Calibri"/>
              </a:rPr>
              <a:t>support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contains</a:t>
            </a:r>
            <a:r>
              <a:rPr lang="fi-FI" sz="1800" dirty="0">
                <a:cs typeface="Calibri"/>
              </a:rPr>
              <a:t>:</a:t>
            </a:r>
          </a:p>
          <a:p>
            <a:pPr>
              <a:buNone/>
            </a:pPr>
            <a:r>
              <a:rPr lang="fi-FI" sz="1800" dirty="0">
                <a:cs typeface="Calibri"/>
              </a:rPr>
              <a:t>- </a:t>
            </a:r>
            <a:r>
              <a:rPr lang="fi-FI" sz="1800" dirty="0" err="1">
                <a:cs typeface="Calibri"/>
              </a:rPr>
              <a:t>teacher's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aid</a:t>
            </a:r>
          </a:p>
          <a:p>
            <a:pPr>
              <a:buNone/>
            </a:pPr>
            <a:r>
              <a:rPr lang="fi-FI" sz="1800" dirty="0">
                <a:cs typeface="Calibri"/>
              </a:rPr>
              <a:t>- </a:t>
            </a:r>
            <a:r>
              <a:rPr lang="fi-FI" sz="1800" dirty="0" err="1">
                <a:cs typeface="Calibri"/>
              </a:rPr>
              <a:t>assistant's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aid</a:t>
            </a:r>
          </a:p>
          <a:p>
            <a:pPr>
              <a:buNone/>
            </a:pPr>
            <a:r>
              <a:rPr lang="fi-FI" sz="1800" dirty="0">
                <a:cs typeface="Calibri"/>
              </a:rPr>
              <a:t>- </a:t>
            </a:r>
            <a:r>
              <a:rPr lang="fi-FI" sz="1800" dirty="0" err="1">
                <a:cs typeface="Calibri"/>
              </a:rPr>
              <a:t>special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education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teacher's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aid</a:t>
            </a:r>
          </a:p>
          <a:p>
            <a:pPr>
              <a:buNone/>
            </a:pPr>
            <a:r>
              <a:rPr lang="fi-FI" sz="1800" dirty="0">
                <a:cs typeface="Calibri"/>
              </a:rPr>
              <a:t>- </a:t>
            </a:r>
            <a:r>
              <a:rPr lang="fi-FI" sz="1800" dirty="0" err="1">
                <a:cs typeface="Calibri"/>
              </a:rPr>
              <a:t>support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education</a:t>
            </a:r>
            <a:r>
              <a:rPr lang="fi-FI" sz="1800" dirty="0">
                <a:cs typeface="Calibri"/>
              </a:rPr>
              <a:t> and </a:t>
            </a:r>
            <a:r>
              <a:rPr lang="fi-FI" sz="1800" dirty="0" err="1">
                <a:cs typeface="Calibri"/>
              </a:rPr>
              <a:t>differentiation</a:t>
            </a:r>
          </a:p>
          <a:p>
            <a:pPr>
              <a:buNone/>
            </a:pPr>
            <a:r>
              <a:rPr lang="fi-FI" sz="1800" dirty="0">
                <a:cs typeface="Calibri"/>
              </a:rPr>
              <a:t>- </a:t>
            </a:r>
            <a:r>
              <a:rPr lang="fi-FI" sz="1800" dirty="0" err="1">
                <a:cs typeface="Calibri"/>
              </a:rPr>
              <a:t>pupil</a:t>
            </a:r>
            <a:r>
              <a:rPr lang="fi-FI" sz="1800" dirty="0">
                <a:cs typeface="Calibri"/>
              </a:rPr>
              <a:t> is </a:t>
            </a:r>
            <a:r>
              <a:rPr lang="fi-FI" sz="1800" dirty="0" err="1">
                <a:cs typeface="Calibri"/>
              </a:rPr>
              <a:t>studying</a:t>
            </a:r>
            <a:r>
              <a:rPr lang="fi-FI" sz="1800" dirty="0">
                <a:cs typeface="Calibri"/>
              </a:rPr>
              <a:t> in a </a:t>
            </a:r>
            <a:r>
              <a:rPr lang="fi-FI" sz="1800" dirty="0" err="1">
                <a:cs typeface="Calibri"/>
              </a:rPr>
              <a:t>big</a:t>
            </a:r>
            <a:r>
              <a:rPr lang="fi-FI" sz="1800" dirty="0">
                <a:cs typeface="Calibri"/>
              </a:rPr>
              <a:t>/ general </a:t>
            </a:r>
            <a:r>
              <a:rPr lang="fi-FI" sz="1800" dirty="0" err="1">
                <a:cs typeface="Calibri"/>
              </a:rPr>
              <a:t>teaching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class</a:t>
            </a:r>
            <a:r>
              <a:rPr lang="fi-FI" sz="1800" dirty="0"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0985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taivas, ulko, auringonlasku, aurinko&#10;&#10;Kuvaus luotu, erittäin korkea luotettavuus">
            <a:extLst>
              <a:ext uri="{FF2B5EF4-FFF2-40B4-BE49-F238E27FC236}">
                <a16:creationId xmlns:a16="http://schemas.microsoft.com/office/drawing/2014/main" id="{24E5E394-A5FE-42DA-ADC8-6A2DCE8CC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48" b="292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2B1D4F77-A17C-43D7-B7FA-545148E4E9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61F50A1-89D1-40C8-8FEB-356FC0BBF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fi-FI" sz="3400" dirty="0" err="1">
                <a:cs typeface="Calibri Light"/>
              </a:rPr>
              <a:t>When</a:t>
            </a:r>
            <a:r>
              <a:rPr lang="fi-FI" sz="3400" dirty="0">
                <a:cs typeface="Calibri Light"/>
              </a:rPr>
              <a:t> a </a:t>
            </a:r>
            <a:r>
              <a:rPr lang="fi-FI" sz="3400" dirty="0" err="1">
                <a:cs typeface="Calibri Light"/>
              </a:rPr>
              <a:t>pupil</a:t>
            </a:r>
            <a:r>
              <a:rPr lang="fi-FI" sz="3400" dirty="0">
                <a:cs typeface="Calibri Light"/>
              </a:rPr>
              <a:t> </a:t>
            </a:r>
            <a:r>
              <a:rPr lang="fi-FI" sz="3400" dirty="0" err="1">
                <a:cs typeface="Calibri Light"/>
              </a:rPr>
              <a:t>needs</a:t>
            </a:r>
            <a:r>
              <a:rPr lang="fi-FI" sz="3400" dirty="0">
                <a:cs typeface="Calibri Light"/>
              </a:rPr>
              <a:t> </a:t>
            </a:r>
            <a:r>
              <a:rPr lang="fi-FI" sz="3400" dirty="0" err="1">
                <a:cs typeface="Calibri Light"/>
              </a:rPr>
              <a:t>more</a:t>
            </a:r>
            <a:r>
              <a:rPr lang="fi-FI" sz="3400" dirty="0">
                <a:cs typeface="Calibri Light"/>
              </a:rPr>
              <a:t> </a:t>
            </a:r>
            <a:r>
              <a:rPr lang="fi-FI" sz="3400" dirty="0" err="1">
                <a:cs typeface="Calibri Light"/>
              </a:rPr>
              <a:t>support</a:t>
            </a:r>
            <a:endParaRPr lang="fi-FI" sz="3400" dirty="0" err="1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51D14D-43C7-4F5C-86FA-D5098037F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1800" dirty="0">
                <a:cs typeface="Calibri"/>
              </a:rPr>
              <a:t>Learning </a:t>
            </a:r>
            <a:r>
              <a:rPr lang="fi-FI" sz="1800" dirty="0" err="1">
                <a:cs typeface="Calibri"/>
              </a:rPr>
              <a:t>disabilities</a:t>
            </a:r>
          </a:p>
          <a:p>
            <a:r>
              <a:rPr lang="fi-FI" sz="1800" dirty="0" err="1">
                <a:cs typeface="Calibri"/>
              </a:rPr>
              <a:t>Adhd</a:t>
            </a:r>
            <a:r>
              <a:rPr lang="fi-FI" sz="1800" dirty="0">
                <a:cs typeface="Calibri"/>
              </a:rPr>
              <a:t>/ </a:t>
            </a:r>
            <a:r>
              <a:rPr lang="fi-FI" sz="1800" dirty="0" err="1">
                <a:cs typeface="Calibri"/>
              </a:rPr>
              <a:t>add</a:t>
            </a:r>
          </a:p>
          <a:p>
            <a:r>
              <a:rPr lang="fi-FI" sz="1800" dirty="0">
                <a:cs typeface="Calibri"/>
              </a:rPr>
              <a:t>Asperger </a:t>
            </a:r>
            <a:r>
              <a:rPr lang="fi-FI" sz="1800" dirty="0" err="1">
                <a:cs typeface="Calibri"/>
              </a:rPr>
              <a:t>syndrome</a:t>
            </a:r>
          </a:p>
          <a:p>
            <a:r>
              <a:rPr lang="fi-FI" sz="1800" dirty="0" err="1">
                <a:cs typeface="Calibri"/>
              </a:rPr>
              <a:t>Disability</a:t>
            </a:r>
          </a:p>
          <a:p>
            <a:r>
              <a:rPr lang="fi-FI" sz="1800" dirty="0" err="1">
                <a:cs typeface="Calibri"/>
              </a:rPr>
              <a:t>Challenging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behavior</a:t>
            </a:r>
          </a:p>
          <a:p>
            <a:r>
              <a:rPr lang="fi-FI" sz="1800" dirty="0" err="1">
                <a:cs typeface="Calibri"/>
              </a:rPr>
              <a:t>Poor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school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4041719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ruoho, ulko, puu, taivas&#10;&#10;Kuvaus luotu, erittäin korkea luotettavuus">
            <a:extLst>
              <a:ext uri="{FF2B5EF4-FFF2-40B4-BE49-F238E27FC236}">
                <a16:creationId xmlns:a16="http://schemas.microsoft.com/office/drawing/2014/main" id="{C9A5E551-AE8A-4EAF-8616-0653582936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1D4F77-A17C-43D7-B7FA-545148E4E9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3820811-ABB0-41C2-B82D-4DF84AEC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fi-FI" sz="4000" dirty="0" err="1">
                <a:cs typeface="Calibri Light"/>
              </a:rPr>
              <a:t>Pedagogical</a:t>
            </a:r>
            <a:r>
              <a:rPr lang="fi-FI" sz="4000" dirty="0">
                <a:cs typeface="Calibri Light"/>
              </a:rPr>
              <a:t> </a:t>
            </a:r>
            <a:r>
              <a:rPr lang="fi-FI" sz="4000" dirty="0" err="1">
                <a:cs typeface="Calibri Light"/>
              </a:rPr>
              <a:t>evaluation</a:t>
            </a:r>
            <a:endParaRPr lang="fi-FI" sz="4000" dirty="0" err="1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B90AF9-A1C2-4270-8F53-1C7EF1C14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800" dirty="0">
                <a:cs typeface="Calibri"/>
              </a:rPr>
              <a:t>If </a:t>
            </a:r>
            <a:r>
              <a:rPr lang="fi-FI" sz="1800" dirty="0" err="1">
                <a:cs typeface="Calibri"/>
              </a:rPr>
              <a:t>the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pupil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needs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more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support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the</a:t>
            </a:r>
            <a:r>
              <a:rPr lang="fi-FI" sz="1800" dirty="0">
                <a:cs typeface="Calibri"/>
              </a:rPr>
              <a:t>, </a:t>
            </a:r>
            <a:r>
              <a:rPr lang="fi-FI" sz="1800" dirty="0" err="1">
                <a:cs typeface="Calibri"/>
              </a:rPr>
              <a:t>teacher</a:t>
            </a:r>
            <a:r>
              <a:rPr lang="fi-FI" sz="1800" dirty="0">
                <a:cs typeface="Calibri"/>
              </a:rPr>
              <a:t> and </a:t>
            </a:r>
            <a:r>
              <a:rPr lang="fi-FI" sz="1800" dirty="0" err="1">
                <a:cs typeface="Calibri"/>
              </a:rPr>
              <a:t>special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education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teacher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co-operate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with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the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pupil</a:t>
            </a:r>
            <a:r>
              <a:rPr lang="fi-FI" sz="1800" dirty="0">
                <a:cs typeface="Calibri"/>
              </a:rPr>
              <a:t> and </a:t>
            </a:r>
            <a:r>
              <a:rPr lang="fi-FI" sz="1800" dirty="0" err="1">
                <a:cs typeface="Calibri"/>
              </a:rPr>
              <a:t>parents</a:t>
            </a:r>
            <a:r>
              <a:rPr lang="fi-FI" sz="1800" dirty="0">
                <a:cs typeface="Calibri"/>
              </a:rPr>
              <a:t> and </a:t>
            </a:r>
            <a:r>
              <a:rPr lang="fi-FI" sz="1800" dirty="0" err="1">
                <a:cs typeface="Calibri"/>
              </a:rPr>
              <a:t>make</a:t>
            </a:r>
            <a:r>
              <a:rPr lang="fi-FI" sz="1800" dirty="0">
                <a:cs typeface="Calibri"/>
              </a:rPr>
              <a:t> a </a:t>
            </a:r>
            <a:r>
              <a:rPr lang="fi-FI" sz="1800" dirty="0" err="1">
                <a:cs typeface="Calibri"/>
              </a:rPr>
              <a:t>document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called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pedagogical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evaluation</a:t>
            </a:r>
          </a:p>
          <a:p>
            <a:r>
              <a:rPr lang="fi-FI" sz="1800" dirty="0">
                <a:cs typeface="Calibri"/>
              </a:rPr>
              <a:t>P.E. </a:t>
            </a:r>
            <a:r>
              <a:rPr lang="fi-FI" sz="1800" dirty="0" err="1">
                <a:cs typeface="Calibri"/>
              </a:rPr>
              <a:t>contains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information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about</a:t>
            </a:r>
            <a:r>
              <a:rPr lang="fi-FI" sz="1800" dirty="0">
                <a:cs typeface="Calibri"/>
              </a:rPr>
              <a:t>:</a:t>
            </a:r>
          </a:p>
          <a:p>
            <a:pPr marL="0" indent="0">
              <a:buNone/>
            </a:pPr>
            <a:r>
              <a:rPr lang="fi-FI" sz="1800" dirty="0">
                <a:cs typeface="Calibri"/>
              </a:rPr>
              <a:t>     - </a:t>
            </a:r>
            <a:r>
              <a:rPr lang="fi-FI" sz="1800" dirty="0" err="1">
                <a:cs typeface="Calibri"/>
              </a:rPr>
              <a:t>the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pupil's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strengths</a:t>
            </a:r>
            <a:r>
              <a:rPr lang="fi-FI" sz="1800" dirty="0">
                <a:cs typeface="Calibri"/>
              </a:rPr>
              <a:t> and </a:t>
            </a:r>
            <a:r>
              <a:rPr lang="fi-FI" sz="1800" dirty="0" err="1">
                <a:cs typeface="Calibri"/>
              </a:rPr>
              <a:t>challenges</a:t>
            </a:r>
          </a:p>
          <a:p>
            <a:pPr marL="0" indent="0">
              <a:buNone/>
            </a:pPr>
            <a:r>
              <a:rPr lang="fi-FI" sz="1800" dirty="0">
                <a:cs typeface="Calibri"/>
              </a:rPr>
              <a:t>     - </a:t>
            </a:r>
            <a:r>
              <a:rPr lang="fi-FI" sz="1800" dirty="0" err="1">
                <a:cs typeface="Calibri"/>
              </a:rPr>
              <a:t>what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things</a:t>
            </a:r>
            <a:r>
              <a:rPr lang="fi-FI" sz="1800" dirty="0">
                <a:cs typeface="Calibri"/>
              </a:rPr>
              <a:t> help a </a:t>
            </a:r>
            <a:r>
              <a:rPr lang="fi-FI" sz="1800" dirty="0" err="1">
                <a:cs typeface="Calibri"/>
              </a:rPr>
              <a:t>pupil</a:t>
            </a:r>
            <a:r>
              <a:rPr lang="fi-FI" sz="1800" dirty="0">
                <a:cs typeface="Calibri"/>
              </a:rPr>
              <a:t> to </a:t>
            </a:r>
            <a:r>
              <a:rPr lang="fi-FI" sz="1800" dirty="0" err="1">
                <a:cs typeface="Calibri"/>
              </a:rPr>
              <a:t>learn</a:t>
            </a:r>
          </a:p>
          <a:p>
            <a:pPr marL="0" indent="0">
              <a:buNone/>
            </a:pPr>
            <a:r>
              <a:rPr lang="fi-FI" sz="1800" dirty="0">
                <a:cs typeface="Calibri"/>
              </a:rPr>
              <a:t>     - </a:t>
            </a:r>
            <a:r>
              <a:rPr lang="fi-FI" sz="1800" dirty="0" err="1">
                <a:cs typeface="Calibri"/>
              </a:rPr>
              <a:t>what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support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resources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could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be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used</a:t>
            </a:r>
          </a:p>
          <a:p>
            <a:pPr marL="0" indent="0">
              <a:buNone/>
            </a:pPr>
            <a:r>
              <a:rPr lang="fi-FI" sz="1800" dirty="0">
                <a:cs typeface="Calibri"/>
              </a:rPr>
              <a:t>   </a:t>
            </a:r>
          </a:p>
        </p:txBody>
      </p:sp>
    </p:spTree>
    <p:extLst>
      <p:ext uri="{BB962C8B-B14F-4D97-AF65-F5344CB8AC3E}">
        <p14:creationId xmlns:p14="http://schemas.microsoft.com/office/powerpoint/2010/main" val="1702376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5">
            <a:extLst>
              <a:ext uri="{FF2B5EF4-FFF2-40B4-BE49-F238E27FC236}">
                <a16:creationId xmlns:a16="http://schemas.microsoft.com/office/drawing/2014/main" id="{D668C579-C71B-4E47-9F5E-F009585F0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8" b="10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8">
            <a:extLst>
              <a:ext uri="{FF2B5EF4-FFF2-40B4-BE49-F238E27FC236}">
                <a16:creationId xmlns:a16="http://schemas.microsoft.com/office/drawing/2014/main" id="{2B1D4F77-A17C-43D7-B7FA-545148E4E9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B0DAAF6-C8B8-46F0-AB1A-A6D674B90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fi-FI" sz="4000" dirty="0" err="1">
                <a:cs typeface="Calibri Light"/>
              </a:rPr>
              <a:t>Student</a:t>
            </a:r>
            <a:r>
              <a:rPr lang="fi-FI" sz="4000" dirty="0">
                <a:cs typeface="Calibri Light"/>
              </a:rPr>
              <a:t> </a:t>
            </a:r>
            <a:r>
              <a:rPr lang="fi-FI" sz="4000" dirty="0" err="1">
                <a:cs typeface="Calibri Light"/>
              </a:rPr>
              <a:t>welfare</a:t>
            </a:r>
            <a:r>
              <a:rPr lang="fi-FI" sz="4000" dirty="0">
                <a:cs typeface="Calibri Light"/>
              </a:rPr>
              <a:t> </a:t>
            </a:r>
            <a:r>
              <a:rPr lang="fi-FI" sz="4000" dirty="0" err="1">
                <a:cs typeface="Calibri Light"/>
              </a:rPr>
              <a:t>group</a:t>
            </a:r>
            <a:endParaRPr lang="fi-FI" sz="4000" dirty="0" err="1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90EE026F-DF8C-49AD-80A7-7A7C620AC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1800" dirty="0" err="1">
                <a:cs typeface="Calibri"/>
              </a:rPr>
              <a:t>Principal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or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vice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principal</a:t>
            </a:r>
            <a:r>
              <a:rPr lang="fi-FI" sz="1800" dirty="0">
                <a:cs typeface="Calibri"/>
              </a:rPr>
              <a:t>, </a:t>
            </a:r>
            <a:r>
              <a:rPr lang="fi-FI" sz="1800" dirty="0" err="1">
                <a:cs typeface="Calibri"/>
              </a:rPr>
              <a:t>special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education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teachers</a:t>
            </a:r>
            <a:r>
              <a:rPr lang="fi-FI" sz="1800" dirty="0">
                <a:cs typeface="Calibri"/>
              </a:rPr>
              <a:t>, </a:t>
            </a:r>
            <a:r>
              <a:rPr lang="fi-FI" sz="1800" dirty="0" err="1">
                <a:cs typeface="Calibri"/>
              </a:rPr>
              <a:t>school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psychologist</a:t>
            </a:r>
            <a:r>
              <a:rPr lang="fi-FI" sz="1800" dirty="0">
                <a:cs typeface="Calibri"/>
              </a:rPr>
              <a:t>, </a:t>
            </a:r>
            <a:r>
              <a:rPr lang="fi-FI" sz="1800" dirty="0" err="1">
                <a:cs typeface="Calibri"/>
              </a:rPr>
              <a:t>school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nurse</a:t>
            </a:r>
            <a:r>
              <a:rPr lang="fi-FI" sz="1800" dirty="0">
                <a:cs typeface="Calibri"/>
              </a:rPr>
              <a:t> and </a:t>
            </a:r>
            <a:r>
              <a:rPr lang="fi-FI" sz="1800" dirty="0" err="1">
                <a:cs typeface="Calibri"/>
              </a:rPr>
              <a:t>doctor</a:t>
            </a:r>
          </a:p>
          <a:p>
            <a:r>
              <a:rPr lang="fi-FI" sz="1800" dirty="0" err="1">
                <a:cs typeface="Calibri"/>
              </a:rPr>
              <a:t>Sometimes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there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are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visitors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like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therapists</a:t>
            </a:r>
            <a:r>
              <a:rPr lang="fi-FI" sz="1800" dirty="0">
                <a:cs typeface="Calibri"/>
              </a:rPr>
              <a:t>, </a:t>
            </a:r>
            <a:r>
              <a:rPr lang="fi-FI" sz="1800" dirty="0" err="1">
                <a:cs typeface="Calibri"/>
              </a:rPr>
              <a:t>other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teachers</a:t>
            </a:r>
            <a:r>
              <a:rPr lang="fi-FI" sz="1800" dirty="0">
                <a:cs typeface="Calibri"/>
              </a:rPr>
              <a:t> and </a:t>
            </a:r>
            <a:r>
              <a:rPr lang="fi-FI" sz="1800" dirty="0" err="1">
                <a:cs typeface="Calibri"/>
              </a:rPr>
              <a:t>parents</a:t>
            </a:r>
            <a:r>
              <a:rPr lang="fi-FI" sz="1800" dirty="0">
                <a:cs typeface="Calibri"/>
              </a:rPr>
              <a:t>.</a:t>
            </a:r>
          </a:p>
          <a:p>
            <a:r>
              <a:rPr lang="fi-FI" sz="1800" dirty="0" err="1">
                <a:cs typeface="Calibri"/>
              </a:rPr>
              <a:t>Organized</a:t>
            </a:r>
            <a:r>
              <a:rPr lang="fi-FI" sz="1800" dirty="0">
                <a:cs typeface="Calibri"/>
              </a:rPr>
              <a:t> and </a:t>
            </a:r>
            <a:r>
              <a:rPr lang="fi-FI" sz="1800" dirty="0" err="1">
                <a:cs typeface="Calibri"/>
              </a:rPr>
              <a:t>regular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meetings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once</a:t>
            </a:r>
            <a:r>
              <a:rPr lang="fi-FI" sz="1800" dirty="0">
                <a:cs typeface="Calibri"/>
              </a:rPr>
              <a:t> a </a:t>
            </a:r>
            <a:r>
              <a:rPr lang="fi-FI" sz="1800" dirty="0" err="1">
                <a:cs typeface="Calibri"/>
              </a:rPr>
              <a:t>month</a:t>
            </a:r>
            <a:r>
              <a:rPr lang="fi-FI" sz="1800" dirty="0">
                <a:cs typeface="Calibri"/>
              </a:rPr>
              <a:t> </a:t>
            </a:r>
          </a:p>
          <a:p>
            <a:r>
              <a:rPr lang="fi-FI" sz="1800" dirty="0" err="1">
                <a:cs typeface="Calibri"/>
              </a:rPr>
              <a:t>Also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when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there's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need</a:t>
            </a:r>
            <a:r>
              <a:rPr lang="fi-FI" sz="1800" dirty="0">
                <a:cs typeface="Calibri"/>
              </a:rPr>
              <a:t> for </a:t>
            </a:r>
            <a:r>
              <a:rPr lang="fi-FI" sz="1800" dirty="0" err="1">
                <a:cs typeface="Calibri"/>
              </a:rPr>
              <a:t>meeting</a:t>
            </a:r>
          </a:p>
          <a:p>
            <a:r>
              <a:rPr lang="fi-FI" sz="1800" dirty="0" err="1">
                <a:cs typeface="Calibri"/>
              </a:rPr>
              <a:t>Preventive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work</a:t>
            </a:r>
            <a:r>
              <a:rPr lang="fi-FI" sz="1800" dirty="0">
                <a:cs typeface="Calibri"/>
              </a:rPr>
              <a:t> </a:t>
            </a:r>
          </a:p>
          <a:p>
            <a:r>
              <a:rPr lang="fi-FI" sz="1800" dirty="0" err="1">
                <a:cs typeface="Calibri"/>
              </a:rPr>
              <a:t>Decision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making</a:t>
            </a:r>
            <a:r>
              <a:rPr lang="fi-FI" sz="1800" dirty="0">
                <a:cs typeface="Calibri"/>
              </a:rPr>
              <a:t> and </a:t>
            </a:r>
            <a:r>
              <a:rPr lang="fi-FI" sz="1800" dirty="0" err="1">
                <a:cs typeface="Calibri"/>
              </a:rPr>
              <a:t>consulting</a:t>
            </a:r>
          </a:p>
        </p:txBody>
      </p:sp>
    </p:spTree>
    <p:extLst>
      <p:ext uri="{BB962C8B-B14F-4D97-AF65-F5344CB8AC3E}">
        <p14:creationId xmlns:p14="http://schemas.microsoft.com/office/powerpoint/2010/main" val="153035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E5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Kuva 22" descr="Kuva, joka sisältää kohteen ulko, taivas, vesi, luonto&#10;&#10;Kuvaus luotu, erittäin korkea luotettavuus">
            <a:extLst>
              <a:ext uri="{FF2B5EF4-FFF2-40B4-BE49-F238E27FC236}">
                <a16:creationId xmlns:a16="http://schemas.microsoft.com/office/drawing/2014/main" id="{9771BB53-CD66-4A5C-9283-E80521CA2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" r="195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62FF24-9C4C-4518-91DE-3F13FF9B2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fi-FI" dirty="0" err="1">
                <a:solidFill>
                  <a:srgbClr val="FFFFFF"/>
                </a:solidFill>
                <a:cs typeface="Calibri Light"/>
              </a:rPr>
              <a:t>Intense</a:t>
            </a:r>
            <a:r>
              <a:rPr lang="fi-FI" dirty="0">
                <a:solidFill>
                  <a:srgbClr val="FFFFFF"/>
                </a:solidFill>
                <a:cs typeface="Calibri Light"/>
              </a:rPr>
              <a:t> </a:t>
            </a:r>
            <a:r>
              <a:rPr lang="fi-FI" dirty="0" err="1">
                <a:solidFill>
                  <a:srgbClr val="FFFFFF"/>
                </a:solidFill>
                <a:cs typeface="Calibri Light"/>
              </a:rPr>
              <a:t>support</a:t>
            </a:r>
            <a:endParaRPr lang="fi-FI" dirty="0" err="1">
              <a:solidFill>
                <a:srgbClr val="FFFFFF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97B40A-056F-4A20-ACE8-1DE31889D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1900" dirty="0" err="1">
                <a:solidFill>
                  <a:srgbClr val="FFFFFF"/>
                </a:solidFill>
                <a:cs typeface="Calibri"/>
              </a:rPr>
              <a:t>After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making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pedagogical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evaluation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pupil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can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be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moved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to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intense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support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,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if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needed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.</a:t>
            </a:r>
          </a:p>
          <a:p>
            <a:r>
              <a:rPr lang="fi-FI" sz="1900" dirty="0" err="1">
                <a:solidFill>
                  <a:srgbClr val="FFFFFF"/>
                </a:solidFill>
                <a:cs typeface="Calibri"/>
              </a:rPr>
              <a:t>Intense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support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contains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:</a:t>
            </a:r>
          </a:p>
          <a:p>
            <a:pPr marL="0" indent="0">
              <a:buNone/>
            </a:pPr>
            <a:r>
              <a:rPr lang="fi-FI" sz="1900" dirty="0">
                <a:solidFill>
                  <a:srgbClr val="FFFFFF"/>
                </a:solidFill>
                <a:cs typeface="Calibri"/>
              </a:rPr>
              <a:t>  -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teacher's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aid</a:t>
            </a:r>
          </a:p>
          <a:p>
            <a:pPr marL="0" indent="0">
              <a:buNone/>
            </a:pPr>
            <a:r>
              <a:rPr lang="fi-FI" sz="1900" dirty="0">
                <a:solidFill>
                  <a:srgbClr val="FFFFFF"/>
                </a:solidFill>
                <a:cs typeface="Calibri"/>
              </a:rPr>
              <a:t>  -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more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support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and help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from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assistant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 </a:t>
            </a:r>
          </a:p>
          <a:p>
            <a:pPr marL="0" indent="0">
              <a:buNone/>
            </a:pPr>
            <a:r>
              <a:rPr lang="fi-FI" sz="1900" dirty="0">
                <a:solidFill>
                  <a:srgbClr val="FFFFFF"/>
                </a:solidFill>
                <a:cs typeface="Calibri"/>
              </a:rPr>
              <a:t>    and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special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education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teacher</a:t>
            </a:r>
          </a:p>
          <a:p>
            <a:pPr marL="0" indent="0">
              <a:buNone/>
            </a:pPr>
            <a:r>
              <a:rPr lang="fi-FI" sz="1900" dirty="0">
                <a:solidFill>
                  <a:srgbClr val="FFFFFF"/>
                </a:solidFill>
                <a:cs typeface="Calibri"/>
              </a:rPr>
              <a:t>  -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support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education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and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differentiation</a:t>
            </a:r>
          </a:p>
          <a:p>
            <a:pPr marL="0" indent="0">
              <a:buNone/>
            </a:pPr>
            <a:r>
              <a:rPr lang="fi-FI" sz="1900" dirty="0">
                <a:solidFill>
                  <a:srgbClr val="FFFFFF"/>
                </a:solidFill>
                <a:cs typeface="Calibri"/>
              </a:rPr>
              <a:t>  -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pupil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can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be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studying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in a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small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group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for some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subjects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.</a:t>
            </a:r>
          </a:p>
          <a:p>
            <a:pPr>
              <a:buNone/>
            </a:pPr>
            <a:r>
              <a:rPr lang="fi-FI" sz="1900" dirty="0">
                <a:solidFill>
                  <a:srgbClr val="FFFFFF"/>
                </a:solidFill>
                <a:cs typeface="Calibri"/>
              </a:rPr>
              <a:t> -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pupil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can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have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own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goals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,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methods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and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learning</a:t>
            </a:r>
            <a:r>
              <a:rPr lang="fi-FI" sz="1900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sz="1900" dirty="0" err="1">
                <a:solidFill>
                  <a:srgbClr val="FFFFFF"/>
                </a:solidFill>
                <a:cs typeface="Calibri"/>
              </a:rPr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2705099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F74D28C-3268-4E35-8EE1-D92CB4A85A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Kuva 15" descr="Kuva, joka sisältää kohteen kasvi, kukka, violetti, maa&#10;&#10;Kuvaus luotu, erittäin korkea luotettavuus">
            <a:extLst>
              <a:ext uri="{FF2B5EF4-FFF2-40B4-BE49-F238E27FC236}">
                <a16:creationId xmlns:a16="http://schemas.microsoft.com/office/drawing/2014/main" id="{5E81112B-BEE5-48D6-8D46-FB2BB34D2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52" r="23113" b="-1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E204D9A-9D8E-42AF-BDB4-FF45C96E9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/>
          </a:bodyPr>
          <a:lstStyle/>
          <a:p>
            <a:r>
              <a:rPr lang="fi-FI" dirty="0">
                <a:cs typeface="Calibri Light"/>
              </a:rPr>
              <a:t>Learning </a:t>
            </a:r>
            <a:r>
              <a:rPr lang="fi-FI" dirty="0" err="1">
                <a:cs typeface="Calibri Light"/>
              </a:rPr>
              <a:t>plan</a:t>
            </a:r>
            <a:endParaRPr lang="fi-FI" dirty="0" err="1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2AE525-F447-46D1-AEE5-492FCD86D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800" dirty="0" err="1">
                <a:cs typeface="Calibri"/>
              </a:rPr>
              <a:t>When</a:t>
            </a:r>
            <a:r>
              <a:rPr lang="fi-FI" sz="1800" dirty="0">
                <a:cs typeface="Calibri"/>
              </a:rPr>
              <a:t> a </a:t>
            </a:r>
            <a:r>
              <a:rPr lang="fi-FI" sz="1800" dirty="0" err="1">
                <a:cs typeface="Calibri"/>
              </a:rPr>
              <a:t>pupil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moves</a:t>
            </a:r>
            <a:r>
              <a:rPr lang="fi-FI" sz="1800" dirty="0">
                <a:cs typeface="Calibri"/>
              </a:rPr>
              <a:t> to an </a:t>
            </a:r>
            <a:r>
              <a:rPr lang="fi-FI" sz="1800" dirty="0" err="1">
                <a:cs typeface="Calibri"/>
              </a:rPr>
              <a:t>intensive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support</a:t>
            </a:r>
            <a:r>
              <a:rPr lang="fi-FI" sz="1800" dirty="0">
                <a:cs typeface="Calibri"/>
              </a:rPr>
              <a:t>,  </a:t>
            </a:r>
            <a:r>
              <a:rPr lang="fi-FI" sz="1800" dirty="0" err="1">
                <a:cs typeface="Calibri"/>
              </a:rPr>
              <a:t>teachers</a:t>
            </a:r>
            <a:r>
              <a:rPr lang="fi-FI" sz="1800" dirty="0">
                <a:cs typeface="Calibri"/>
              </a:rPr>
              <a:t>  </a:t>
            </a:r>
            <a:r>
              <a:rPr lang="fi-FI" sz="1800" dirty="0" err="1">
                <a:cs typeface="Calibri"/>
              </a:rPr>
              <a:t>co-operate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with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the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pupil</a:t>
            </a:r>
            <a:r>
              <a:rPr lang="fi-FI" sz="1800" dirty="0">
                <a:cs typeface="Calibri"/>
              </a:rPr>
              <a:t> and </a:t>
            </a:r>
            <a:r>
              <a:rPr lang="fi-FI" sz="1800" dirty="0" err="1">
                <a:cs typeface="Calibri"/>
              </a:rPr>
              <a:t>parents</a:t>
            </a:r>
            <a:r>
              <a:rPr lang="fi-FI" sz="1800" dirty="0">
                <a:cs typeface="Calibri"/>
              </a:rPr>
              <a:t> and </a:t>
            </a:r>
            <a:r>
              <a:rPr lang="fi-FI" sz="1800" dirty="0" err="1">
                <a:cs typeface="Calibri"/>
              </a:rPr>
              <a:t>make</a:t>
            </a:r>
            <a:r>
              <a:rPr lang="fi-FI" sz="1800" dirty="0">
                <a:cs typeface="Calibri"/>
              </a:rPr>
              <a:t> a </a:t>
            </a:r>
            <a:r>
              <a:rPr lang="fi-FI" sz="1800" dirty="0" err="1">
                <a:cs typeface="Calibri"/>
              </a:rPr>
              <a:t>document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called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learning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plan</a:t>
            </a:r>
            <a:r>
              <a:rPr lang="fi-FI" sz="1800" dirty="0">
                <a:cs typeface="Calibri"/>
              </a:rPr>
              <a:t>.</a:t>
            </a:r>
          </a:p>
          <a:p>
            <a:r>
              <a:rPr lang="fi-FI" sz="1800" dirty="0">
                <a:cs typeface="Calibri"/>
              </a:rPr>
              <a:t>Learning </a:t>
            </a:r>
            <a:r>
              <a:rPr lang="fi-FI" sz="1800" dirty="0" err="1">
                <a:cs typeface="Calibri"/>
              </a:rPr>
              <a:t>plan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includes</a:t>
            </a:r>
            <a:r>
              <a:rPr lang="fi-FI" sz="1800" dirty="0">
                <a:cs typeface="Calibri"/>
              </a:rPr>
              <a:t>:</a:t>
            </a:r>
          </a:p>
          <a:p>
            <a:pPr marL="0" indent="0">
              <a:buNone/>
            </a:pPr>
            <a:r>
              <a:rPr lang="fi-FI" sz="1800" dirty="0">
                <a:cs typeface="Calibri"/>
              </a:rPr>
              <a:t>      - </a:t>
            </a:r>
            <a:r>
              <a:rPr lang="fi-FI" sz="1800" dirty="0" err="1">
                <a:cs typeface="Calibri"/>
              </a:rPr>
              <a:t>the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pupil's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strengths</a:t>
            </a:r>
            <a:r>
              <a:rPr lang="fi-FI" sz="1800" dirty="0">
                <a:cs typeface="Calibri"/>
              </a:rPr>
              <a:t> and </a:t>
            </a:r>
            <a:r>
              <a:rPr lang="fi-FI" sz="1800" dirty="0" err="1">
                <a:cs typeface="Calibri"/>
              </a:rPr>
              <a:t>challenges</a:t>
            </a:r>
            <a:endParaRPr lang="en-US" sz="1800" dirty="0" err="1">
              <a:cs typeface="Calibri"/>
            </a:endParaRPr>
          </a:p>
          <a:p>
            <a:pPr marL="0" indent="0">
              <a:buNone/>
            </a:pPr>
            <a:r>
              <a:rPr lang="fi-FI" sz="1800" dirty="0">
                <a:cs typeface="Calibri"/>
              </a:rPr>
              <a:t>      - </a:t>
            </a:r>
            <a:r>
              <a:rPr lang="fi-FI" sz="1800" dirty="0" err="1">
                <a:cs typeface="Calibri"/>
              </a:rPr>
              <a:t>what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things</a:t>
            </a:r>
            <a:r>
              <a:rPr lang="fi-FI" sz="1800" dirty="0">
                <a:cs typeface="Calibri"/>
              </a:rPr>
              <a:t> help a </a:t>
            </a:r>
            <a:r>
              <a:rPr lang="fi-FI" sz="1800" dirty="0" err="1">
                <a:cs typeface="Calibri"/>
              </a:rPr>
              <a:t>pupil</a:t>
            </a:r>
            <a:r>
              <a:rPr lang="fi-FI" sz="1800" dirty="0">
                <a:cs typeface="Calibri"/>
              </a:rPr>
              <a:t> to </a:t>
            </a:r>
            <a:r>
              <a:rPr lang="fi-FI" sz="1800" dirty="0" err="1">
                <a:cs typeface="Calibri"/>
              </a:rPr>
              <a:t>learn</a:t>
            </a:r>
            <a:endParaRPr lang="en-US" sz="1800" dirty="0" err="1">
              <a:cs typeface="Calibri"/>
            </a:endParaRPr>
          </a:p>
          <a:p>
            <a:pPr marL="0" indent="0">
              <a:buNone/>
            </a:pPr>
            <a:r>
              <a:rPr lang="fi-FI" sz="1800" dirty="0">
                <a:cs typeface="Calibri"/>
              </a:rPr>
              <a:t>     - </a:t>
            </a:r>
            <a:r>
              <a:rPr lang="fi-FI" sz="1800" dirty="0" err="1">
                <a:cs typeface="Calibri"/>
              </a:rPr>
              <a:t>pupil's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own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goals</a:t>
            </a:r>
          </a:p>
          <a:p>
            <a:pPr marL="0" indent="0">
              <a:buNone/>
            </a:pPr>
            <a:r>
              <a:rPr lang="fi-FI" sz="1800" dirty="0">
                <a:cs typeface="Calibri"/>
              </a:rPr>
              <a:t>      - </a:t>
            </a:r>
            <a:r>
              <a:rPr lang="fi-FI" sz="1800" dirty="0" err="1">
                <a:cs typeface="Calibri"/>
              </a:rPr>
              <a:t>what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support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resources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could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be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used</a:t>
            </a:r>
            <a:endParaRPr lang="en-US" sz="1800" dirty="0" err="1">
              <a:cs typeface="Calibri"/>
            </a:endParaRPr>
          </a:p>
          <a:p>
            <a:pPr marL="0" indent="0">
              <a:buNone/>
            </a:pPr>
            <a:r>
              <a:rPr lang="fi-FI" sz="1800" dirty="0">
                <a:cs typeface="Calibri"/>
              </a:rPr>
              <a:t>     - </a:t>
            </a:r>
            <a:r>
              <a:rPr lang="fi-FI" sz="1800" dirty="0" err="1">
                <a:cs typeface="Calibri"/>
              </a:rPr>
              <a:t>what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learning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materials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are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going</a:t>
            </a:r>
            <a:r>
              <a:rPr lang="fi-FI" sz="1800" dirty="0">
                <a:cs typeface="Calibri"/>
              </a:rPr>
              <a:t> to </a:t>
            </a:r>
            <a:r>
              <a:rPr lang="fi-FI" sz="1800" dirty="0" err="1">
                <a:cs typeface="Calibri"/>
              </a:rPr>
              <a:t>be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used</a:t>
            </a:r>
          </a:p>
          <a:p>
            <a:pPr marL="0" indent="0">
              <a:buNone/>
            </a:pPr>
            <a:r>
              <a:rPr lang="fi-FI" sz="1800" dirty="0">
                <a:cs typeface="Calibri"/>
              </a:rPr>
              <a:t>     - </a:t>
            </a:r>
            <a:r>
              <a:rPr lang="fi-FI" sz="1800" dirty="0" err="1">
                <a:cs typeface="Calibri"/>
              </a:rPr>
              <a:t>how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the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evaluation</a:t>
            </a:r>
            <a:r>
              <a:rPr lang="fi-FI" sz="1800" dirty="0">
                <a:cs typeface="Calibri"/>
              </a:rPr>
              <a:t> is </a:t>
            </a:r>
            <a:r>
              <a:rPr lang="fi-FI" sz="1800" dirty="0" err="1">
                <a:cs typeface="Calibri"/>
              </a:rPr>
              <a:t>going</a:t>
            </a:r>
            <a:r>
              <a:rPr lang="fi-FI" sz="1800" dirty="0">
                <a:cs typeface="Calibri"/>
              </a:rPr>
              <a:t> to </a:t>
            </a:r>
            <a:r>
              <a:rPr lang="fi-FI" sz="1800" dirty="0" err="1">
                <a:cs typeface="Calibri"/>
              </a:rPr>
              <a:t>be</a:t>
            </a:r>
            <a:r>
              <a:rPr lang="fi-FI" sz="1800" dirty="0">
                <a:cs typeface="Calibri"/>
              </a:rPr>
              <a:t> made</a:t>
            </a:r>
          </a:p>
          <a:p>
            <a:endParaRPr lang="fi-FI" sz="15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837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uva 6" descr="Kuva, joka sisältää kohteen ulko, kasvi, kukka, puu&#10;&#10;Kuvaus luotu, erittäin korkea luotettavuus">
            <a:extLst>
              <a:ext uri="{FF2B5EF4-FFF2-40B4-BE49-F238E27FC236}">
                <a16:creationId xmlns:a16="http://schemas.microsoft.com/office/drawing/2014/main" id="{152AAF4B-83A8-43E2-AFA2-FC529B959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r="26157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BAFBD02-315D-492E-BF90-B96C3F6D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fi-FI" dirty="0" err="1">
                <a:cs typeface="Calibri Light"/>
              </a:rPr>
              <a:t>Pedagogical</a:t>
            </a:r>
            <a:r>
              <a:rPr lang="fi-FI" dirty="0">
                <a:cs typeface="Calibri Light"/>
              </a:rPr>
              <a:t> </a:t>
            </a:r>
            <a:r>
              <a:rPr lang="fi-FI" dirty="0" err="1">
                <a:cs typeface="Calibri Light"/>
              </a:rPr>
              <a:t>statement</a:t>
            </a:r>
            <a:endParaRPr lang="fi-FI" dirty="0" err="1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8A274E-23A5-4A99-B013-DDC44FA06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800" dirty="0">
                <a:cs typeface="Calibri"/>
              </a:rPr>
              <a:t>If </a:t>
            </a:r>
            <a:r>
              <a:rPr lang="fi-FI" sz="1800" dirty="0" err="1">
                <a:cs typeface="Calibri"/>
              </a:rPr>
              <a:t>the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pupil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needs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more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support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than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intense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support</a:t>
            </a:r>
            <a:r>
              <a:rPr lang="fi-FI" sz="1800" dirty="0">
                <a:cs typeface="Calibri"/>
              </a:rPr>
              <a:t> a </a:t>
            </a:r>
            <a:r>
              <a:rPr lang="fi-FI" sz="1800" dirty="0" err="1">
                <a:cs typeface="Calibri"/>
              </a:rPr>
              <a:t>teacher</a:t>
            </a:r>
            <a:r>
              <a:rPr lang="fi-FI" sz="1800" dirty="0">
                <a:cs typeface="Calibri"/>
              </a:rPr>
              <a:t> and a </a:t>
            </a:r>
            <a:r>
              <a:rPr lang="fi-FI" sz="1800" dirty="0" err="1">
                <a:cs typeface="Calibri"/>
              </a:rPr>
              <a:t>special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education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teacher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co-operate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with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the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pupil</a:t>
            </a:r>
            <a:r>
              <a:rPr lang="fi-FI" sz="1800" dirty="0">
                <a:cs typeface="Calibri"/>
              </a:rPr>
              <a:t> and </a:t>
            </a:r>
            <a:r>
              <a:rPr lang="fi-FI" sz="1800" dirty="0" err="1">
                <a:cs typeface="Calibri"/>
              </a:rPr>
              <a:t>parents</a:t>
            </a:r>
            <a:r>
              <a:rPr lang="fi-FI" sz="1800" dirty="0">
                <a:cs typeface="Calibri"/>
              </a:rPr>
              <a:t> and </a:t>
            </a:r>
            <a:r>
              <a:rPr lang="fi-FI" sz="1800" dirty="0" err="1">
                <a:cs typeface="Calibri"/>
              </a:rPr>
              <a:t>make</a:t>
            </a:r>
            <a:r>
              <a:rPr lang="fi-FI" sz="1800" dirty="0">
                <a:cs typeface="Calibri"/>
              </a:rPr>
              <a:t> a </a:t>
            </a:r>
            <a:r>
              <a:rPr lang="fi-FI" sz="1800" dirty="0" err="1">
                <a:cs typeface="Calibri"/>
              </a:rPr>
              <a:t>document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called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pedagogical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statement</a:t>
            </a:r>
          </a:p>
          <a:p>
            <a:r>
              <a:rPr lang="fi-FI" sz="1800" dirty="0">
                <a:cs typeface="Calibri"/>
              </a:rPr>
              <a:t>P.S. </a:t>
            </a:r>
            <a:r>
              <a:rPr lang="fi-FI" sz="1800" dirty="0" err="1">
                <a:cs typeface="Calibri"/>
              </a:rPr>
              <a:t>includes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information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about</a:t>
            </a:r>
            <a:r>
              <a:rPr lang="fi-FI" sz="1800" dirty="0">
                <a:cs typeface="Calibri"/>
              </a:rPr>
              <a:t>:</a:t>
            </a:r>
            <a:endParaRPr lang="en-US" sz="1800" dirty="0">
              <a:cs typeface="Calibri"/>
            </a:endParaRPr>
          </a:p>
          <a:p>
            <a:pPr marL="0" indent="0">
              <a:buNone/>
            </a:pPr>
            <a:r>
              <a:rPr lang="fi-FI" sz="1800" dirty="0">
                <a:cs typeface="Calibri"/>
              </a:rPr>
              <a:t>    - </a:t>
            </a:r>
            <a:r>
              <a:rPr lang="fi-FI" sz="1800" dirty="0" err="1">
                <a:cs typeface="Calibri"/>
              </a:rPr>
              <a:t>the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pupil's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strengths</a:t>
            </a:r>
            <a:r>
              <a:rPr lang="fi-FI" sz="1800" dirty="0">
                <a:cs typeface="Calibri"/>
              </a:rPr>
              <a:t> and </a:t>
            </a:r>
            <a:r>
              <a:rPr lang="fi-FI" sz="1800" dirty="0" err="1">
                <a:cs typeface="Calibri"/>
              </a:rPr>
              <a:t>challenges</a:t>
            </a:r>
            <a:endParaRPr lang="en-US" sz="1800" dirty="0" err="1">
              <a:cs typeface="Calibri"/>
            </a:endParaRPr>
          </a:p>
          <a:p>
            <a:pPr marL="0" indent="0">
              <a:buNone/>
            </a:pPr>
            <a:r>
              <a:rPr lang="fi-FI" sz="1800" dirty="0">
                <a:cs typeface="Calibri"/>
              </a:rPr>
              <a:t>   - </a:t>
            </a:r>
            <a:r>
              <a:rPr lang="fi-FI" sz="1800" dirty="0" err="1">
                <a:cs typeface="Calibri"/>
              </a:rPr>
              <a:t>what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things</a:t>
            </a:r>
            <a:r>
              <a:rPr lang="fi-FI" sz="1800" dirty="0">
                <a:cs typeface="Calibri"/>
              </a:rPr>
              <a:t> help </a:t>
            </a:r>
            <a:r>
              <a:rPr lang="fi-FI" sz="1800" dirty="0" err="1">
                <a:cs typeface="Calibri"/>
              </a:rPr>
              <a:t>the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pupil</a:t>
            </a:r>
            <a:r>
              <a:rPr lang="fi-FI" sz="1800" dirty="0">
                <a:cs typeface="Calibri"/>
              </a:rPr>
              <a:t> to </a:t>
            </a:r>
            <a:r>
              <a:rPr lang="fi-FI" sz="1800" dirty="0" err="1">
                <a:cs typeface="Calibri"/>
              </a:rPr>
              <a:t>learn</a:t>
            </a:r>
            <a:endParaRPr lang="en-US" sz="1800" dirty="0" err="1">
              <a:cs typeface="Calibri"/>
            </a:endParaRPr>
          </a:p>
          <a:p>
            <a:pPr marL="0" indent="0">
              <a:buNone/>
            </a:pPr>
            <a:r>
              <a:rPr lang="fi-FI" sz="1800" dirty="0">
                <a:cs typeface="Calibri"/>
              </a:rPr>
              <a:t>     - </a:t>
            </a:r>
            <a:r>
              <a:rPr lang="fi-FI" sz="1800" dirty="0" err="1">
                <a:cs typeface="Calibri"/>
              </a:rPr>
              <a:t>what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support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resources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have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been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used</a:t>
            </a:r>
          </a:p>
          <a:p>
            <a:pPr marL="0" indent="0">
              <a:buNone/>
            </a:pPr>
            <a:r>
              <a:rPr lang="fi-FI" sz="1800" dirty="0">
                <a:cs typeface="Calibri"/>
              </a:rPr>
              <a:t>   - </a:t>
            </a:r>
            <a:r>
              <a:rPr lang="fi-FI" sz="1800" dirty="0" err="1">
                <a:cs typeface="Calibri"/>
              </a:rPr>
              <a:t>what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learning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tools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have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been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used</a:t>
            </a:r>
          </a:p>
          <a:p>
            <a:pPr marL="0" indent="0">
              <a:buNone/>
            </a:pPr>
            <a:r>
              <a:rPr lang="fi-FI" sz="1800" dirty="0">
                <a:cs typeface="Calibri"/>
              </a:rPr>
              <a:t>   - </a:t>
            </a:r>
            <a:r>
              <a:rPr lang="fi-FI" sz="1800" dirty="0" err="1">
                <a:cs typeface="Calibri"/>
              </a:rPr>
              <a:t>pupil's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own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emphasis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areas</a:t>
            </a:r>
            <a:r>
              <a:rPr lang="fi-FI" sz="1800" dirty="0">
                <a:cs typeface="Calibri"/>
              </a:rPr>
              <a:t> </a:t>
            </a:r>
            <a:r>
              <a:rPr lang="fi-FI" sz="1800" dirty="0" err="1">
                <a:cs typeface="Calibri"/>
              </a:rPr>
              <a:t>or</a:t>
            </a:r>
            <a:r>
              <a:rPr lang="fi-FI" sz="1800" dirty="0">
                <a:cs typeface="Calibri"/>
              </a:rPr>
              <a:t>  </a:t>
            </a:r>
            <a:r>
              <a:rPr lang="fi-FI" sz="1800" dirty="0" err="1">
                <a:cs typeface="Calibri"/>
              </a:rPr>
              <a:t>goals</a:t>
            </a:r>
          </a:p>
          <a:p>
            <a:endParaRPr lang="fi-FI" sz="1800">
              <a:cs typeface="Calibri"/>
            </a:endParaRPr>
          </a:p>
          <a:p>
            <a:pPr marL="0" indent="0">
              <a:buNone/>
            </a:pPr>
            <a:endParaRPr lang="fi-FI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095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ulko, luonto, taivas, henkilö&#10;&#10;Kuvaus luotu, erittäin korkea luotettavuus">
            <a:extLst>
              <a:ext uri="{FF2B5EF4-FFF2-40B4-BE49-F238E27FC236}">
                <a16:creationId xmlns:a16="http://schemas.microsoft.com/office/drawing/2014/main" id="{3FDB9AD2-31E4-4022-BA1C-3ED9BA9CE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9" b="4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1D4F77-A17C-43D7-B7FA-545148E4E9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2109289-E8BE-49E2-80A6-2CAA89C9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fi-FI" sz="4000" dirty="0" err="1">
                <a:cs typeface="Calibri Light"/>
              </a:rPr>
              <a:t>Special</a:t>
            </a:r>
            <a:r>
              <a:rPr lang="fi-FI" sz="4000" dirty="0">
                <a:cs typeface="Calibri Light"/>
              </a:rPr>
              <a:t> </a:t>
            </a:r>
            <a:r>
              <a:rPr lang="fi-FI" sz="4000" dirty="0" err="1">
                <a:cs typeface="Calibri Light"/>
              </a:rPr>
              <a:t>support</a:t>
            </a:r>
            <a:endParaRPr lang="fi-FI" sz="4000" dirty="0" err="1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21FDF6-4CFA-48ED-99E5-71295D4DC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500" dirty="0" err="1">
                <a:cs typeface="Calibri"/>
              </a:rPr>
              <a:t>After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making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pedagogical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statement</a:t>
            </a:r>
            <a:r>
              <a:rPr lang="fi-FI" sz="1500" dirty="0">
                <a:cs typeface="Calibri"/>
              </a:rPr>
              <a:t> a </a:t>
            </a:r>
            <a:r>
              <a:rPr lang="fi-FI" sz="1500" dirty="0" err="1">
                <a:cs typeface="Calibri"/>
              </a:rPr>
              <a:t>pupil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can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be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moved</a:t>
            </a:r>
            <a:r>
              <a:rPr lang="fi-FI" sz="1500" dirty="0">
                <a:cs typeface="Calibri"/>
              </a:rPr>
              <a:t> to </a:t>
            </a:r>
            <a:r>
              <a:rPr lang="fi-FI" sz="1500" dirty="0" err="1">
                <a:cs typeface="Calibri"/>
              </a:rPr>
              <a:t>special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support</a:t>
            </a:r>
            <a:r>
              <a:rPr lang="fi-FI" sz="1500" dirty="0">
                <a:cs typeface="Calibri"/>
              </a:rPr>
              <a:t>, </a:t>
            </a:r>
            <a:r>
              <a:rPr lang="fi-FI" sz="1500" dirty="0" err="1">
                <a:cs typeface="Calibri"/>
              </a:rPr>
              <a:t>if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needed</a:t>
            </a:r>
            <a:r>
              <a:rPr lang="fi-FI" sz="1500" dirty="0">
                <a:cs typeface="Calibri"/>
              </a:rPr>
              <a:t>.</a:t>
            </a:r>
            <a:endParaRPr lang="en-US" sz="1500" dirty="0">
              <a:cs typeface="Calibri"/>
            </a:endParaRPr>
          </a:p>
          <a:p>
            <a:r>
              <a:rPr lang="fi-FI" sz="1500" dirty="0" err="1">
                <a:cs typeface="Calibri"/>
              </a:rPr>
              <a:t>Special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support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includes</a:t>
            </a:r>
            <a:r>
              <a:rPr lang="fi-FI" sz="1500" dirty="0">
                <a:cs typeface="Calibri"/>
              </a:rPr>
              <a:t>:</a:t>
            </a:r>
            <a:endParaRPr lang="en-US" sz="1500" dirty="0">
              <a:cs typeface="Calibri"/>
            </a:endParaRPr>
          </a:p>
          <a:p>
            <a:pPr marL="0" indent="0">
              <a:buNone/>
            </a:pPr>
            <a:r>
              <a:rPr lang="fi-FI" sz="1500" dirty="0">
                <a:cs typeface="Calibri"/>
              </a:rPr>
              <a:t>  - </a:t>
            </a:r>
            <a:r>
              <a:rPr lang="fi-FI" sz="1500" dirty="0" err="1">
                <a:cs typeface="Calibri"/>
              </a:rPr>
              <a:t>more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special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teacher's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aid</a:t>
            </a:r>
            <a:endParaRPr lang="en-US" sz="1500" dirty="0" err="1">
              <a:cs typeface="Calibri"/>
            </a:endParaRPr>
          </a:p>
          <a:p>
            <a:pPr marL="0" indent="0">
              <a:buNone/>
            </a:pPr>
            <a:r>
              <a:rPr lang="fi-FI" sz="1500" dirty="0">
                <a:cs typeface="Calibri"/>
              </a:rPr>
              <a:t>  - </a:t>
            </a:r>
            <a:r>
              <a:rPr lang="fi-FI" sz="1500" dirty="0" err="1">
                <a:cs typeface="Calibri"/>
              </a:rPr>
              <a:t>more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support</a:t>
            </a:r>
            <a:r>
              <a:rPr lang="fi-FI" sz="1500" dirty="0">
                <a:cs typeface="Calibri"/>
              </a:rPr>
              <a:t> and help </a:t>
            </a:r>
            <a:r>
              <a:rPr lang="fi-FI" sz="1500" dirty="0" err="1">
                <a:cs typeface="Calibri"/>
              </a:rPr>
              <a:t>from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assistant</a:t>
            </a:r>
            <a:r>
              <a:rPr lang="fi-FI" sz="1500" dirty="0">
                <a:cs typeface="Calibri"/>
              </a:rPr>
              <a:t> </a:t>
            </a:r>
            <a:endParaRPr lang="en-US" sz="1500" dirty="0">
              <a:cs typeface="Calibri"/>
            </a:endParaRPr>
          </a:p>
          <a:p>
            <a:pPr marL="0" indent="0">
              <a:buNone/>
            </a:pPr>
            <a:r>
              <a:rPr lang="fi-FI" sz="1500" dirty="0">
                <a:cs typeface="Calibri"/>
              </a:rPr>
              <a:t>  - </a:t>
            </a:r>
            <a:r>
              <a:rPr lang="fi-FI" sz="1500" dirty="0" err="1">
                <a:cs typeface="Calibri"/>
              </a:rPr>
              <a:t>support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education</a:t>
            </a:r>
            <a:r>
              <a:rPr lang="fi-FI" sz="1500" dirty="0">
                <a:cs typeface="Calibri"/>
              </a:rPr>
              <a:t> and </a:t>
            </a:r>
            <a:r>
              <a:rPr lang="fi-FI" sz="1500" dirty="0" err="1">
                <a:cs typeface="Calibri"/>
              </a:rPr>
              <a:t>differentiation</a:t>
            </a:r>
            <a:endParaRPr lang="en-US" sz="1500" dirty="0" err="1">
              <a:cs typeface="Calibri"/>
            </a:endParaRPr>
          </a:p>
          <a:p>
            <a:pPr marL="0" indent="0">
              <a:buNone/>
            </a:pPr>
            <a:r>
              <a:rPr lang="fi-FI" sz="1500" dirty="0">
                <a:cs typeface="Calibri"/>
              </a:rPr>
              <a:t>  - </a:t>
            </a:r>
            <a:r>
              <a:rPr lang="fi-FI" sz="1500" dirty="0" err="1">
                <a:cs typeface="Calibri"/>
              </a:rPr>
              <a:t>pupil</a:t>
            </a:r>
            <a:r>
              <a:rPr lang="fi-FI" sz="1500" dirty="0">
                <a:cs typeface="Calibri"/>
              </a:rPr>
              <a:t> is </a:t>
            </a:r>
            <a:r>
              <a:rPr lang="fi-FI" sz="1500" dirty="0" err="1">
                <a:cs typeface="Calibri"/>
              </a:rPr>
              <a:t>studying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half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or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more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classes</a:t>
            </a:r>
            <a:r>
              <a:rPr lang="fi-FI" sz="1500" dirty="0">
                <a:cs typeface="Calibri"/>
              </a:rPr>
              <a:t> in a </a:t>
            </a:r>
            <a:r>
              <a:rPr lang="fi-FI" sz="1500" dirty="0" err="1">
                <a:cs typeface="Calibri"/>
              </a:rPr>
              <a:t>small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group</a:t>
            </a:r>
            <a:r>
              <a:rPr lang="fi-FI" sz="1500" dirty="0">
                <a:cs typeface="Calibri"/>
              </a:rPr>
              <a:t> </a:t>
            </a:r>
          </a:p>
          <a:p>
            <a:pPr marL="0" indent="0">
              <a:buNone/>
            </a:pPr>
            <a:r>
              <a:rPr lang="fi-FI" sz="1500" dirty="0">
                <a:cs typeface="Calibri"/>
              </a:rPr>
              <a:t>     -&gt; </a:t>
            </a:r>
            <a:r>
              <a:rPr lang="fi-FI" sz="1500" dirty="0" err="1">
                <a:cs typeface="Calibri"/>
              </a:rPr>
              <a:t>Skills</a:t>
            </a:r>
            <a:r>
              <a:rPr lang="fi-FI" sz="1500" dirty="0">
                <a:cs typeface="Calibri"/>
              </a:rPr>
              <a:t> and </a:t>
            </a:r>
            <a:r>
              <a:rPr lang="fi-FI" sz="1500" dirty="0" err="1">
                <a:cs typeface="Calibri"/>
              </a:rPr>
              <a:t>art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subjects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are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studied</a:t>
            </a:r>
            <a:r>
              <a:rPr lang="fi-FI" sz="1500" dirty="0">
                <a:cs typeface="Calibri"/>
              </a:rPr>
              <a:t> in a </a:t>
            </a:r>
            <a:r>
              <a:rPr lang="fi-FI" sz="1500" dirty="0" err="1">
                <a:cs typeface="Calibri"/>
              </a:rPr>
              <a:t>big</a:t>
            </a:r>
            <a:r>
              <a:rPr lang="fi-FI" sz="1500" dirty="0">
                <a:cs typeface="Calibri"/>
              </a:rPr>
              <a:t>/general </a:t>
            </a:r>
            <a:r>
              <a:rPr lang="fi-FI" sz="1500" dirty="0" err="1">
                <a:cs typeface="Calibri"/>
              </a:rPr>
              <a:t>class</a:t>
            </a:r>
          </a:p>
          <a:p>
            <a:pPr marL="0" indent="0">
              <a:buNone/>
            </a:pPr>
            <a:r>
              <a:rPr lang="fi-FI" sz="1500" dirty="0">
                <a:cs typeface="Calibri"/>
              </a:rPr>
              <a:t> - </a:t>
            </a:r>
            <a:r>
              <a:rPr lang="fi-FI" sz="1500" dirty="0" err="1">
                <a:cs typeface="Calibri"/>
              </a:rPr>
              <a:t>pupil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usually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have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own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goals</a:t>
            </a:r>
            <a:r>
              <a:rPr lang="fi-FI" sz="1500" dirty="0">
                <a:cs typeface="Calibri"/>
              </a:rPr>
              <a:t>, </a:t>
            </a:r>
            <a:r>
              <a:rPr lang="fi-FI" sz="1500" dirty="0" err="1">
                <a:cs typeface="Calibri"/>
              </a:rPr>
              <a:t>methods</a:t>
            </a:r>
            <a:r>
              <a:rPr lang="fi-FI" sz="1500" dirty="0">
                <a:cs typeface="Calibri"/>
              </a:rPr>
              <a:t> and </a:t>
            </a:r>
            <a:r>
              <a:rPr lang="fi-FI" sz="1500" dirty="0" err="1">
                <a:cs typeface="Calibri"/>
              </a:rPr>
              <a:t>learning</a:t>
            </a:r>
            <a:r>
              <a:rPr lang="fi-FI" sz="1500" dirty="0">
                <a:cs typeface="Calibri"/>
              </a:rPr>
              <a:t> </a:t>
            </a:r>
            <a:r>
              <a:rPr lang="fi-FI" sz="1500" dirty="0" err="1">
                <a:cs typeface="Calibri"/>
              </a:rPr>
              <a:t>tools</a:t>
            </a:r>
          </a:p>
        </p:txBody>
      </p:sp>
    </p:spTree>
    <p:extLst>
      <p:ext uri="{BB962C8B-B14F-4D97-AF65-F5344CB8AC3E}">
        <p14:creationId xmlns:p14="http://schemas.microsoft.com/office/powerpoint/2010/main" val="3333322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Microsoft Office PowerPoint</Application>
  <PresentationFormat>Breitbild</PresentationFormat>
  <Paragraphs>77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Office-teema</vt:lpstr>
      <vt:lpstr>3-step support system</vt:lpstr>
      <vt:lpstr>1. General support</vt:lpstr>
      <vt:lpstr>When a pupil needs more support</vt:lpstr>
      <vt:lpstr>Pedagogical evaluation</vt:lpstr>
      <vt:lpstr>Student welfare group</vt:lpstr>
      <vt:lpstr>Intense support</vt:lpstr>
      <vt:lpstr>Learning plan</vt:lpstr>
      <vt:lpstr>Pedagogical statement</vt:lpstr>
      <vt:lpstr>Special support</vt:lpstr>
      <vt:lpstr>Individual education plan, IEP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3-stepped support system</dc:title>
  <dc:creator>Veronika</dc:creator>
  <cp:lastModifiedBy>Windows-Benutzer</cp:lastModifiedBy>
  <cp:revision>207</cp:revision>
  <dcterms:modified xsi:type="dcterms:W3CDTF">2018-08-27T15:56:26Z</dcterms:modified>
</cp:coreProperties>
</file>