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Playfair Display"/>
      <p:regular r:id="rId24"/>
      <p:bold r:id="rId25"/>
      <p:italic r:id="rId26"/>
      <p:boldItalic r:id="rId27"/>
    </p:embeddedFont>
    <p:embeddedFont>
      <p:font typeface="Amatic SC"/>
      <p:regular r:id="rId28"/>
      <p:bold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Oswald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layfairDisplay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italic.fntdata"/><Relationship Id="rId25" Type="http://schemas.openxmlformats.org/officeDocument/2006/relationships/font" Target="fonts/PlayfairDisplay-bold.fntdata"/><Relationship Id="rId28" Type="http://schemas.openxmlformats.org/officeDocument/2006/relationships/font" Target="fonts/AmaticSC-regular.fntdata"/><Relationship Id="rId27" Type="http://schemas.openxmlformats.org/officeDocument/2006/relationships/font" Target="fonts/PlayfairDisplay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maticSC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6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8.xml"/><Relationship Id="rId35" Type="http://schemas.openxmlformats.org/officeDocument/2006/relationships/font" Target="fonts/Oswald-bold.fntdata"/><Relationship Id="rId12" Type="http://schemas.openxmlformats.org/officeDocument/2006/relationships/slide" Target="slides/slide7.xml"/><Relationship Id="rId34" Type="http://schemas.openxmlformats.org/officeDocument/2006/relationships/font" Target="fonts/Oswald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beb8ccb2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beb8ccb2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ec28d647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ec28d647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bebcb1d8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bebcb1d8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bebcb1d8fd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bebcb1d8fd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ebcb1d8fd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bebcb1d8fd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eb8ccb2e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eb8ccb2e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bec28d647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bec28d647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bec28d64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bec28d64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bec28d647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bec28d647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bea76e752c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bea76e752c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beb8ccb2e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beb8ccb2e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ea76e752c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bea76e752c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beb8ccb2e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beb8ccb2e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beb69060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beb69060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eb8ccb2ed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beb8ccb2e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ea76e752c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ea76e752c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eb8ccb2e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beb8ccb2e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1.jpg"/><Relationship Id="rId7" Type="http://schemas.openxmlformats.org/officeDocument/2006/relationships/image" Target="../media/image3.jp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footprintnetwork.org/" TargetMode="External"/><Relationship Id="rId4" Type="http://schemas.openxmlformats.org/officeDocument/2006/relationships/hyperlink" Target="https://www.belabs.it/overshoot-day-cose-e-cosa-significa-per-il-pianeta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it.wikipedia.org/wiki/Wuppertal_Institute" TargetMode="External"/><Relationship Id="rId4" Type="http://schemas.openxmlformats.org/officeDocument/2006/relationships/image" Target="../media/image30.jp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Relationship Id="rId4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Relationship Id="rId4" Type="http://schemas.openxmlformats.org/officeDocument/2006/relationships/image" Target="../media/image21.jpg"/><Relationship Id="rId5" Type="http://schemas.openxmlformats.org/officeDocument/2006/relationships/image" Target="../media/image19.png"/><Relationship Id="rId6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Relationship Id="rId4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ocs.google.com/document/d/1_s9qFlU3I7JOEfMQI9PJONUXzHSulF-0QpC20U5nXrg/edit?usp=sharing" TargetMode="External"/><Relationship Id="rId4" Type="http://schemas.openxmlformats.org/officeDocument/2006/relationships/hyperlink" Target="https://twinspace.etwinning.net/124613" TargetMode="External"/><Relationship Id="rId5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forms.gle/xFyD2ym7Y3rjzyp37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5.jpg"/><Relationship Id="rId5" Type="http://schemas.openxmlformats.org/officeDocument/2006/relationships/image" Target="../media/image2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2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hyperlink" Target="https://it.wikipedia.org/wiki/1987" TargetMode="External"/><Relationship Id="rId5" Type="http://schemas.openxmlformats.org/officeDocument/2006/relationships/hyperlink" Target="https://it.wikipedia.org/w/index.php?title=Commissione_mondiale_sull%27ambiente_e_lo_sviluppo&amp;action=edit&amp;redlink=1" TargetMode="External"/><Relationship Id="rId6" Type="http://schemas.openxmlformats.org/officeDocument/2006/relationships/hyperlink" Target="https://it.wikipedia.org/wiki/Sviluppo_sostenibile" TargetMode="External"/><Relationship Id="rId7" Type="http://schemas.openxmlformats.org/officeDocument/2006/relationships/hyperlink" Target="https://it.wikipedia.org/wiki/Gro_Harlem_Brundtland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44250" y="123275"/>
            <a:ext cx="8455500" cy="2146800"/>
          </a:xfrm>
          <a:prstGeom prst="rect">
            <a:avLst/>
          </a:prstGeom>
          <a:solidFill>
            <a:srgbClr val="00FFFF"/>
          </a:solidFill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matic SC"/>
                <a:ea typeface="Amatic SC"/>
                <a:cs typeface="Amatic SC"/>
                <a:sym typeface="Amatic SC"/>
              </a:rPr>
              <a:t>AGENDA 2030-             obiettivo 11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matic SC"/>
                <a:ea typeface="Amatic SC"/>
                <a:cs typeface="Amatic SC"/>
                <a:sym typeface="Amatic SC"/>
              </a:rPr>
              <a:t>19 febbraio 2021      citta’ sostenibili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b="0" l="0" r="0" t="32650"/>
          <a:stretch/>
        </p:blipFill>
        <p:spPr>
          <a:xfrm>
            <a:off x="3365775" y="2373343"/>
            <a:ext cx="5293901" cy="267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354875"/>
            <a:ext cx="1857375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250" y="3786523"/>
            <a:ext cx="2262526" cy="4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5149" y="867950"/>
            <a:ext cx="673477" cy="6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802" y="3201685"/>
            <a:ext cx="2409976" cy="4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4465125"/>
            <a:ext cx="3182626" cy="4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18272" y="206232"/>
            <a:ext cx="2507454" cy="49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143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Overshoot day, economia circolare, responsabilità condivisa, 4R</a:t>
            </a:r>
            <a:endParaRPr/>
          </a:p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311700" y="716050"/>
            <a:ext cx="8520600" cy="4427400"/>
          </a:xfrm>
          <a:prstGeom prst="rect">
            <a:avLst/>
          </a:prstGeom>
          <a:solidFill>
            <a:srgbClr val="00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it" sz="1290">
                <a:latin typeface="Arial"/>
                <a:ea typeface="Arial"/>
                <a:cs typeface="Arial"/>
                <a:sym typeface="Arial"/>
              </a:rPr>
              <a:t>L’urgenza dell’azione di intervento sulle città deriva da molteplici fattori, a partire dagli effetti devastanti dei </a:t>
            </a:r>
            <a:r>
              <a:rPr b="1" lang="it" sz="129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cambiamenti climatici</a:t>
            </a:r>
            <a:r>
              <a:rPr lang="it" sz="129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sull’ambiente 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in cui viviamo e dalla </a:t>
            </a:r>
            <a:r>
              <a:rPr b="1" lang="it" sz="129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gestione non responsabile delle risorse naturali 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a disposizione. Nel corso della lezione si è appreso come l’Italia in particolare necessiti di un’</a:t>
            </a:r>
            <a:r>
              <a:rPr b="1" lang="it" sz="1290">
                <a:latin typeface="Arial"/>
                <a:ea typeface="Arial"/>
                <a:cs typeface="Arial"/>
                <a:sym typeface="Arial"/>
              </a:rPr>
              <a:t>inversione di tendenza relativamente alle propensioni al consumo, in quanto risulta essere 5 volte superiore rispetto all’estensione del territorio nazionale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: è’ stato calcolato che in soli sei mesi e mezzo, lo scorso anno abbiamo esaurito le risorse di un anno intero e che dovremo sottrarre il nostro capitale naturale alle prossime generazioni. A contabilizzare questo nostro indebitamento col pianeta e con il futuro sono annualmente i dati raccolti dal </a:t>
            </a:r>
            <a:r>
              <a:rPr b="1" lang="it" sz="1290">
                <a:highlight>
                  <a:srgbClr val="FFFF00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Global Footprint Network</a:t>
            </a:r>
            <a:r>
              <a:rPr b="1" lang="it" sz="129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(un’organizzazione di ricerca internazionale che studia e monitora l’impronta ecologica e l’impatto che le attività umane hanno sul pianeta) che  confrontano a livello globale il consumo umano di risorse naturali con la capacità degli ecosistemi di rigenerarle. </a:t>
            </a:r>
            <a:r>
              <a:rPr lang="it" sz="129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Nel 2020 l’Italia è risultato il Paese con i </a:t>
            </a:r>
            <a:r>
              <a:rPr lang="it" sz="129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maggiori consumi nel mondo: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 pertanto, s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e vogliamo ritardare nei prossimi anni l’</a:t>
            </a:r>
            <a:r>
              <a:rPr b="1" lang="it" sz="1290">
                <a:highlight>
                  <a:srgbClr val="FFFF00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Overshoot day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, (giorno limite per eccesso nei consumi di risorse) è oggi fondamentale orientare il necessario percorso di</a:t>
            </a:r>
            <a:r>
              <a:rPr b="1" lang="it" sz="1290">
                <a:latin typeface="Arial"/>
                <a:ea typeface="Arial"/>
                <a:cs typeface="Arial"/>
                <a:sym typeface="Arial"/>
              </a:rPr>
              <a:t> ripresa economica 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su </a:t>
            </a:r>
            <a:r>
              <a:rPr b="1" lang="it" sz="1290">
                <a:latin typeface="Arial"/>
                <a:ea typeface="Arial"/>
                <a:cs typeface="Arial"/>
                <a:sym typeface="Arial"/>
              </a:rPr>
              <a:t>criteri di </a:t>
            </a:r>
            <a:r>
              <a:rPr b="1" lang="it" sz="129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sviluppo sostenibile</a:t>
            </a:r>
            <a:r>
              <a:rPr b="1" lang="it" sz="1290"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 focalizzando pertanto il nostro ciclo di produzione verso i principi dell’</a:t>
            </a:r>
            <a:r>
              <a:rPr b="1" lang="it" sz="129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economia circolare,</a:t>
            </a:r>
            <a:r>
              <a:rPr b="1" lang="it" sz="1290">
                <a:latin typeface="Arial"/>
                <a:ea typeface="Arial"/>
                <a:cs typeface="Arial"/>
                <a:sym typeface="Arial"/>
              </a:rPr>
              <a:t> orientata al s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ervizio più che al consumo e prolungando il ciclo di vita dei beni prodotti secondo la </a:t>
            </a:r>
            <a:r>
              <a:rPr b="1" lang="it" sz="1290">
                <a:latin typeface="Arial"/>
                <a:ea typeface="Arial"/>
                <a:cs typeface="Arial"/>
                <a:sym typeface="Arial"/>
              </a:rPr>
              <a:t>regola delle quattro R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it" sz="129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it" sz="159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Riduzione, il Riutilizzo, il Riciclo e il Recupero</a:t>
            </a:r>
            <a:r>
              <a:rPr b="1" lang="it" sz="159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lang="it" sz="1290">
                <a:latin typeface="Arial"/>
                <a:ea typeface="Arial"/>
                <a:cs typeface="Arial"/>
                <a:sym typeface="Arial"/>
              </a:rPr>
              <a:t>Il concetto di </a:t>
            </a:r>
            <a:r>
              <a:rPr b="1" lang="it" sz="129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Responsabilità condivis</a:t>
            </a:r>
            <a:r>
              <a:rPr lang="it" sz="129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a,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 espresso dalla normativa italiana vigente, prevede che tutti – </a:t>
            </a:r>
            <a:r>
              <a:rPr b="1" lang="it" sz="1290">
                <a:latin typeface="Arial"/>
                <a:ea typeface="Arial"/>
                <a:cs typeface="Arial"/>
                <a:sym typeface="Arial"/>
              </a:rPr>
              <a:t>imprese, pubblica amministrazione, consumatori </a:t>
            </a:r>
            <a:r>
              <a:rPr lang="it" sz="1290">
                <a:latin typeface="Arial"/>
                <a:ea typeface="Arial"/>
                <a:cs typeface="Arial"/>
                <a:sym typeface="Arial"/>
              </a:rPr>
              <a:t>– concorrano al raggiungimento degli obiettivi generali di raccolta e riciclo,  per una corretta gestione dei rifiuti ma soprattutto per una condivisione della responsabilità nei confronti delle future generazioni.</a:t>
            </a:r>
            <a:endParaRPr sz="129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b="1" sz="2070">
              <a:highlight>
                <a:srgbClr val="F1FAFE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b="1" sz="119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Lo zaino ecologico, l’impronta ecologica, di carbonio e idrica</a:t>
            </a:r>
            <a:endParaRPr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11700" y="1017725"/>
            <a:ext cx="5601000" cy="40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Arial"/>
                <a:ea typeface="Arial"/>
                <a:cs typeface="Arial"/>
                <a:sym typeface="Arial"/>
              </a:rPr>
              <a:t>Tra gli insegnamenti della Lectio Magistralis di 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Michelina Occhioni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 al “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Tarantelli” 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c’è sicuramente il concetto di </a:t>
            </a:r>
            <a:r>
              <a:rPr b="1" lang="it" sz="16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zaino ecologico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, uno degli </a:t>
            </a:r>
            <a:r>
              <a:rPr lang="it" sz="16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indicatori di sostenibilità ambientale 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già raccomandati dal WWF negli anni ‘90 per salvaguardare il pianeta, con lo slogan </a:t>
            </a:r>
            <a:r>
              <a:rPr lang="it" sz="21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it" sz="1700">
                <a:solidFill>
                  <a:srgbClr val="383838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it" sz="1700">
                <a:solidFill>
                  <a:srgbClr val="383838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“prima di comprare qualcosa, chiediti se ne hai veramente bisogno”.</a:t>
            </a:r>
            <a:r>
              <a:rPr lang="it" sz="21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600">
                <a:solidFill>
                  <a:srgbClr val="383838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Successivamente il concetto è stato elaborato dal </a:t>
            </a:r>
            <a:r>
              <a:rPr b="1" lang="it" sz="1600" u="sng">
                <a:solidFill>
                  <a:srgbClr val="383838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Wuppertal Institut</a:t>
            </a:r>
            <a:r>
              <a:rPr lang="it" sz="1600">
                <a:solidFill>
                  <a:srgbClr val="383838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 per il </a:t>
            </a:r>
            <a:r>
              <a:rPr b="1" lang="it" sz="1600">
                <a:solidFill>
                  <a:srgbClr val="383838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Clima, l’Energia e l’Ambiente </a:t>
            </a:r>
            <a:r>
              <a:rPr lang="it" sz="1600">
                <a:solidFill>
                  <a:srgbClr val="383838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per misurare il peso dei nostri consumi sull’ambiente.</a:t>
            </a:r>
            <a:endParaRPr sz="1600">
              <a:solidFill>
                <a:srgbClr val="383838"/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600">
                <a:solidFill>
                  <a:srgbClr val="383838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Ogni prodotto che acquistiamo ha un </a:t>
            </a:r>
            <a:r>
              <a:rPr lang="it" sz="1600">
                <a:solidFill>
                  <a:srgbClr val="383838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proprio ciclo di vita e un impatto sull’ambiente,</a:t>
            </a:r>
            <a:r>
              <a:rPr lang="it" sz="1600">
                <a:solidFill>
                  <a:srgbClr val="383838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 dalle risorse necessarie a produrlo fino all’energia usata per il suo smaltimento.</a:t>
            </a:r>
            <a:endParaRPr sz="1600">
              <a:solidFill>
                <a:srgbClr val="383838"/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0175" y="2794000"/>
            <a:ext cx="2976502" cy="223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6875" y="1029236"/>
            <a:ext cx="1982900" cy="176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title"/>
          </p:nvPr>
        </p:nvSpPr>
        <p:spPr>
          <a:xfrm>
            <a:off x="67950" y="414850"/>
            <a:ext cx="9008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Il ruolo-chiave delle città e gli interventi urbani di sviluppo sostenibile</a:t>
            </a:r>
            <a:endParaRPr/>
          </a:p>
        </p:txBody>
      </p:sp>
      <p:sp>
        <p:nvSpPr>
          <p:cNvPr id="142" name="Google Shape;142;p2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4"/>
          <p:cNvPicPr preferRelativeResize="0"/>
          <p:nvPr/>
        </p:nvPicPr>
        <p:blipFill rotWithShape="1">
          <a:blip r:embed="rId3">
            <a:alphaModFix/>
          </a:blip>
          <a:srcRect b="0" l="7767" r="19020" t="30497"/>
          <a:stretch/>
        </p:blipFill>
        <p:spPr>
          <a:xfrm>
            <a:off x="201351" y="1304325"/>
            <a:ext cx="4684022" cy="333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 rotWithShape="1">
          <a:blip r:embed="rId4">
            <a:alphaModFix/>
          </a:blip>
          <a:srcRect b="10108" l="7231" r="32654" t="28444"/>
          <a:stretch/>
        </p:blipFill>
        <p:spPr>
          <a:xfrm>
            <a:off x="4945725" y="1565900"/>
            <a:ext cx="4122849" cy="316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type="title"/>
          </p:nvPr>
        </p:nvSpPr>
        <p:spPr>
          <a:xfrm>
            <a:off x="311700" y="445025"/>
            <a:ext cx="439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 città sostenibile deve essere...</a:t>
            </a:r>
            <a:endParaRPr/>
          </a:p>
        </p:txBody>
      </p:sp>
      <p:sp>
        <p:nvSpPr>
          <p:cNvPr id="150" name="Google Shape;150;p25"/>
          <p:cNvSpPr txBox="1"/>
          <p:nvPr>
            <p:ph idx="1" type="body"/>
          </p:nvPr>
        </p:nvSpPr>
        <p:spPr>
          <a:xfrm>
            <a:off x="135750" y="1176525"/>
            <a:ext cx="8772000" cy="3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highlight>
                  <a:srgbClr val="FFFF00"/>
                </a:highlight>
                <a:latin typeface="Amatic SC"/>
                <a:ea typeface="Amatic SC"/>
                <a:cs typeface="Amatic SC"/>
                <a:sym typeface="Amatic SC"/>
              </a:rPr>
              <a:t>inclusiva</a:t>
            </a:r>
            <a:endParaRPr b="1" sz="4800">
              <a:highlight>
                <a:srgbClr val="FFFF00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4800">
                <a:highlight>
                  <a:srgbClr val="FFFF00"/>
                </a:highlight>
                <a:latin typeface="Amatic SC"/>
                <a:ea typeface="Amatic SC"/>
                <a:cs typeface="Amatic SC"/>
                <a:sym typeface="Amatic SC"/>
              </a:rPr>
              <a:t>RESILIENTE</a:t>
            </a:r>
            <a:endParaRPr b="1" sz="4800">
              <a:highlight>
                <a:srgbClr val="FFFF00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45720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highlight>
                <a:srgbClr val="FFFF00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45720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4800">
                <a:highlight>
                  <a:srgbClr val="FFFF00"/>
                </a:highlight>
                <a:latin typeface="Amatic SC"/>
                <a:ea typeface="Amatic SC"/>
                <a:cs typeface="Amatic SC"/>
                <a:sym typeface="Amatic SC"/>
              </a:rPr>
              <a:t>integrata </a:t>
            </a:r>
            <a:endParaRPr b="1" sz="4800">
              <a:highlight>
                <a:srgbClr val="FFFF00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4800">
                <a:highlight>
                  <a:srgbClr val="FFFF00"/>
                </a:highlight>
                <a:latin typeface="Amatic SC"/>
                <a:ea typeface="Amatic SC"/>
                <a:cs typeface="Amatic SC"/>
                <a:sym typeface="Amatic SC"/>
              </a:rPr>
              <a:t>							Compatta</a:t>
            </a:r>
            <a:endParaRPr b="1" sz="4800">
              <a:highlight>
                <a:srgbClr val="FFFF00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4800">
                <a:highlight>
                  <a:srgbClr val="FFFF00"/>
                </a:highlight>
                <a:latin typeface="Amatic SC"/>
                <a:ea typeface="Amatic SC"/>
                <a:cs typeface="Amatic SC"/>
                <a:sym typeface="Amatic SC"/>
              </a:rPr>
              <a:t>PARTECIPATIVA</a:t>
            </a:r>
            <a:endParaRPr b="1" sz="4800">
              <a:highlight>
                <a:srgbClr val="FFFF00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5"/>
          <p:cNvSpPr txBox="1"/>
          <p:nvPr/>
        </p:nvSpPr>
        <p:spPr>
          <a:xfrm>
            <a:off x="950275" y="2896050"/>
            <a:ext cx="28356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2" name="Google Shape;152;p25"/>
          <p:cNvPicPr preferRelativeResize="0"/>
          <p:nvPr/>
        </p:nvPicPr>
        <p:blipFill rotWithShape="1">
          <a:blip r:embed="rId3">
            <a:alphaModFix/>
          </a:blip>
          <a:srcRect b="22877" l="21821" r="22312" t="31668"/>
          <a:stretch/>
        </p:blipFill>
        <p:spPr>
          <a:xfrm>
            <a:off x="221200" y="2503875"/>
            <a:ext cx="3831224" cy="23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5"/>
          <p:cNvPicPr preferRelativeResize="0"/>
          <p:nvPr/>
        </p:nvPicPr>
        <p:blipFill rotWithShape="1">
          <a:blip r:embed="rId4">
            <a:alphaModFix/>
          </a:blip>
          <a:srcRect b="17303" l="10700" r="31331" t="32843"/>
          <a:stretch/>
        </p:blipFill>
        <p:spPr>
          <a:xfrm>
            <a:off x="4932325" y="150825"/>
            <a:ext cx="3975398" cy="25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title"/>
          </p:nvPr>
        </p:nvSpPr>
        <p:spPr>
          <a:xfrm>
            <a:off x="311700" y="143800"/>
            <a:ext cx="626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Traguardi urbani da conseguire entro il 2030</a:t>
            </a:r>
            <a:endParaRPr/>
          </a:p>
        </p:txBody>
      </p:sp>
      <p:sp>
        <p:nvSpPr>
          <p:cNvPr id="159" name="Google Shape;159;p26"/>
          <p:cNvSpPr txBox="1"/>
          <p:nvPr>
            <p:ph idx="1" type="body"/>
          </p:nvPr>
        </p:nvSpPr>
        <p:spPr>
          <a:xfrm>
            <a:off x="135750" y="1176525"/>
            <a:ext cx="8772000" cy="3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highlight>
                <a:srgbClr val="FFFF00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highlight>
                <a:srgbClr val="FFFF00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45720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highlight>
                <a:srgbClr val="FFFF00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45720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highlight>
                <a:srgbClr val="FFFF00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4800">
                <a:highlight>
                  <a:srgbClr val="FFFF00"/>
                </a:highlight>
                <a:latin typeface="Amatic SC"/>
                <a:ea typeface="Amatic SC"/>
                <a:cs typeface="Amatic SC"/>
                <a:sym typeface="Amatic SC"/>
              </a:rPr>
              <a:t>							</a:t>
            </a:r>
            <a:endParaRPr b="1" sz="4800">
              <a:highlight>
                <a:srgbClr val="FFFF00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6"/>
          <p:cNvSpPr txBox="1"/>
          <p:nvPr/>
        </p:nvSpPr>
        <p:spPr>
          <a:xfrm>
            <a:off x="950275" y="2896050"/>
            <a:ext cx="28356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1" name="Google Shape;161;p26"/>
          <p:cNvPicPr preferRelativeResize="0"/>
          <p:nvPr/>
        </p:nvPicPr>
        <p:blipFill rotWithShape="1">
          <a:blip r:embed="rId3">
            <a:alphaModFix/>
          </a:blip>
          <a:srcRect b="13487" l="7963" r="21870" t="29912"/>
          <a:stretch/>
        </p:blipFill>
        <p:spPr>
          <a:xfrm>
            <a:off x="103062" y="1923225"/>
            <a:ext cx="4811674" cy="291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 rotWithShape="1">
          <a:blip r:embed="rId4">
            <a:alphaModFix/>
          </a:blip>
          <a:srcRect b="22291" l="0" r="35922" t="25951"/>
          <a:stretch/>
        </p:blipFill>
        <p:spPr>
          <a:xfrm>
            <a:off x="4706100" y="716499"/>
            <a:ext cx="4394399" cy="266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402200" y="173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Il questionario finale sulla Sostenibilità Urbana  </a:t>
            </a:r>
            <a:endParaRPr/>
          </a:p>
        </p:txBody>
      </p:sp>
      <p:pic>
        <p:nvPicPr>
          <p:cNvPr id="168" name="Google Shape;168;p27"/>
          <p:cNvPicPr preferRelativeResize="0"/>
          <p:nvPr/>
        </p:nvPicPr>
        <p:blipFill rotWithShape="1">
          <a:blip r:embed="rId3">
            <a:alphaModFix/>
          </a:blip>
          <a:srcRect b="0" l="0" r="0" t="40177"/>
          <a:stretch/>
        </p:blipFill>
        <p:spPr>
          <a:xfrm>
            <a:off x="402200" y="746225"/>
            <a:ext cx="5519470" cy="2476478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27"/>
          <p:cNvPicPr preferRelativeResize="0"/>
          <p:nvPr/>
        </p:nvPicPr>
        <p:blipFill rotWithShape="1">
          <a:blip r:embed="rId4">
            <a:alphaModFix/>
          </a:blip>
          <a:srcRect b="0" l="0" r="0" t="40037"/>
          <a:stretch/>
        </p:blipFill>
        <p:spPr>
          <a:xfrm>
            <a:off x="6594150" y="353650"/>
            <a:ext cx="1765501" cy="229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 rotWithShape="1">
          <a:blip r:embed="rId5">
            <a:alphaModFix/>
          </a:blip>
          <a:srcRect b="42813" l="29198" r="24120" t="13176"/>
          <a:stretch/>
        </p:blipFill>
        <p:spPr>
          <a:xfrm>
            <a:off x="859775" y="3285050"/>
            <a:ext cx="3315651" cy="17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 rotWithShape="1">
          <a:blip r:embed="rId6">
            <a:alphaModFix/>
          </a:blip>
          <a:srcRect b="0" l="20723" r="0" t="41348"/>
          <a:stretch/>
        </p:blipFill>
        <p:spPr>
          <a:xfrm>
            <a:off x="4793691" y="2751350"/>
            <a:ext cx="4129111" cy="2291124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2679800" y="114300"/>
            <a:ext cx="294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 quesiti aperti finali</a:t>
            </a:r>
            <a:endParaRPr/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196075" y="603350"/>
            <a:ext cx="8627700" cy="20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latin typeface="Arial"/>
                <a:ea typeface="Arial"/>
                <a:cs typeface="Arial"/>
                <a:sym typeface="Arial"/>
              </a:rPr>
              <a:t>Un nutrito coro di  interventi ha completato la lezione interattiva al termine della presentazione di </a:t>
            </a:r>
            <a:r>
              <a:rPr b="1" lang="it">
                <a:latin typeface="Arial"/>
                <a:ea typeface="Arial"/>
                <a:cs typeface="Arial"/>
                <a:sym typeface="Arial"/>
              </a:rPr>
              <a:t>Michelina Occhioni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. Tra gli altri, l’intervento di </a:t>
            </a:r>
            <a:r>
              <a:rPr b="1" lang="it">
                <a:latin typeface="Arial"/>
                <a:ea typeface="Arial"/>
                <a:cs typeface="Arial"/>
                <a:sym typeface="Arial"/>
              </a:rPr>
              <a:t>Fabiola Isidori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, che ha fatto notare come l’utilizzo del programma </a:t>
            </a:r>
            <a:r>
              <a:rPr b="1" lang="it">
                <a:latin typeface="Arial"/>
                <a:ea typeface="Arial"/>
                <a:cs typeface="Arial"/>
                <a:sym typeface="Arial"/>
              </a:rPr>
              <a:t>Minecraft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  sia stato di particolare impatto e interesse per i ragazzi abituati a questi linguaggi. Gli argomenti trattati dalla </a:t>
            </a:r>
            <a:r>
              <a:rPr b="1" lang="it">
                <a:latin typeface="Arial"/>
                <a:ea typeface="Arial"/>
                <a:cs typeface="Arial"/>
                <a:sym typeface="Arial"/>
              </a:rPr>
              <a:t>dott.ssa O</a:t>
            </a:r>
            <a:r>
              <a:rPr b="1" lang="it">
                <a:latin typeface="Arial"/>
                <a:ea typeface="Arial"/>
                <a:cs typeface="Arial"/>
                <a:sym typeface="Arial"/>
              </a:rPr>
              <a:t>cchioni 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integrano e arricchiscono quanto già elaborato con le classi del progetto eTwinning. </a:t>
            </a:r>
            <a:r>
              <a:rPr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Gli studenti marchigiani,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 provenienti da diversi comuni della provincia del fermano, hanno effettuato </a:t>
            </a:r>
            <a:r>
              <a:rPr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in lingua inglese</a:t>
            </a:r>
            <a:r>
              <a:rPr lang="it"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 ricerca sui prodotti locali e sull’importanza di un</a:t>
            </a:r>
            <a:r>
              <a:rPr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’economia a km 0 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valorizzando il proprio territorio e sostenendo l’economia locale.  Hanno, inoltre, elaborato un questionario attraverso </a:t>
            </a:r>
            <a:r>
              <a:rPr b="1"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Google Forms</a:t>
            </a:r>
            <a:r>
              <a:rPr b="1" lang="it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per individuare quanto e se i nostri </a:t>
            </a:r>
            <a:r>
              <a:rPr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comportamenti quotidiani sono effettivamente “sustainable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”.  Il questionario, prima testato dagli studenti della </a:t>
            </a:r>
            <a:r>
              <a:rPr b="1"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classe 5BC, 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 sarà a breve condiviso sulla piattaforma </a:t>
            </a:r>
            <a:r>
              <a:rPr b="1" lang="it">
                <a:latin typeface="Arial"/>
                <a:ea typeface="Arial"/>
                <a:cs typeface="Arial"/>
                <a:sym typeface="Arial"/>
              </a:rPr>
              <a:t>eTwinning 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con i partners del progetto </a:t>
            </a:r>
            <a:r>
              <a:rPr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eTwinning “</a:t>
            </a:r>
            <a:r>
              <a:rPr b="1"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Agenda 2030: SDG-11 Sustainable Cities and Communities”</a:t>
            </a:r>
            <a:r>
              <a:rPr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925" y="2819775"/>
            <a:ext cx="2946299" cy="2209724"/>
          </a:xfrm>
          <a:prstGeom prst="rect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175" y="2766750"/>
            <a:ext cx="3087698" cy="2315773"/>
          </a:xfrm>
          <a:prstGeom prst="rect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Appuntamento sul Twinspace!</a:t>
            </a:r>
            <a:endParaRPr/>
          </a:p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251350" y="1161425"/>
            <a:ext cx="8676900" cy="36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rial"/>
                <a:ea typeface="Arial"/>
                <a:cs typeface="Arial"/>
                <a:sym typeface="Arial"/>
              </a:rPr>
              <a:t>Per le classi italiane e spagnole del progetto</a:t>
            </a:r>
            <a:r>
              <a:rPr b="1" lang="it">
                <a:latin typeface="Arial"/>
                <a:ea typeface="Arial"/>
                <a:cs typeface="Arial"/>
                <a:sym typeface="Arial"/>
              </a:rPr>
              <a:t> eTwinning </a:t>
            </a:r>
            <a:r>
              <a:rPr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Agenda 2020-SDG-11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, che si sono  già cimentate in attività collaborative di diverso tipo, tra cui uno </a:t>
            </a:r>
            <a:r>
              <a:rPr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studio comparato 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delle rispettive città di provenienza </a:t>
            </a:r>
            <a:r>
              <a:rPr b="1" lang="it"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Porto Sant’Elpidio, Molfetta e Caceres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) secondo criteri di sostenibilità ispirati all’</a:t>
            </a:r>
            <a:r>
              <a:rPr b="1" lang="it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obiettivo 11 di Agenda 2030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https://docs.google.com/document/d/1_s9qFlU3I7JOEfMQI9PJONUXzHSulF-0QpC20U5nXrg/edit?usp=sharing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, i </a:t>
            </a:r>
            <a:r>
              <a:rPr lang="it">
                <a:latin typeface="Arial"/>
                <a:ea typeface="Arial"/>
                <a:cs typeface="Arial"/>
                <a:sym typeface="Arial"/>
              </a:rPr>
              <a:t> lavori proseguono nella piattaforma virtuale  di riferimento </a:t>
            </a:r>
            <a:r>
              <a:rPr b="1" lang="it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(il Twinspace)</a:t>
            </a:r>
            <a:endParaRPr b="1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homepage </a:t>
            </a:r>
            <a:r>
              <a:rPr lang="it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https://twinspace.etwinning.net/124613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8275" y="3345750"/>
            <a:ext cx="3209925" cy="1419225"/>
          </a:xfrm>
          <a:prstGeom prst="rect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311700" y="445025"/>
            <a:ext cx="602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Ringraziamenti e note su Michelina Occhioni</a:t>
            </a:r>
            <a:endParaRPr/>
          </a:p>
        </p:txBody>
      </p:sp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311700" y="1322600"/>
            <a:ext cx="8520600" cy="35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Michelina Occhioni 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fa parte del Gruppo </a:t>
            </a:r>
            <a:r>
              <a:rPr b="1"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UNICAMearth 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dell’Università di </a:t>
            </a:r>
            <a:r>
              <a:rPr b="1"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Camerino, 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 si occupa della </a:t>
            </a:r>
            <a:r>
              <a:rPr b="1"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didattica delle Geoscienze, 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nell’ambito delle </a:t>
            </a:r>
            <a:r>
              <a:rPr b="1"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attività di dottorato di ricerca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. Il gruppo è attualmente impegnato a promuovere j</a:t>
            </a:r>
            <a:r>
              <a:rPr i="1" lang="it" sz="1700">
                <a:solidFill>
                  <a:srgbClr val="22222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oint-projects con le scuole 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con</a:t>
            </a:r>
            <a:r>
              <a:rPr i="1" lang="it" sz="1700">
                <a:solidFill>
                  <a:srgbClr val="22222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focus della sostenibilità ambientale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. Tali progetti si svolgono soprattutto in mondi virtuali come </a:t>
            </a:r>
            <a:r>
              <a:rPr i="1" lang="it" sz="1700">
                <a:solidFill>
                  <a:srgbClr val="22222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Minecraft 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e la </a:t>
            </a:r>
            <a:r>
              <a:rPr i="1" lang="it" sz="1700">
                <a:solidFill>
                  <a:srgbClr val="22222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piattaforma 3D Opensimulator. 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i="1" sz="1700">
              <a:solidFill>
                <a:srgbClr val="222222"/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Michelina Occhioni è infatti proprietaria da 10 anni di </a:t>
            </a:r>
            <a:r>
              <a:rPr i="1" lang="it" sz="1700">
                <a:solidFill>
                  <a:srgbClr val="22222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Techland, un mondo virtuale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 basato su Opensimulator dedicato alla </a:t>
            </a:r>
            <a:r>
              <a:rPr i="1" lang="it" sz="1700">
                <a:solidFill>
                  <a:srgbClr val="22222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matematica e alle scienze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, nel quale è stata implementata recentemente una</a:t>
            </a:r>
            <a:r>
              <a:rPr i="1" lang="it" sz="1700">
                <a:solidFill>
                  <a:srgbClr val="22222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sezione dedicata alla sostenibilità ambientale a all’Agenda 2030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. </a:t>
            </a:r>
            <a:r>
              <a:rPr i="1" lang="it" sz="1700">
                <a:solidFill>
                  <a:srgbClr val="22222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 Techland si accede in forma di avatar,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 che nel mondo virtuale crea ed interagisce con oggetti ed altri avatar. Nei mondi virtuali</a:t>
            </a:r>
            <a:r>
              <a:rPr i="1" lang="it" sz="1700">
                <a:solidFill>
                  <a:srgbClr val="22222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è possibile sviluppare esperienze didattiche collaborative </a:t>
            </a:r>
            <a:r>
              <a:rPr i="1" lang="it" sz="1700">
                <a:solidFill>
                  <a:srgbClr val="222222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come giochi di ruolo, studio di casi, ricostruzione di scenari passati, presenti e futuri, storytelling e gamification. </a:t>
            </a:r>
            <a:endParaRPr i="1" sz="1700">
              <a:solidFill>
                <a:srgbClr val="222222"/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5775" y="60351"/>
            <a:ext cx="2190475" cy="118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1700" y="135750"/>
            <a:ext cx="85206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Incontro con la dott.ssa Michelina Occhioni, ricercatrice UniCam</a:t>
            </a:r>
            <a:endParaRPr/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432350" y="746100"/>
            <a:ext cx="8520600" cy="43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l progetto di </a:t>
            </a:r>
            <a:r>
              <a:rPr lang="it" sz="16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gemellaggio virtuale </a:t>
            </a:r>
            <a:r>
              <a:rPr b="1" lang="it" sz="16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eTwinning “Agenda 2030: SDG11” (Città e comunità sostenibili)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 iniziato nel corrente anno scolastico tra alcune classi dell’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IISS “Carlo Urbani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” di Porto Sant’Elpidio (FM), dell’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IES “Agora” di Caceres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 (Spagna) e dell’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ITET “G. Salvemini”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 di Molfetta (BA), si è arricchito nei giorni scorsi di un nuovo, importante sodalizio: la </a:t>
            </a:r>
            <a:r>
              <a:rPr lang="it" sz="16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collaborazione degli Istituti scolastici partners con </a:t>
            </a:r>
            <a:r>
              <a:rPr b="1" lang="it" sz="16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l’Università di Camerino (MC)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 L’opportunità di formazione è stata offerta dalla dott.ssa 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Michelina Occhioni,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 dottoranda in </a:t>
            </a:r>
            <a:r>
              <a:rPr b="1" lang="it" sz="16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Geoscience Education</a:t>
            </a:r>
            <a:r>
              <a:rPr lang="it" sz="16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ed esperta di 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Sostenibilità ambientale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, impegnata in una ri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cerca di settore presso alcuni Istituti scolastici per uno studio comparato che prevede l’analisi degli esiti di un 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questionario anonimo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 somministrato agli studenti nelle 2 fasi (iniziale e finale) della ricerca. </a:t>
            </a:r>
            <a:r>
              <a:rPr lang="it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https://forms.gle/xFyD2ym7Y3rjzyp37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.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500">
                <a:latin typeface="Arial"/>
                <a:ea typeface="Arial"/>
                <a:cs typeface="Arial"/>
                <a:sym typeface="Arial"/>
              </a:rPr>
              <a:t>L’incontro tra i gruppi italiani si è tenuto il giorno 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19 febbraio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 2021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 nell’Aula Magna dell’Istituto Professionale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 “E.Tarantelli”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 di Sant’Elpidio a Mare, in modalità 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#blended: 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gli 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studenti della 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classe 5BC Enogastronomia e Sala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 e i docenti intervenuti si sono interfacciati con i partners  </a:t>
            </a:r>
            <a:r>
              <a:rPr b="1" lang="it" sz="16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sia in presenza che a distanza,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 come in altre occasioni di apprendimento dall’inizio della pandemia da Covid-19</a:t>
            </a:r>
            <a:r>
              <a:rPr lang="it" sz="1700">
                <a:latin typeface="Arial"/>
                <a:ea typeface="Arial"/>
                <a:cs typeface="Arial"/>
                <a:sym typeface="Arial"/>
              </a:rPr>
              <a:t>.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152400" y="122900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Didattica in presenza/ a distanza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226250" y="695600"/>
            <a:ext cx="4568400" cy="18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it" sz="1495">
                <a:latin typeface="Arial"/>
                <a:ea typeface="Arial"/>
                <a:cs typeface="Arial"/>
                <a:sym typeface="Arial"/>
              </a:rPr>
              <a:t>Nelle foto, le docenti </a:t>
            </a:r>
            <a:r>
              <a:rPr b="1" lang="it" sz="1495">
                <a:latin typeface="Arial"/>
                <a:ea typeface="Arial"/>
                <a:cs typeface="Arial"/>
                <a:sym typeface="Arial"/>
              </a:rPr>
              <a:t>Domitilla Nucci, Fabiola Isidori e Laura Gentili </a:t>
            </a:r>
            <a:r>
              <a:rPr lang="it" sz="1495">
                <a:latin typeface="Arial"/>
                <a:ea typeface="Arial"/>
                <a:cs typeface="Arial"/>
                <a:sym typeface="Arial"/>
              </a:rPr>
              <a:t>intervenute nel video-incontro del 19 febbraio 2021 e la classe </a:t>
            </a:r>
            <a:r>
              <a:rPr b="1" lang="it" sz="1495">
                <a:latin typeface="Arial"/>
                <a:ea typeface="Arial"/>
                <a:cs typeface="Arial"/>
                <a:sym typeface="Arial"/>
              </a:rPr>
              <a:t>5BC dell’Istituto Tarantelli di Sant’Elpidio a Mare </a:t>
            </a:r>
            <a:r>
              <a:rPr lang="it" sz="1495">
                <a:latin typeface="Arial"/>
                <a:ea typeface="Arial"/>
                <a:cs typeface="Arial"/>
                <a:sym typeface="Arial"/>
              </a:rPr>
              <a:t>in Aula Magna</a:t>
            </a:r>
            <a:r>
              <a:rPr b="1" lang="it" sz="1495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495">
                <a:latin typeface="Arial"/>
                <a:ea typeface="Arial"/>
                <a:cs typeface="Arial"/>
                <a:sym typeface="Arial"/>
              </a:rPr>
              <a:t>attendono il collegamento </a:t>
            </a:r>
            <a:r>
              <a:rPr b="1" lang="it" sz="1495">
                <a:latin typeface="Arial"/>
                <a:ea typeface="Arial"/>
                <a:cs typeface="Arial"/>
                <a:sym typeface="Arial"/>
              </a:rPr>
              <a:t>Meet</a:t>
            </a:r>
            <a:r>
              <a:rPr lang="it" sz="1495">
                <a:latin typeface="Arial"/>
                <a:ea typeface="Arial"/>
                <a:cs typeface="Arial"/>
                <a:sym typeface="Arial"/>
              </a:rPr>
              <a:t> per iniziare la videoconferenza con i partners </a:t>
            </a:r>
            <a:r>
              <a:rPr b="1" lang="it" sz="1495">
                <a:latin typeface="Arial"/>
                <a:ea typeface="Arial"/>
                <a:cs typeface="Arial"/>
                <a:sym typeface="Arial"/>
              </a:rPr>
              <a:t>eTwinning </a:t>
            </a:r>
            <a:r>
              <a:rPr lang="it" sz="1495">
                <a:latin typeface="Arial"/>
                <a:ea typeface="Arial"/>
                <a:cs typeface="Arial"/>
                <a:sym typeface="Arial"/>
              </a:rPr>
              <a:t>de</a:t>
            </a:r>
            <a:r>
              <a:rPr b="1" lang="it" sz="1495">
                <a:latin typeface="Arial"/>
                <a:ea typeface="Arial"/>
                <a:cs typeface="Arial"/>
                <a:sym typeface="Arial"/>
              </a:rPr>
              <a:t>ll’Itet Salvemini di Molfetta (BA) e l’Università di Camerino (MC)</a:t>
            </a:r>
            <a:endParaRPr b="1" sz="1495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0" l="0" r="0" t="35165"/>
          <a:stretch/>
        </p:blipFill>
        <p:spPr>
          <a:xfrm>
            <a:off x="5095350" y="0"/>
            <a:ext cx="3857626" cy="33347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4">
            <a:alphaModFix/>
          </a:blip>
          <a:srcRect b="22119" l="0" r="0" t="36603"/>
          <a:stretch/>
        </p:blipFill>
        <p:spPr>
          <a:xfrm>
            <a:off x="3577050" y="3334800"/>
            <a:ext cx="2499725" cy="171952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571750"/>
            <a:ext cx="3350134" cy="251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445025"/>
            <a:ext cx="87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Scuole e Università e Ricerca, risorse a confronto per la città ideale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1017725"/>
            <a:ext cx="8520600" cy="38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it" sz="1693">
                <a:latin typeface="Arial"/>
                <a:ea typeface="Arial"/>
                <a:cs typeface="Arial"/>
                <a:sym typeface="Arial"/>
              </a:rPr>
              <a:t>Dopo i saluti di </a:t>
            </a:r>
            <a:r>
              <a:rPr b="1" lang="it" sz="1693">
                <a:latin typeface="Arial"/>
                <a:ea typeface="Arial"/>
                <a:cs typeface="Arial"/>
                <a:sym typeface="Arial"/>
              </a:rPr>
              <a:t>Domenico Lafasciano, 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Dirigente dell</a:t>
            </a:r>
            <a:r>
              <a:rPr b="1" lang="it" sz="1693">
                <a:latin typeface="Arial"/>
                <a:ea typeface="Arial"/>
                <a:cs typeface="Arial"/>
                <a:sym typeface="Arial"/>
              </a:rPr>
              <a:t>’ITET 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b="1" lang="it" sz="1693">
                <a:latin typeface="Arial"/>
                <a:ea typeface="Arial"/>
                <a:cs typeface="Arial"/>
                <a:sym typeface="Arial"/>
              </a:rPr>
              <a:t>G. Salvemini” 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di </a:t>
            </a:r>
            <a:r>
              <a:rPr b="1" lang="it" sz="1693">
                <a:latin typeface="Arial"/>
                <a:ea typeface="Arial"/>
                <a:cs typeface="Arial"/>
                <a:sym typeface="Arial"/>
              </a:rPr>
              <a:t>Rosella Pace,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 delegata della Dirigente </a:t>
            </a:r>
            <a:r>
              <a:rPr b="1" lang="it" sz="1693">
                <a:latin typeface="Arial"/>
                <a:ea typeface="Arial"/>
                <a:cs typeface="Arial"/>
                <a:sym typeface="Arial"/>
              </a:rPr>
              <a:t>Stefania Scatasta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it" sz="1693">
                <a:latin typeface="Arial"/>
                <a:ea typeface="Arial"/>
                <a:cs typeface="Arial"/>
                <a:sym typeface="Arial"/>
              </a:rPr>
              <a:t>(IISS 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1" lang="it" sz="1693">
                <a:latin typeface="Arial"/>
                <a:ea typeface="Arial"/>
                <a:cs typeface="Arial"/>
                <a:sym typeface="Arial"/>
              </a:rPr>
              <a:t>Carlo Urbani”),  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la dottoranda </a:t>
            </a:r>
            <a:r>
              <a:rPr b="1" lang="it" sz="1693">
                <a:latin typeface="Arial"/>
                <a:ea typeface="Arial"/>
                <a:cs typeface="Arial"/>
                <a:sym typeface="Arial"/>
              </a:rPr>
              <a:t>Michelina Occhioni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 ha presentato ai circa </a:t>
            </a:r>
            <a:r>
              <a:rPr b="1" lang="it" sz="1693">
                <a:latin typeface="Arial"/>
                <a:ea typeface="Arial"/>
                <a:cs typeface="Arial"/>
                <a:sym typeface="Arial"/>
              </a:rPr>
              <a:t>90 studenti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 presenti all’incontro il frutto del suo triennio di ricerca 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presso la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it" sz="1693">
                <a:latin typeface="Arial"/>
                <a:ea typeface="Arial"/>
                <a:cs typeface="Arial"/>
                <a:sym typeface="Arial"/>
              </a:rPr>
              <a:t>Scuola Universitaria di Scienze e Tecnologie di Camerino </a:t>
            </a:r>
            <a:r>
              <a:rPr lang="it" sz="1675">
                <a:latin typeface="Arial"/>
                <a:ea typeface="Arial"/>
                <a:cs typeface="Arial"/>
                <a:sym typeface="Arial"/>
              </a:rPr>
              <a:t>(supervisore: prof.ssa </a:t>
            </a:r>
            <a:r>
              <a:rPr b="1" lang="it" sz="1675">
                <a:latin typeface="Arial"/>
                <a:ea typeface="Arial"/>
                <a:cs typeface="Arial"/>
                <a:sym typeface="Arial"/>
              </a:rPr>
              <a:t>Eleonora Paris)</a:t>
            </a:r>
            <a:r>
              <a:rPr b="1" lang="it" sz="1475"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it" sz="1693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relativa alla </a:t>
            </a:r>
            <a:r>
              <a:rPr b="1" lang="it" sz="16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sostenibilità ambientale </a:t>
            </a:r>
            <a:r>
              <a:rPr lang="it" sz="16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 all’</a:t>
            </a:r>
            <a:r>
              <a:rPr b="1" lang="it" sz="16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utilizzo consapevole delle risorse</a:t>
            </a:r>
            <a:r>
              <a:rPr b="1" lang="it" sz="16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" sz="1600">
                <a:latin typeface="Arial"/>
                <a:ea typeface="Arial"/>
                <a:cs typeface="Arial"/>
                <a:sym typeface="Arial"/>
              </a:rPr>
              <a:t>parallelamente all’azione di sensibilizzazione delle scuole di ogni ordine e grado, in linea con le direttive presenti nel D. M. n.35 del 22 giugno 2020.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rPr lang="it" sz="1687">
                <a:latin typeface="Arial"/>
                <a:ea typeface="Arial"/>
                <a:cs typeface="Arial"/>
                <a:sym typeface="Arial"/>
              </a:rPr>
              <a:t>Durante la ricchissima conferenza online, la ricercatrice ha illustrato come la </a:t>
            </a:r>
            <a:r>
              <a:rPr b="1" lang="it" sz="1687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realtà aumentata</a:t>
            </a:r>
            <a:r>
              <a:rPr lang="it" sz="1687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e i </a:t>
            </a:r>
            <a:r>
              <a:rPr b="1" lang="it" sz="1687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mondi virtual</a:t>
            </a:r>
            <a:r>
              <a:rPr b="1" lang="it" sz="1687"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it" sz="1687">
                <a:latin typeface="Arial"/>
                <a:ea typeface="Arial"/>
                <a:cs typeface="Arial"/>
                <a:sym typeface="Arial"/>
              </a:rPr>
              <a:t>possano supportare lo studio di soluzioni ideali per </a:t>
            </a:r>
            <a:r>
              <a:rPr b="1" lang="it" sz="1687">
                <a:latin typeface="Arial"/>
                <a:ea typeface="Arial"/>
                <a:cs typeface="Arial"/>
                <a:sym typeface="Arial"/>
              </a:rPr>
              <a:t>migliorare </a:t>
            </a:r>
            <a:r>
              <a:rPr lang="it" sz="1687"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b="1" lang="it" sz="1687">
                <a:latin typeface="Arial"/>
                <a:ea typeface="Arial"/>
                <a:cs typeface="Arial"/>
                <a:sym typeface="Arial"/>
              </a:rPr>
              <a:t>qualità della vita nelle nostre città.</a:t>
            </a:r>
            <a:r>
              <a:rPr lang="it" sz="1687">
                <a:latin typeface="Arial"/>
                <a:ea typeface="Arial"/>
                <a:cs typeface="Arial"/>
                <a:sym typeface="Arial"/>
              </a:rPr>
              <a:t> Nella fattispecie, l’esperta ha offerto agli studenti un’ampia gamma di possibilità di </a:t>
            </a:r>
            <a:r>
              <a:rPr b="1" lang="it" sz="1687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sostenibilità urbane virtuali,</a:t>
            </a:r>
            <a:r>
              <a:rPr lang="it" sz="1687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687">
                <a:latin typeface="Arial"/>
                <a:ea typeface="Arial"/>
                <a:cs typeface="Arial"/>
                <a:sym typeface="Arial"/>
              </a:rPr>
              <a:t>analizzate </a:t>
            </a:r>
            <a:r>
              <a:rPr b="1" lang="it" sz="1687"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1" lang="it" sz="1687">
                <a:latin typeface="Arial"/>
                <a:ea typeface="Arial"/>
                <a:cs typeface="Arial"/>
                <a:sym typeface="Arial"/>
              </a:rPr>
              <a:t>el progetto “Ecocity” </a:t>
            </a:r>
            <a:r>
              <a:rPr lang="it" sz="1687">
                <a:latin typeface="Arial"/>
                <a:ea typeface="Arial"/>
                <a:cs typeface="Arial"/>
                <a:sym typeface="Arial"/>
              </a:rPr>
              <a:t>nell’ambito della sperimentazione </a:t>
            </a:r>
            <a:r>
              <a:rPr b="1" lang="it" sz="1687">
                <a:latin typeface="Arial"/>
                <a:ea typeface="Arial"/>
                <a:cs typeface="Arial"/>
                <a:sym typeface="Arial"/>
              </a:rPr>
              <a:t>Indire “Minecraft Education Edition”.</a:t>
            </a:r>
            <a:endParaRPr b="1" sz="1687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Ore 10: si comincia!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43" y="2145100"/>
            <a:ext cx="3655980" cy="2742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4">
            <a:alphaModFix/>
          </a:blip>
          <a:srcRect b="8829" l="21606" r="8673" t="12899"/>
          <a:stretch/>
        </p:blipFill>
        <p:spPr>
          <a:xfrm>
            <a:off x="4050825" y="1017713"/>
            <a:ext cx="4781480" cy="402587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75950" y="1221700"/>
            <a:ext cx="3656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I preparativi e i saluti di rito tra i partecipanti all’attività laboratoriale che ha coinvolto 5 classi italiane</a:t>
            </a:r>
            <a:endParaRPr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277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Virtuale è reale: l’isola Sustenibility Hub e i target di Agenda 2030 </a:t>
            </a:r>
            <a:endParaRPr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234175" y="911000"/>
            <a:ext cx="8520600" cy="39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it" sz="1500">
                <a:latin typeface="Arial"/>
                <a:ea typeface="Arial"/>
                <a:cs typeface="Arial"/>
                <a:sym typeface="Arial"/>
              </a:rPr>
              <a:t>Se il primo dei 10 principi del movimento “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Parole Ostili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” recita “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Virtuale è reale”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, (benché relativamente ad un altro contesto comunicativo), quest’espressione è utile anche per definire la verosimiglianza 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del 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mondo virtuale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 presentato da 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Michelina Occhioni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 il 19 febbraio scorso, nel quale è stata predisposta un’‘</a:t>
            </a:r>
            <a:r>
              <a:rPr lang="it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isola’ tematica virtuale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 denominata “</a:t>
            </a:r>
            <a:r>
              <a:rPr b="1" lang="it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Sustainability Hub”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 e realizzata con il </a:t>
            </a:r>
            <a:r>
              <a:rPr i="1" lang="it" sz="1500">
                <a:latin typeface="Arial"/>
                <a:ea typeface="Arial"/>
                <a:cs typeface="Arial"/>
                <a:sym typeface="Arial"/>
              </a:rPr>
              <a:t>sandbox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it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Minecraft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, un tipo di videogioco educativo che consente di seguire percorsi strutturati predefiniti (pannelli con spiegazioni, giochi interattivi on-line, link a risorse esterne), in questo caso orientati verso il tema della </a:t>
            </a:r>
            <a:r>
              <a:rPr b="1" lang="it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sostenibilità ambientale in città</a:t>
            </a:r>
            <a:r>
              <a:rPr lang="it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. 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rPr lang="it" sz="1500">
                <a:latin typeface="Arial"/>
                <a:ea typeface="Arial"/>
                <a:cs typeface="Arial"/>
                <a:sym typeface="Arial"/>
              </a:rPr>
              <a:t>La tematica prescelta è in linea con i 3 obiettivi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 previsti nei curricula di </a:t>
            </a:r>
            <a:r>
              <a:rPr b="1" lang="it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Educazione civica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lang="it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Costituzione, sviluppo sostenibile, educazione digitale.</a:t>
            </a:r>
            <a:r>
              <a:rPr b="1" lang="it" sz="1500"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500"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Attraverso il progetto</a:t>
            </a:r>
            <a:r>
              <a:rPr b="1" lang="it" sz="1500"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it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eTwinning 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Agenda 2030: SDG 11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, la classe 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5BC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 dell’Istituto 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“E.Tarantelli”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 aveva iniziato, già nel mese di novembre 2020, un </a:t>
            </a:r>
            <a:r>
              <a:rPr b="1" lang="it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percorso plurilingue (francese/inglese/spagnolo),</a:t>
            </a:r>
            <a:r>
              <a:rPr lang="it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finalizzato a 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ridurre l’impronta ecologica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 e orientato verso l’adozione di</a:t>
            </a:r>
            <a:r>
              <a:rPr lang="it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it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stili di vita sostenibili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attraverso una serie di attività proposte dalle docenti di lingue 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Laura Gentili e Fabiola Isidori, 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in collaborazione con le colleghe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Mikaela Mercanti e Marinella Marin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i e con i 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partners 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italiani e spagnoli</a:t>
            </a:r>
            <a:r>
              <a:rPr lang="it" sz="150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lang="it" sz="1500">
                <a:latin typeface="Arial"/>
                <a:ea typeface="Arial"/>
                <a:cs typeface="Arial"/>
                <a:sym typeface="Arial"/>
              </a:rPr>
              <a:t>Antonella Torchetti, Lucrezia Lazzaro, Lucia Naglieri, Fausto Ferraro e Maria José Granados Trenado.</a:t>
            </a:r>
            <a:endParaRPr b="1" sz="1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Gli obiettivi del programma d’Azione Agenda 2030 interessati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25" y="1156425"/>
            <a:ext cx="4370875" cy="32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4">
            <a:alphaModFix/>
          </a:blip>
          <a:srcRect b="0" l="6600" r="-6599" t="14958"/>
          <a:stretch/>
        </p:blipFill>
        <p:spPr>
          <a:xfrm>
            <a:off x="4949125" y="1156425"/>
            <a:ext cx="4081198" cy="260310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4751325" y="3936825"/>
            <a:ext cx="4081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highlight>
                  <a:srgbClr val="FFFF00"/>
                </a:highlight>
              </a:rPr>
              <a:t>A sinistra, l’inizio della presentazione dell’isola virtuale </a:t>
            </a:r>
            <a:r>
              <a:rPr b="1" lang="it" sz="1700">
                <a:highlight>
                  <a:srgbClr val="FFFF00"/>
                </a:highlight>
              </a:rPr>
              <a:t>Sustenibility Hub, </a:t>
            </a:r>
            <a:r>
              <a:rPr lang="it" sz="1700">
                <a:highlight>
                  <a:srgbClr val="FFFF00"/>
                </a:highlight>
              </a:rPr>
              <a:t>applicata agli obiettivi di </a:t>
            </a:r>
            <a:r>
              <a:rPr b="1" lang="it" sz="1700">
                <a:highlight>
                  <a:srgbClr val="FFFF00"/>
                </a:highlight>
              </a:rPr>
              <a:t>sostenibilità urbana</a:t>
            </a:r>
            <a:r>
              <a:rPr lang="it" sz="1700">
                <a:highlight>
                  <a:srgbClr val="FFFF00"/>
                </a:highlight>
              </a:rPr>
              <a:t> (indicati nell’immagine destra)</a:t>
            </a:r>
            <a:endParaRPr sz="170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291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Le 5 P , i principi alla base delle Azioni per lo Sviluppo Sostenibile </a:t>
            </a:r>
            <a:endParaRPr/>
          </a:p>
        </p:txBody>
      </p:sp>
      <p:sp>
        <p:nvSpPr>
          <p:cNvPr id="114" name="Google Shape;114;p20"/>
          <p:cNvSpPr txBox="1"/>
          <p:nvPr/>
        </p:nvSpPr>
        <p:spPr>
          <a:xfrm>
            <a:off x="407275" y="864300"/>
            <a:ext cx="3092100" cy="4279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rgbClr val="202124"/>
                </a:solidFill>
                <a:highlight>
                  <a:srgbClr val="00FFFF"/>
                </a:highlight>
              </a:rPr>
              <a:t>Gli elementi essenziali dell'</a:t>
            </a:r>
            <a:r>
              <a:rPr b="1" lang="it" sz="1900">
                <a:solidFill>
                  <a:srgbClr val="202124"/>
                </a:solidFill>
                <a:highlight>
                  <a:srgbClr val="00FFFF"/>
                </a:highlight>
              </a:rPr>
              <a:t>Agenda 2030</a:t>
            </a:r>
            <a:r>
              <a:rPr lang="it" sz="1900">
                <a:solidFill>
                  <a:srgbClr val="202124"/>
                </a:solidFill>
                <a:highlight>
                  <a:srgbClr val="00FFFF"/>
                </a:highlight>
              </a:rPr>
              <a:t> sono i 17 obiettivi di sviluppo sostenibile e i 169 sotto-obiettivi ad essi associati, che si raggruppano in </a:t>
            </a:r>
            <a:r>
              <a:rPr b="1" lang="it" sz="1900">
                <a:solidFill>
                  <a:srgbClr val="202124"/>
                </a:solidFill>
                <a:highlight>
                  <a:srgbClr val="00FFFF"/>
                </a:highlight>
              </a:rPr>
              <a:t>cinque principi fondamentali</a:t>
            </a:r>
            <a:r>
              <a:rPr lang="it" sz="1900">
                <a:solidFill>
                  <a:srgbClr val="202124"/>
                </a:solidFill>
                <a:highlight>
                  <a:srgbClr val="00FFFF"/>
                </a:highlight>
              </a:rPr>
              <a:t> quali </a:t>
            </a:r>
            <a:r>
              <a:rPr lang="it" sz="1900">
                <a:solidFill>
                  <a:srgbClr val="202124"/>
                </a:solidFill>
                <a:highlight>
                  <a:srgbClr val="FFFF00"/>
                </a:highlight>
              </a:rPr>
              <a:t>le </a:t>
            </a:r>
            <a:r>
              <a:rPr b="1" lang="it" sz="1900">
                <a:solidFill>
                  <a:srgbClr val="202124"/>
                </a:solidFill>
                <a:highlight>
                  <a:srgbClr val="FFFF00"/>
                </a:highlight>
              </a:rPr>
              <a:t>persone, il pianeta, la prosperità, la pace e la collaborazione</a:t>
            </a:r>
            <a:r>
              <a:rPr b="1" lang="it" sz="1900">
                <a:solidFill>
                  <a:srgbClr val="202124"/>
                </a:solidFill>
                <a:highlight>
                  <a:srgbClr val="00FFFF"/>
                </a:highlight>
              </a:rPr>
              <a:t> </a:t>
            </a:r>
            <a:r>
              <a:rPr lang="it" sz="1900">
                <a:solidFill>
                  <a:srgbClr val="202124"/>
                </a:solidFill>
                <a:highlight>
                  <a:srgbClr val="00FFFF"/>
                </a:highlight>
              </a:rPr>
              <a:t>(le </a:t>
            </a:r>
            <a:r>
              <a:rPr b="1" lang="it" sz="1900">
                <a:solidFill>
                  <a:srgbClr val="202124"/>
                </a:solidFill>
                <a:highlight>
                  <a:srgbClr val="00FFFF"/>
                </a:highlight>
              </a:rPr>
              <a:t>5 P</a:t>
            </a:r>
            <a:r>
              <a:rPr lang="it" sz="1900">
                <a:solidFill>
                  <a:srgbClr val="202124"/>
                </a:solidFill>
                <a:highlight>
                  <a:srgbClr val="00FFFF"/>
                </a:highlight>
              </a:rPr>
              <a:t>; in inglese: people, planet, prosperity, peace, partnership) ...</a:t>
            </a:r>
            <a:endParaRPr sz="2100">
              <a:highlight>
                <a:srgbClr val="00FFFF"/>
              </a:highlight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7675" y="1017725"/>
            <a:ext cx="5094630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181000" y="279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Definizione di Sviluppo Sostenibile (Rapporto Brundtland 1987)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b="0" l="0" r="0" t="14965"/>
          <a:stretch/>
        </p:blipFill>
        <p:spPr>
          <a:xfrm>
            <a:off x="181000" y="1219787"/>
            <a:ext cx="5540675" cy="353358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 flipH="1">
            <a:off x="5837275" y="935175"/>
            <a:ext cx="3182700" cy="41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1050">
                <a:solidFill>
                  <a:srgbClr val="202122"/>
                </a:solidFill>
                <a:highlight>
                  <a:srgbClr val="FFFF00"/>
                </a:highlight>
              </a:rPr>
              <a:t>I</a:t>
            </a:r>
            <a:endParaRPr sz="1050">
              <a:solidFill>
                <a:srgbClr val="202122"/>
              </a:solidFill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202122"/>
              </a:solidFill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202122"/>
              </a:solidFill>
              <a:highlight>
                <a:srgbClr val="FFFF00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1350">
                <a:solidFill>
                  <a:srgbClr val="202122"/>
                </a:solidFill>
                <a:highlight>
                  <a:srgbClr val="FFFF00"/>
                </a:highlight>
              </a:rPr>
              <a:t>ll </a:t>
            </a:r>
            <a:r>
              <a:rPr b="1" lang="it" sz="1350">
                <a:solidFill>
                  <a:srgbClr val="202122"/>
                </a:solidFill>
                <a:highlight>
                  <a:srgbClr val="FFFF00"/>
                </a:highlight>
              </a:rPr>
              <a:t>rapporto Brundtland</a:t>
            </a:r>
            <a:r>
              <a:rPr lang="it" sz="1350">
                <a:solidFill>
                  <a:srgbClr val="202122"/>
                </a:solidFill>
                <a:highlight>
                  <a:srgbClr val="FFFF00"/>
                </a:highlight>
              </a:rPr>
              <a:t> (conosciuto anche come </a:t>
            </a:r>
            <a:r>
              <a:rPr i="1" lang="it" sz="1350">
                <a:solidFill>
                  <a:srgbClr val="202122"/>
                </a:solidFill>
                <a:highlight>
                  <a:srgbClr val="FFFF00"/>
                </a:highlight>
              </a:rPr>
              <a:t>Our Common Future</a:t>
            </a:r>
            <a:r>
              <a:rPr lang="it" sz="1350">
                <a:solidFill>
                  <a:srgbClr val="202122"/>
                </a:solidFill>
                <a:highlight>
                  <a:srgbClr val="FFFF00"/>
                </a:highlight>
              </a:rPr>
              <a:t>) è un documento pubblicato nel </a:t>
            </a:r>
            <a:r>
              <a:rPr lang="it" sz="1350">
                <a:solidFill>
                  <a:srgbClr val="0645AD"/>
                </a:solidFill>
                <a:highlight>
                  <a:srgbClr val="FFFF00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1987</a:t>
            </a:r>
            <a:r>
              <a:rPr lang="it" sz="1350">
                <a:solidFill>
                  <a:srgbClr val="202122"/>
                </a:solidFill>
                <a:highlight>
                  <a:srgbClr val="FFFF00"/>
                </a:highlight>
              </a:rPr>
              <a:t> dalla </a:t>
            </a:r>
            <a:r>
              <a:rPr lang="it" sz="1350">
                <a:solidFill>
                  <a:srgbClr val="BA0000"/>
                </a:solidFill>
                <a:highlight>
                  <a:srgbClr val="FFFF00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Commissione mondiale sull'ambiente e lo sviluppo</a:t>
            </a:r>
            <a:r>
              <a:rPr lang="it" sz="1350">
                <a:solidFill>
                  <a:srgbClr val="202122"/>
                </a:solidFill>
                <a:highlight>
                  <a:srgbClr val="FFFF00"/>
                </a:highlight>
              </a:rPr>
              <a:t> (WCED) in cui, per la prima volta, venne introdotto il concetto di </a:t>
            </a:r>
            <a:r>
              <a:rPr lang="it" sz="1350">
                <a:solidFill>
                  <a:srgbClr val="0645AD"/>
                </a:solidFill>
                <a:highlight>
                  <a:srgbClr val="FFFF00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sviluppo sostenibile</a:t>
            </a:r>
            <a:r>
              <a:rPr lang="it" sz="1350">
                <a:solidFill>
                  <a:srgbClr val="202122"/>
                </a:solidFill>
                <a:highlight>
                  <a:srgbClr val="FFFF00"/>
                </a:highlight>
              </a:rPr>
              <a:t>. Il nome venne dato dalla coordinatrice </a:t>
            </a:r>
            <a:r>
              <a:rPr lang="it" sz="1350">
                <a:solidFill>
                  <a:srgbClr val="0645AD"/>
                </a:solidFill>
                <a:highlight>
                  <a:srgbClr val="FFFF00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Gro Harlem Brundtland</a:t>
            </a:r>
            <a:r>
              <a:rPr lang="it" sz="1350">
                <a:solidFill>
                  <a:srgbClr val="202122"/>
                </a:solidFill>
                <a:highlight>
                  <a:srgbClr val="FFFF00"/>
                </a:highlight>
              </a:rPr>
              <a:t>, che in quell'anno era presidente del WCED e aveva commissionato il rapporto. La sua definizione era la seguente:</a:t>
            </a:r>
            <a:endParaRPr sz="13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1300">
                <a:solidFill>
                  <a:srgbClr val="202122"/>
                </a:solidFill>
                <a:highlight>
                  <a:srgbClr val="FFFFFF"/>
                </a:highlight>
              </a:rPr>
              <a:t>«lo sviluppo sostenibile è uno sviluppo che soddisfi i bisogni del presente senza compromettere la possibilità delle generazioni future di soddisfare i propri» (WCED,1987)</a:t>
            </a:r>
            <a:endParaRPr sz="13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