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7" r:id="rId3"/>
    <p:sldId id="263" r:id="rId4"/>
    <p:sldId id="261" r:id="rId5"/>
    <p:sldId id="259" r:id="rId6"/>
    <p:sldId id="256" r:id="rId7"/>
    <p:sldId id="258" r:id="rId8"/>
    <p:sldId id="262"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63"/>
  </p:normalViewPr>
  <p:slideViewPr>
    <p:cSldViewPr snapToGrid="0" snapToObjects="1">
      <p:cViewPr varScale="1">
        <p:scale>
          <a:sx n="90" d="100"/>
          <a:sy n="90" d="100"/>
        </p:scale>
        <p:origin x="232"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F8031-89ED-4F6E-851C-3DA1F08E4940}"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C19AD62B-A705-42FC-9612-2F1B72DAA8C2}">
      <dgm:prSet/>
      <dgm:spPr/>
      <dgm:t>
        <a:bodyPr/>
        <a:lstStyle/>
        <a:p>
          <a:r>
            <a:rPr lang="en-US" b="0" i="0"/>
            <a:t>In 1974, financial compensation for both parents was introduced during parental leave, the right to keep work after parental leave and the abolition of joint taxation in households.</a:t>
          </a:r>
          <a:endParaRPr lang="en-US"/>
        </a:p>
      </dgm:t>
    </dgm:pt>
    <dgm:pt modelId="{5826165D-DCEB-4ECB-94EF-62E1CFDDFC97}" type="parTrans" cxnId="{E307C1F4-6697-4C5F-85B8-A4D826B87F25}">
      <dgm:prSet/>
      <dgm:spPr/>
      <dgm:t>
        <a:bodyPr/>
        <a:lstStyle/>
        <a:p>
          <a:endParaRPr lang="en-US"/>
        </a:p>
      </dgm:t>
    </dgm:pt>
    <dgm:pt modelId="{4B5EF2D4-E45C-45EA-9EEB-951314212133}" type="sibTrans" cxnId="{E307C1F4-6697-4C5F-85B8-A4D826B87F25}">
      <dgm:prSet/>
      <dgm:spPr/>
      <dgm:t>
        <a:bodyPr/>
        <a:lstStyle/>
        <a:p>
          <a:endParaRPr lang="en-US"/>
        </a:p>
      </dgm:t>
    </dgm:pt>
    <dgm:pt modelId="{616F2DCE-7F4D-409E-8A11-8D915D8296A4}">
      <dgm:prSet/>
      <dgm:spPr/>
      <dgm:t>
        <a:bodyPr/>
        <a:lstStyle/>
        <a:p>
          <a:r>
            <a:rPr lang="en-US" b="0" i="0"/>
            <a:t>It was very unusual in the beginning for men to take that leave and in the first year only 0.5% of the parental benefit was taken by men.  </a:t>
          </a:r>
          <a:endParaRPr lang="en-US"/>
        </a:p>
      </dgm:t>
    </dgm:pt>
    <dgm:pt modelId="{86291785-881A-4795-AFB1-9B810929AF48}" type="parTrans" cxnId="{5852970C-8FD3-4A3E-A993-2E9158B37845}">
      <dgm:prSet/>
      <dgm:spPr/>
      <dgm:t>
        <a:bodyPr/>
        <a:lstStyle/>
        <a:p>
          <a:endParaRPr lang="en-US"/>
        </a:p>
      </dgm:t>
    </dgm:pt>
    <dgm:pt modelId="{3BB4193F-58DB-4CC8-8B9C-AF264F4A1539}" type="sibTrans" cxnId="{5852970C-8FD3-4A3E-A993-2E9158B37845}">
      <dgm:prSet/>
      <dgm:spPr/>
      <dgm:t>
        <a:bodyPr/>
        <a:lstStyle/>
        <a:p>
          <a:endParaRPr lang="en-US"/>
        </a:p>
      </dgm:t>
    </dgm:pt>
    <dgm:pt modelId="{D8DD8936-6634-4C55-8ADC-B8319B98FB12}">
      <dgm:prSet/>
      <dgm:spPr/>
      <dgm:t>
        <a:bodyPr/>
        <a:lstStyle/>
        <a:p>
          <a:r>
            <a:rPr lang="en-US" b="0" i="0"/>
            <a:t>The trend towards equally shared parental benefit is very slow. In 2020, 70% was taken out by women and 30% by men. In an attempt to get a more even distribution of parental leave, the government has made certain changes to the law on parental benefits.  </a:t>
          </a:r>
          <a:endParaRPr lang="en-US"/>
        </a:p>
      </dgm:t>
    </dgm:pt>
    <dgm:pt modelId="{5F1511D7-AA36-4337-8A02-26FF7382EBA4}" type="parTrans" cxnId="{C88935D2-F559-42E6-94AC-A47D36858577}">
      <dgm:prSet/>
      <dgm:spPr/>
      <dgm:t>
        <a:bodyPr/>
        <a:lstStyle/>
        <a:p>
          <a:endParaRPr lang="en-US"/>
        </a:p>
      </dgm:t>
    </dgm:pt>
    <dgm:pt modelId="{45BA1D38-195D-4BDA-9BA4-5A5C9B2BC04A}" type="sibTrans" cxnId="{C88935D2-F559-42E6-94AC-A47D36858577}">
      <dgm:prSet/>
      <dgm:spPr/>
      <dgm:t>
        <a:bodyPr/>
        <a:lstStyle/>
        <a:p>
          <a:endParaRPr lang="en-US"/>
        </a:p>
      </dgm:t>
    </dgm:pt>
    <dgm:pt modelId="{30C7FEB6-BA74-4364-9BEC-7CD1F8A91B55}">
      <dgm:prSet/>
      <dgm:spPr/>
      <dgm:t>
        <a:bodyPr/>
        <a:lstStyle/>
        <a:p>
          <a:r>
            <a:rPr lang="en-US" b="0" i="0"/>
            <a:t>1995 was the mother-father month, which means that one month is reserved for each parent. This increased over time and in 2002 it was two months reserved and finally in 2016 it was three months.</a:t>
          </a:r>
          <a:endParaRPr lang="en-US"/>
        </a:p>
      </dgm:t>
    </dgm:pt>
    <dgm:pt modelId="{C4ED7F50-799D-45F3-BC4B-E72B508F1D8A}" type="parTrans" cxnId="{2C6C0824-4093-4235-ACD7-DD6C8F4B2989}">
      <dgm:prSet/>
      <dgm:spPr/>
      <dgm:t>
        <a:bodyPr/>
        <a:lstStyle/>
        <a:p>
          <a:endParaRPr lang="en-US"/>
        </a:p>
      </dgm:t>
    </dgm:pt>
    <dgm:pt modelId="{3E479AAA-599B-4D90-81F8-650CFD62FF2A}" type="sibTrans" cxnId="{2C6C0824-4093-4235-ACD7-DD6C8F4B2989}">
      <dgm:prSet/>
      <dgm:spPr/>
      <dgm:t>
        <a:bodyPr/>
        <a:lstStyle/>
        <a:p>
          <a:endParaRPr lang="en-US"/>
        </a:p>
      </dgm:t>
    </dgm:pt>
    <dgm:pt modelId="{CD3BB7B4-CB2A-F14D-908D-6F25ABB79A1E}" type="pres">
      <dgm:prSet presAssocID="{DFDF8031-89ED-4F6E-851C-3DA1F08E4940}" presName="vert0" presStyleCnt="0">
        <dgm:presLayoutVars>
          <dgm:dir/>
          <dgm:animOne val="branch"/>
          <dgm:animLvl val="lvl"/>
        </dgm:presLayoutVars>
      </dgm:prSet>
      <dgm:spPr/>
    </dgm:pt>
    <dgm:pt modelId="{1873A5C5-8097-814F-9922-CF826702C2DD}" type="pres">
      <dgm:prSet presAssocID="{C19AD62B-A705-42FC-9612-2F1B72DAA8C2}" presName="thickLine" presStyleLbl="alignNode1" presStyleIdx="0" presStyleCnt="4"/>
      <dgm:spPr/>
    </dgm:pt>
    <dgm:pt modelId="{AB18F3EA-DB13-2E4F-960A-E2D44E1B9DE7}" type="pres">
      <dgm:prSet presAssocID="{C19AD62B-A705-42FC-9612-2F1B72DAA8C2}" presName="horz1" presStyleCnt="0"/>
      <dgm:spPr/>
    </dgm:pt>
    <dgm:pt modelId="{91898ADD-1FD2-E747-9445-8971F6CDDCC8}" type="pres">
      <dgm:prSet presAssocID="{C19AD62B-A705-42FC-9612-2F1B72DAA8C2}" presName="tx1" presStyleLbl="revTx" presStyleIdx="0" presStyleCnt="4"/>
      <dgm:spPr/>
    </dgm:pt>
    <dgm:pt modelId="{1C1CAE39-7602-574F-97CD-B47B7C6AC5DB}" type="pres">
      <dgm:prSet presAssocID="{C19AD62B-A705-42FC-9612-2F1B72DAA8C2}" presName="vert1" presStyleCnt="0"/>
      <dgm:spPr/>
    </dgm:pt>
    <dgm:pt modelId="{DB7BBCB7-0A77-6742-8A6B-210A19EB9378}" type="pres">
      <dgm:prSet presAssocID="{616F2DCE-7F4D-409E-8A11-8D915D8296A4}" presName="thickLine" presStyleLbl="alignNode1" presStyleIdx="1" presStyleCnt="4"/>
      <dgm:spPr/>
    </dgm:pt>
    <dgm:pt modelId="{5E1F3BC8-9748-6645-933B-98A014D4461C}" type="pres">
      <dgm:prSet presAssocID="{616F2DCE-7F4D-409E-8A11-8D915D8296A4}" presName="horz1" presStyleCnt="0"/>
      <dgm:spPr/>
    </dgm:pt>
    <dgm:pt modelId="{9DFF7CA5-010B-9247-824E-AC388A588A99}" type="pres">
      <dgm:prSet presAssocID="{616F2DCE-7F4D-409E-8A11-8D915D8296A4}" presName="tx1" presStyleLbl="revTx" presStyleIdx="1" presStyleCnt="4"/>
      <dgm:spPr/>
    </dgm:pt>
    <dgm:pt modelId="{0B52B613-1FD8-0948-BED4-316E01B30F75}" type="pres">
      <dgm:prSet presAssocID="{616F2DCE-7F4D-409E-8A11-8D915D8296A4}" presName="vert1" presStyleCnt="0"/>
      <dgm:spPr/>
    </dgm:pt>
    <dgm:pt modelId="{89C834D0-E53B-C747-879A-7EDF6BF4203D}" type="pres">
      <dgm:prSet presAssocID="{D8DD8936-6634-4C55-8ADC-B8319B98FB12}" presName="thickLine" presStyleLbl="alignNode1" presStyleIdx="2" presStyleCnt="4"/>
      <dgm:spPr/>
    </dgm:pt>
    <dgm:pt modelId="{64D9197F-455C-5647-B858-10E858F68066}" type="pres">
      <dgm:prSet presAssocID="{D8DD8936-6634-4C55-8ADC-B8319B98FB12}" presName="horz1" presStyleCnt="0"/>
      <dgm:spPr/>
    </dgm:pt>
    <dgm:pt modelId="{6AFDD61C-8223-3547-A339-02B5A3EF5A2A}" type="pres">
      <dgm:prSet presAssocID="{D8DD8936-6634-4C55-8ADC-B8319B98FB12}" presName="tx1" presStyleLbl="revTx" presStyleIdx="2" presStyleCnt="4"/>
      <dgm:spPr/>
    </dgm:pt>
    <dgm:pt modelId="{B399419A-80AD-FE4D-97B4-128534F462D3}" type="pres">
      <dgm:prSet presAssocID="{D8DD8936-6634-4C55-8ADC-B8319B98FB12}" presName="vert1" presStyleCnt="0"/>
      <dgm:spPr/>
    </dgm:pt>
    <dgm:pt modelId="{66BB6E76-A1D4-3243-BFFF-405323562437}" type="pres">
      <dgm:prSet presAssocID="{30C7FEB6-BA74-4364-9BEC-7CD1F8A91B55}" presName="thickLine" presStyleLbl="alignNode1" presStyleIdx="3" presStyleCnt="4"/>
      <dgm:spPr/>
    </dgm:pt>
    <dgm:pt modelId="{FBE473F0-281C-6B44-B3CE-A77BEDA970F0}" type="pres">
      <dgm:prSet presAssocID="{30C7FEB6-BA74-4364-9BEC-7CD1F8A91B55}" presName="horz1" presStyleCnt="0"/>
      <dgm:spPr/>
    </dgm:pt>
    <dgm:pt modelId="{2C7814A6-80DF-4B44-A2C4-906527CA8E32}" type="pres">
      <dgm:prSet presAssocID="{30C7FEB6-BA74-4364-9BEC-7CD1F8A91B55}" presName="tx1" presStyleLbl="revTx" presStyleIdx="3" presStyleCnt="4"/>
      <dgm:spPr/>
    </dgm:pt>
    <dgm:pt modelId="{72506568-7E98-D642-8817-40ABBEBF8423}" type="pres">
      <dgm:prSet presAssocID="{30C7FEB6-BA74-4364-9BEC-7CD1F8A91B55}" presName="vert1" presStyleCnt="0"/>
      <dgm:spPr/>
    </dgm:pt>
  </dgm:ptLst>
  <dgm:cxnLst>
    <dgm:cxn modelId="{5852970C-8FD3-4A3E-A993-2E9158B37845}" srcId="{DFDF8031-89ED-4F6E-851C-3DA1F08E4940}" destId="{616F2DCE-7F4D-409E-8A11-8D915D8296A4}" srcOrd="1" destOrd="0" parTransId="{86291785-881A-4795-AFB1-9B810929AF48}" sibTransId="{3BB4193F-58DB-4CC8-8B9C-AF264F4A1539}"/>
    <dgm:cxn modelId="{2C6C0824-4093-4235-ACD7-DD6C8F4B2989}" srcId="{DFDF8031-89ED-4F6E-851C-3DA1F08E4940}" destId="{30C7FEB6-BA74-4364-9BEC-7CD1F8A91B55}" srcOrd="3" destOrd="0" parTransId="{C4ED7F50-799D-45F3-BC4B-E72B508F1D8A}" sibTransId="{3E479AAA-599B-4D90-81F8-650CFD62FF2A}"/>
    <dgm:cxn modelId="{A1E5A62A-023B-A448-8B4B-1C10505DEE90}" type="presOf" srcId="{D8DD8936-6634-4C55-8ADC-B8319B98FB12}" destId="{6AFDD61C-8223-3547-A339-02B5A3EF5A2A}" srcOrd="0" destOrd="0" presId="urn:microsoft.com/office/officeart/2008/layout/LinedList"/>
    <dgm:cxn modelId="{994D032D-61BD-EA4C-8A46-57A90F1E7619}" type="presOf" srcId="{DFDF8031-89ED-4F6E-851C-3DA1F08E4940}" destId="{CD3BB7B4-CB2A-F14D-908D-6F25ABB79A1E}" srcOrd="0" destOrd="0" presId="urn:microsoft.com/office/officeart/2008/layout/LinedList"/>
    <dgm:cxn modelId="{A47C044A-A8CB-4F47-80C0-8917DB4A74BD}" type="presOf" srcId="{C19AD62B-A705-42FC-9612-2F1B72DAA8C2}" destId="{91898ADD-1FD2-E747-9445-8971F6CDDCC8}" srcOrd="0" destOrd="0" presId="urn:microsoft.com/office/officeart/2008/layout/LinedList"/>
    <dgm:cxn modelId="{B6266858-74ED-9047-8DE5-DFB1113DDA06}" type="presOf" srcId="{616F2DCE-7F4D-409E-8A11-8D915D8296A4}" destId="{9DFF7CA5-010B-9247-824E-AC388A588A99}" srcOrd="0" destOrd="0" presId="urn:microsoft.com/office/officeart/2008/layout/LinedList"/>
    <dgm:cxn modelId="{C88935D2-F559-42E6-94AC-A47D36858577}" srcId="{DFDF8031-89ED-4F6E-851C-3DA1F08E4940}" destId="{D8DD8936-6634-4C55-8ADC-B8319B98FB12}" srcOrd="2" destOrd="0" parTransId="{5F1511D7-AA36-4337-8A02-26FF7382EBA4}" sibTransId="{45BA1D38-195D-4BDA-9BA4-5A5C9B2BC04A}"/>
    <dgm:cxn modelId="{94D745E2-62AF-DC48-9A7E-2557F2140144}" type="presOf" srcId="{30C7FEB6-BA74-4364-9BEC-7CD1F8A91B55}" destId="{2C7814A6-80DF-4B44-A2C4-906527CA8E32}" srcOrd="0" destOrd="0" presId="urn:microsoft.com/office/officeart/2008/layout/LinedList"/>
    <dgm:cxn modelId="{E307C1F4-6697-4C5F-85B8-A4D826B87F25}" srcId="{DFDF8031-89ED-4F6E-851C-3DA1F08E4940}" destId="{C19AD62B-A705-42FC-9612-2F1B72DAA8C2}" srcOrd="0" destOrd="0" parTransId="{5826165D-DCEB-4ECB-94EF-62E1CFDDFC97}" sibTransId="{4B5EF2D4-E45C-45EA-9EEB-951314212133}"/>
    <dgm:cxn modelId="{8FDF06BD-5EE0-404E-A327-2B58A4F5BF7C}" type="presParOf" srcId="{CD3BB7B4-CB2A-F14D-908D-6F25ABB79A1E}" destId="{1873A5C5-8097-814F-9922-CF826702C2DD}" srcOrd="0" destOrd="0" presId="urn:microsoft.com/office/officeart/2008/layout/LinedList"/>
    <dgm:cxn modelId="{BB34ECF7-C598-A143-9789-126414F0A71F}" type="presParOf" srcId="{CD3BB7B4-CB2A-F14D-908D-6F25ABB79A1E}" destId="{AB18F3EA-DB13-2E4F-960A-E2D44E1B9DE7}" srcOrd="1" destOrd="0" presId="urn:microsoft.com/office/officeart/2008/layout/LinedList"/>
    <dgm:cxn modelId="{5CD42F4D-1751-514E-803D-C60FA73B4309}" type="presParOf" srcId="{AB18F3EA-DB13-2E4F-960A-E2D44E1B9DE7}" destId="{91898ADD-1FD2-E747-9445-8971F6CDDCC8}" srcOrd="0" destOrd="0" presId="urn:microsoft.com/office/officeart/2008/layout/LinedList"/>
    <dgm:cxn modelId="{99748D08-EAB8-2442-8B61-5DBD0B5E08F5}" type="presParOf" srcId="{AB18F3EA-DB13-2E4F-960A-E2D44E1B9DE7}" destId="{1C1CAE39-7602-574F-97CD-B47B7C6AC5DB}" srcOrd="1" destOrd="0" presId="urn:microsoft.com/office/officeart/2008/layout/LinedList"/>
    <dgm:cxn modelId="{46D7FBE3-8C46-6749-8BAA-8C1DB742D12E}" type="presParOf" srcId="{CD3BB7B4-CB2A-F14D-908D-6F25ABB79A1E}" destId="{DB7BBCB7-0A77-6742-8A6B-210A19EB9378}" srcOrd="2" destOrd="0" presId="urn:microsoft.com/office/officeart/2008/layout/LinedList"/>
    <dgm:cxn modelId="{33EBD171-5235-044C-9DF8-4CB3C9118CEE}" type="presParOf" srcId="{CD3BB7B4-CB2A-F14D-908D-6F25ABB79A1E}" destId="{5E1F3BC8-9748-6645-933B-98A014D4461C}" srcOrd="3" destOrd="0" presId="urn:microsoft.com/office/officeart/2008/layout/LinedList"/>
    <dgm:cxn modelId="{5EEF829D-8A73-884C-AABD-BA845DDA68EA}" type="presParOf" srcId="{5E1F3BC8-9748-6645-933B-98A014D4461C}" destId="{9DFF7CA5-010B-9247-824E-AC388A588A99}" srcOrd="0" destOrd="0" presId="urn:microsoft.com/office/officeart/2008/layout/LinedList"/>
    <dgm:cxn modelId="{FAC4A4BE-33C2-8343-8656-29CE83D91D76}" type="presParOf" srcId="{5E1F3BC8-9748-6645-933B-98A014D4461C}" destId="{0B52B613-1FD8-0948-BED4-316E01B30F75}" srcOrd="1" destOrd="0" presId="urn:microsoft.com/office/officeart/2008/layout/LinedList"/>
    <dgm:cxn modelId="{F36AB3C8-B2D7-8248-8709-42F930FE1474}" type="presParOf" srcId="{CD3BB7B4-CB2A-F14D-908D-6F25ABB79A1E}" destId="{89C834D0-E53B-C747-879A-7EDF6BF4203D}" srcOrd="4" destOrd="0" presId="urn:microsoft.com/office/officeart/2008/layout/LinedList"/>
    <dgm:cxn modelId="{BB95AB30-BC1B-EA4C-8FC6-BEFB1EBC31FE}" type="presParOf" srcId="{CD3BB7B4-CB2A-F14D-908D-6F25ABB79A1E}" destId="{64D9197F-455C-5647-B858-10E858F68066}" srcOrd="5" destOrd="0" presId="urn:microsoft.com/office/officeart/2008/layout/LinedList"/>
    <dgm:cxn modelId="{ECD61CCC-C6CC-3B4F-AF3B-45CCA75D4B0A}" type="presParOf" srcId="{64D9197F-455C-5647-B858-10E858F68066}" destId="{6AFDD61C-8223-3547-A339-02B5A3EF5A2A}" srcOrd="0" destOrd="0" presId="urn:microsoft.com/office/officeart/2008/layout/LinedList"/>
    <dgm:cxn modelId="{2784D53A-3C1B-A144-ABF8-B593B606AC4E}" type="presParOf" srcId="{64D9197F-455C-5647-B858-10E858F68066}" destId="{B399419A-80AD-FE4D-97B4-128534F462D3}" srcOrd="1" destOrd="0" presId="urn:microsoft.com/office/officeart/2008/layout/LinedList"/>
    <dgm:cxn modelId="{194B709D-0460-0C4E-9FA8-A55BF37EEA44}" type="presParOf" srcId="{CD3BB7B4-CB2A-F14D-908D-6F25ABB79A1E}" destId="{66BB6E76-A1D4-3243-BFFF-405323562437}" srcOrd="6" destOrd="0" presId="urn:microsoft.com/office/officeart/2008/layout/LinedList"/>
    <dgm:cxn modelId="{63ACFCE5-8353-5A4A-BE31-857AAFD1520E}" type="presParOf" srcId="{CD3BB7B4-CB2A-F14D-908D-6F25ABB79A1E}" destId="{FBE473F0-281C-6B44-B3CE-A77BEDA970F0}" srcOrd="7" destOrd="0" presId="urn:microsoft.com/office/officeart/2008/layout/LinedList"/>
    <dgm:cxn modelId="{74C7D00A-D656-D143-93FC-CA099F9F252D}" type="presParOf" srcId="{FBE473F0-281C-6B44-B3CE-A77BEDA970F0}" destId="{2C7814A6-80DF-4B44-A2C4-906527CA8E32}" srcOrd="0" destOrd="0" presId="urn:microsoft.com/office/officeart/2008/layout/LinedList"/>
    <dgm:cxn modelId="{29190A8F-71C3-5C48-BFFA-FFEF7BC50E44}" type="presParOf" srcId="{FBE473F0-281C-6B44-B3CE-A77BEDA970F0}" destId="{72506568-7E98-D642-8817-40ABBEBF842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3A5C5-8097-814F-9922-CF826702C2DD}">
      <dsp:nvSpPr>
        <dsp:cNvPr id="0" name=""/>
        <dsp:cNvSpPr/>
      </dsp:nvSpPr>
      <dsp:spPr>
        <a:xfrm>
          <a:off x="0" y="0"/>
          <a:ext cx="527806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1898ADD-1FD2-E747-9445-8971F6CDDCC8}">
      <dsp:nvSpPr>
        <dsp:cNvPr id="0" name=""/>
        <dsp:cNvSpPr/>
      </dsp:nvSpPr>
      <dsp:spPr>
        <a:xfrm>
          <a:off x="0" y="0"/>
          <a:ext cx="5278066" cy="99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a:t>In 1974, financial compensation for both parents was introduced during parental leave, the right to keep work after parental leave and the abolition of joint taxation in households.</a:t>
          </a:r>
          <a:endParaRPr lang="en-US" sz="1400" kern="1200"/>
        </a:p>
      </dsp:txBody>
      <dsp:txXfrm>
        <a:off x="0" y="0"/>
        <a:ext cx="5278066" cy="994896"/>
      </dsp:txXfrm>
    </dsp:sp>
    <dsp:sp modelId="{DB7BBCB7-0A77-6742-8A6B-210A19EB9378}">
      <dsp:nvSpPr>
        <dsp:cNvPr id="0" name=""/>
        <dsp:cNvSpPr/>
      </dsp:nvSpPr>
      <dsp:spPr>
        <a:xfrm>
          <a:off x="0" y="994896"/>
          <a:ext cx="5278066"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DFF7CA5-010B-9247-824E-AC388A588A99}">
      <dsp:nvSpPr>
        <dsp:cNvPr id="0" name=""/>
        <dsp:cNvSpPr/>
      </dsp:nvSpPr>
      <dsp:spPr>
        <a:xfrm>
          <a:off x="0" y="994896"/>
          <a:ext cx="5278066" cy="99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a:t>It was very unusual in the beginning for men to take that leave and in the first year only 0.5% of the parental benefit was taken by men.  </a:t>
          </a:r>
          <a:endParaRPr lang="en-US" sz="1400" kern="1200"/>
        </a:p>
      </dsp:txBody>
      <dsp:txXfrm>
        <a:off x="0" y="994896"/>
        <a:ext cx="5278066" cy="994896"/>
      </dsp:txXfrm>
    </dsp:sp>
    <dsp:sp modelId="{89C834D0-E53B-C747-879A-7EDF6BF4203D}">
      <dsp:nvSpPr>
        <dsp:cNvPr id="0" name=""/>
        <dsp:cNvSpPr/>
      </dsp:nvSpPr>
      <dsp:spPr>
        <a:xfrm>
          <a:off x="0" y="1989792"/>
          <a:ext cx="5278066"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AFDD61C-8223-3547-A339-02B5A3EF5A2A}">
      <dsp:nvSpPr>
        <dsp:cNvPr id="0" name=""/>
        <dsp:cNvSpPr/>
      </dsp:nvSpPr>
      <dsp:spPr>
        <a:xfrm>
          <a:off x="0" y="1989792"/>
          <a:ext cx="5278066" cy="99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a:t>The trend towards equally shared parental benefit is very slow. In 2020, 70% was taken out by women and 30% by men. In an attempt to get a more even distribution of parental leave, the government has made certain changes to the law on parental benefits.  </a:t>
          </a:r>
          <a:endParaRPr lang="en-US" sz="1400" kern="1200"/>
        </a:p>
      </dsp:txBody>
      <dsp:txXfrm>
        <a:off x="0" y="1989792"/>
        <a:ext cx="5278066" cy="994896"/>
      </dsp:txXfrm>
    </dsp:sp>
    <dsp:sp modelId="{66BB6E76-A1D4-3243-BFFF-405323562437}">
      <dsp:nvSpPr>
        <dsp:cNvPr id="0" name=""/>
        <dsp:cNvSpPr/>
      </dsp:nvSpPr>
      <dsp:spPr>
        <a:xfrm>
          <a:off x="0" y="2984688"/>
          <a:ext cx="527806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C7814A6-80DF-4B44-A2C4-906527CA8E32}">
      <dsp:nvSpPr>
        <dsp:cNvPr id="0" name=""/>
        <dsp:cNvSpPr/>
      </dsp:nvSpPr>
      <dsp:spPr>
        <a:xfrm>
          <a:off x="0" y="2984688"/>
          <a:ext cx="5278066" cy="99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a:t>1995 was the mother-father month, which means that one month is reserved for each parent. This increased over time and in 2002 it was two months reserved and finally in 2016 it was three months.</a:t>
          </a:r>
          <a:endParaRPr lang="en-US" sz="1400" kern="1200"/>
        </a:p>
      </dsp:txBody>
      <dsp:txXfrm>
        <a:off x="0" y="2984688"/>
        <a:ext cx="5278066" cy="9948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9C1B2-78C0-0F47-9F78-5C5BC18B4303}" type="datetimeFigureOut">
              <a:rPr lang="sv-SE" smtClean="0"/>
              <a:t>2022-03-15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836D3-F16D-614E-A2BF-2C5827FA7A4D}" type="slidenum">
              <a:rPr lang="sv-SE" smtClean="0"/>
              <a:t>‹#›</a:t>
            </a:fld>
            <a:endParaRPr lang="sv-SE"/>
          </a:p>
        </p:txBody>
      </p:sp>
    </p:spTree>
    <p:extLst>
      <p:ext uri="{BB962C8B-B14F-4D97-AF65-F5344CB8AC3E}">
        <p14:creationId xmlns:p14="http://schemas.microsoft.com/office/powerpoint/2010/main" val="164152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Labor </a:t>
            </a:r>
            <a:r>
              <a:rPr lang="sv-SE" dirty="0" err="1"/>
              <a:t>market</a:t>
            </a:r>
            <a:r>
              <a:rPr lang="sv-SE" dirty="0"/>
              <a:t>:</a:t>
            </a:r>
          </a:p>
          <a:p>
            <a:r>
              <a:rPr lang="sv-SE" dirty="0"/>
              <a:t>4,3 procent morse men </a:t>
            </a:r>
            <a:r>
              <a:rPr lang="sv-SE" dirty="0" err="1"/>
              <a:t>work</a:t>
            </a:r>
            <a:r>
              <a:rPr lang="sv-SE" dirty="0"/>
              <a:t> </a:t>
            </a:r>
            <a:r>
              <a:rPr lang="sv-SE" dirty="0" err="1"/>
              <a:t>comparing</a:t>
            </a:r>
            <a:r>
              <a:rPr lang="sv-SE" dirty="0"/>
              <a:t> to </a:t>
            </a:r>
            <a:r>
              <a:rPr lang="sv-SE" dirty="0" err="1"/>
              <a:t>women</a:t>
            </a:r>
            <a:r>
              <a:rPr lang="sv-SE" dirty="0"/>
              <a:t>. </a:t>
            </a:r>
            <a:r>
              <a:rPr lang="sv-SE" dirty="0" err="1"/>
              <a:t>Since</a:t>
            </a:r>
            <a:r>
              <a:rPr lang="sv-SE" dirty="0"/>
              <a:t> the </a:t>
            </a:r>
            <a:r>
              <a:rPr lang="sv-SE" dirty="0" err="1"/>
              <a:t>70-sentery</a:t>
            </a:r>
            <a:r>
              <a:rPr lang="sv-SE" dirty="0"/>
              <a:t> the </a:t>
            </a:r>
            <a:r>
              <a:rPr lang="sv-SE" dirty="0" err="1"/>
              <a:t>differense</a:t>
            </a:r>
            <a:r>
              <a:rPr lang="sv-SE" dirty="0"/>
              <a:t> </a:t>
            </a:r>
            <a:r>
              <a:rPr lang="sv-SE" dirty="0" err="1"/>
              <a:t>betwen</a:t>
            </a:r>
            <a:r>
              <a:rPr lang="sv-SE" dirty="0"/>
              <a:t> the </a:t>
            </a:r>
            <a:r>
              <a:rPr lang="sv-SE" dirty="0" err="1"/>
              <a:t>number</a:t>
            </a:r>
            <a:r>
              <a:rPr lang="sv-SE" dirty="0"/>
              <a:t> of </a:t>
            </a:r>
            <a:r>
              <a:rPr lang="sv-SE" dirty="0" err="1"/>
              <a:t>working</a:t>
            </a:r>
            <a:r>
              <a:rPr lang="sv-SE" dirty="0"/>
              <a:t> men and </a:t>
            </a:r>
            <a:r>
              <a:rPr lang="sv-SE" dirty="0" err="1"/>
              <a:t>women</a:t>
            </a:r>
            <a:r>
              <a:rPr lang="sv-SE" dirty="0"/>
              <a:t> has </a:t>
            </a:r>
            <a:r>
              <a:rPr lang="sv-SE" dirty="0" err="1"/>
              <a:t>increast</a:t>
            </a:r>
            <a:r>
              <a:rPr lang="sv-SE" dirty="0"/>
              <a:t>. Women more </a:t>
            </a:r>
            <a:r>
              <a:rPr lang="sv-SE" dirty="0" err="1"/>
              <a:t>often</a:t>
            </a:r>
            <a:r>
              <a:rPr lang="sv-SE" dirty="0"/>
              <a:t> </a:t>
            </a:r>
            <a:r>
              <a:rPr lang="sv-SE" dirty="0" err="1"/>
              <a:t>work</a:t>
            </a:r>
            <a:r>
              <a:rPr lang="sv-SE" dirty="0"/>
              <a:t> in the public </a:t>
            </a:r>
            <a:r>
              <a:rPr lang="sv-SE" dirty="0" err="1"/>
              <a:t>sector</a:t>
            </a:r>
            <a:r>
              <a:rPr lang="sv-SE" dirty="0"/>
              <a:t> and more </a:t>
            </a:r>
            <a:r>
              <a:rPr lang="sv-SE" dirty="0" err="1"/>
              <a:t>often</a:t>
            </a:r>
            <a:r>
              <a:rPr lang="sv-SE" dirty="0"/>
              <a:t> </a:t>
            </a:r>
            <a:r>
              <a:rPr lang="sv-SE" dirty="0" err="1"/>
              <a:t>work</a:t>
            </a:r>
            <a:r>
              <a:rPr lang="sv-SE" dirty="0"/>
              <a:t> part time </a:t>
            </a:r>
            <a:r>
              <a:rPr lang="sv-SE" dirty="0" err="1"/>
              <a:t>then</a:t>
            </a:r>
            <a:r>
              <a:rPr lang="sv-SE" dirty="0"/>
              <a:t> men while men more </a:t>
            </a:r>
            <a:r>
              <a:rPr lang="sv-SE" dirty="0" err="1"/>
              <a:t>often</a:t>
            </a:r>
            <a:r>
              <a:rPr lang="sv-SE" dirty="0"/>
              <a:t> are </a:t>
            </a:r>
            <a:r>
              <a:rPr lang="sv-SE" dirty="0" err="1"/>
              <a:t>bosses</a:t>
            </a:r>
            <a:r>
              <a:rPr lang="sv-SE" dirty="0"/>
              <a:t>. This </a:t>
            </a:r>
            <a:r>
              <a:rPr lang="sv-SE" dirty="0" err="1"/>
              <a:t>despite</a:t>
            </a:r>
            <a:r>
              <a:rPr lang="sv-SE" dirty="0"/>
              <a:t> the </a:t>
            </a:r>
            <a:r>
              <a:rPr lang="sv-SE" dirty="0" err="1"/>
              <a:t>fact</a:t>
            </a:r>
            <a:r>
              <a:rPr lang="sv-SE" dirty="0"/>
              <a:t> that </a:t>
            </a:r>
            <a:r>
              <a:rPr lang="sv-SE" dirty="0" err="1"/>
              <a:t>women</a:t>
            </a:r>
            <a:r>
              <a:rPr lang="sv-SE" dirty="0"/>
              <a:t> </a:t>
            </a:r>
            <a:r>
              <a:rPr lang="sv-SE" dirty="0" err="1"/>
              <a:t>usually</a:t>
            </a:r>
            <a:r>
              <a:rPr lang="sv-SE" dirty="0"/>
              <a:t> are </a:t>
            </a:r>
            <a:r>
              <a:rPr lang="sv-SE" dirty="0" err="1"/>
              <a:t>fuder</a:t>
            </a:r>
            <a:r>
              <a:rPr lang="sv-SE" dirty="0"/>
              <a:t> </a:t>
            </a:r>
            <a:r>
              <a:rPr lang="sv-SE" dirty="0" err="1"/>
              <a:t>educated</a:t>
            </a:r>
            <a:r>
              <a:rPr lang="sv-SE" dirty="0"/>
              <a:t>.  </a:t>
            </a:r>
          </a:p>
        </p:txBody>
      </p:sp>
      <p:sp>
        <p:nvSpPr>
          <p:cNvPr id="4" name="Platshållare för bildnummer 3"/>
          <p:cNvSpPr>
            <a:spLocks noGrp="1"/>
          </p:cNvSpPr>
          <p:nvPr>
            <p:ph type="sldNum" sz="quarter" idx="5"/>
          </p:nvPr>
        </p:nvSpPr>
        <p:spPr/>
        <p:txBody>
          <a:bodyPr/>
          <a:lstStyle/>
          <a:p>
            <a:fld id="{643351EC-B641-5747-A4EE-D0A9D0BE1EF0}" type="slidenum">
              <a:rPr lang="sv-SE" smtClean="0"/>
              <a:t>4</a:t>
            </a:fld>
            <a:endParaRPr lang="sv-SE"/>
          </a:p>
        </p:txBody>
      </p:sp>
    </p:spTree>
    <p:extLst>
      <p:ext uri="{BB962C8B-B14F-4D97-AF65-F5344CB8AC3E}">
        <p14:creationId xmlns:p14="http://schemas.microsoft.com/office/powerpoint/2010/main" val="30536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A5341C-58FA-1447-8DB0-C39DC4BF7E7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D9E7E4D-E0F0-E24F-B1E2-264056E653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C50A29A-58DE-0646-A2F7-2C1039D1DC70}"/>
              </a:ext>
            </a:extLst>
          </p:cNvPr>
          <p:cNvSpPr>
            <a:spLocks noGrp="1"/>
          </p:cNvSpPr>
          <p:nvPr>
            <p:ph type="dt" sz="half" idx="10"/>
          </p:nvPr>
        </p:nvSpPr>
        <p:spPr/>
        <p:txBody>
          <a:bodyPr/>
          <a:lstStyle/>
          <a:p>
            <a:fld id="{CB10121B-A7F2-0548-A1AB-60402972BE4C}" type="datetimeFigureOut">
              <a:rPr lang="sv-SE" smtClean="0"/>
              <a:t>2022-03-15</a:t>
            </a:fld>
            <a:endParaRPr lang="sv-SE"/>
          </a:p>
        </p:txBody>
      </p:sp>
      <p:sp>
        <p:nvSpPr>
          <p:cNvPr id="5" name="Platshållare för sidfot 4">
            <a:extLst>
              <a:ext uri="{FF2B5EF4-FFF2-40B4-BE49-F238E27FC236}">
                <a16:creationId xmlns:a16="http://schemas.microsoft.com/office/drawing/2014/main" id="{0B73ACB6-CE6C-9A4A-9623-AED3280C3C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55A388-75A2-8440-8BE9-A2B92D6BE6F6}"/>
              </a:ext>
            </a:extLst>
          </p:cNvPr>
          <p:cNvSpPr>
            <a:spLocks noGrp="1"/>
          </p:cNvSpPr>
          <p:nvPr>
            <p:ph type="sldNum" sz="quarter" idx="12"/>
          </p:nvPr>
        </p:nvSpPr>
        <p:spPr/>
        <p:txBody>
          <a:bodyPr/>
          <a:lstStyle/>
          <a:p>
            <a:fld id="{07F0782C-9D04-044F-B742-0CE4609348D2}" type="slidenum">
              <a:rPr lang="sv-SE" smtClean="0"/>
              <a:t>‹#›</a:t>
            </a:fld>
            <a:endParaRPr lang="sv-SE"/>
          </a:p>
        </p:txBody>
      </p:sp>
    </p:spTree>
    <p:extLst>
      <p:ext uri="{BB962C8B-B14F-4D97-AF65-F5344CB8AC3E}">
        <p14:creationId xmlns:p14="http://schemas.microsoft.com/office/powerpoint/2010/main" val="276867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863AFA-8104-3746-9748-C0D92C944D8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6FF8918-9318-DB4B-B48B-556DC1FE37D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4D6245-1887-9046-AD54-A876DDEA6369}"/>
              </a:ext>
            </a:extLst>
          </p:cNvPr>
          <p:cNvSpPr>
            <a:spLocks noGrp="1"/>
          </p:cNvSpPr>
          <p:nvPr>
            <p:ph type="dt" sz="half" idx="10"/>
          </p:nvPr>
        </p:nvSpPr>
        <p:spPr/>
        <p:txBody>
          <a:bodyPr/>
          <a:lstStyle/>
          <a:p>
            <a:fld id="{CB10121B-A7F2-0548-A1AB-60402972BE4C}" type="datetimeFigureOut">
              <a:rPr lang="sv-SE" smtClean="0"/>
              <a:t>2022-03-15</a:t>
            </a:fld>
            <a:endParaRPr lang="sv-SE"/>
          </a:p>
        </p:txBody>
      </p:sp>
      <p:sp>
        <p:nvSpPr>
          <p:cNvPr id="5" name="Platshållare för sidfot 4">
            <a:extLst>
              <a:ext uri="{FF2B5EF4-FFF2-40B4-BE49-F238E27FC236}">
                <a16:creationId xmlns:a16="http://schemas.microsoft.com/office/drawing/2014/main" id="{47E5521B-0AAB-444A-B444-68EEA5D5AFD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2148EAD-1511-F74A-B648-C590F9E4DBE2}"/>
              </a:ext>
            </a:extLst>
          </p:cNvPr>
          <p:cNvSpPr>
            <a:spLocks noGrp="1"/>
          </p:cNvSpPr>
          <p:nvPr>
            <p:ph type="sldNum" sz="quarter" idx="12"/>
          </p:nvPr>
        </p:nvSpPr>
        <p:spPr/>
        <p:txBody>
          <a:bodyPr/>
          <a:lstStyle/>
          <a:p>
            <a:fld id="{07F0782C-9D04-044F-B742-0CE4609348D2}" type="slidenum">
              <a:rPr lang="sv-SE" smtClean="0"/>
              <a:t>‹#›</a:t>
            </a:fld>
            <a:endParaRPr lang="sv-SE"/>
          </a:p>
        </p:txBody>
      </p:sp>
    </p:spTree>
    <p:extLst>
      <p:ext uri="{BB962C8B-B14F-4D97-AF65-F5344CB8AC3E}">
        <p14:creationId xmlns:p14="http://schemas.microsoft.com/office/powerpoint/2010/main" val="237172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52C3E51-6185-8041-A097-720F0AF0487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55D388F-D691-7D44-9094-38891E1BCC0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DC4D17-81D5-4B47-9AD1-3A3060FBEAF1}"/>
              </a:ext>
            </a:extLst>
          </p:cNvPr>
          <p:cNvSpPr>
            <a:spLocks noGrp="1"/>
          </p:cNvSpPr>
          <p:nvPr>
            <p:ph type="dt" sz="half" idx="10"/>
          </p:nvPr>
        </p:nvSpPr>
        <p:spPr/>
        <p:txBody>
          <a:bodyPr/>
          <a:lstStyle/>
          <a:p>
            <a:fld id="{CB10121B-A7F2-0548-A1AB-60402972BE4C}" type="datetimeFigureOut">
              <a:rPr lang="sv-SE" smtClean="0"/>
              <a:t>2022-03-15</a:t>
            </a:fld>
            <a:endParaRPr lang="sv-SE"/>
          </a:p>
        </p:txBody>
      </p:sp>
      <p:sp>
        <p:nvSpPr>
          <p:cNvPr id="5" name="Platshållare för sidfot 4">
            <a:extLst>
              <a:ext uri="{FF2B5EF4-FFF2-40B4-BE49-F238E27FC236}">
                <a16:creationId xmlns:a16="http://schemas.microsoft.com/office/drawing/2014/main" id="{A952DD92-FB9F-C047-8B1F-4DE369B3AE1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E37BBFC-BCB2-894C-ADA0-975172F654D2}"/>
              </a:ext>
            </a:extLst>
          </p:cNvPr>
          <p:cNvSpPr>
            <a:spLocks noGrp="1"/>
          </p:cNvSpPr>
          <p:nvPr>
            <p:ph type="sldNum" sz="quarter" idx="12"/>
          </p:nvPr>
        </p:nvSpPr>
        <p:spPr/>
        <p:txBody>
          <a:bodyPr/>
          <a:lstStyle/>
          <a:p>
            <a:fld id="{07F0782C-9D04-044F-B742-0CE4609348D2}" type="slidenum">
              <a:rPr lang="sv-SE" smtClean="0"/>
              <a:t>‹#›</a:t>
            </a:fld>
            <a:endParaRPr lang="sv-SE"/>
          </a:p>
        </p:txBody>
      </p:sp>
    </p:spTree>
    <p:extLst>
      <p:ext uri="{BB962C8B-B14F-4D97-AF65-F5344CB8AC3E}">
        <p14:creationId xmlns:p14="http://schemas.microsoft.com/office/powerpoint/2010/main" val="425215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AA7075-9B77-9A4E-80C9-D6D305EBAB7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3F2D5CF-70F3-594D-87AD-6E2D38E0D61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CF74E3-2E91-C44A-A14C-9A505E8570CC}"/>
              </a:ext>
            </a:extLst>
          </p:cNvPr>
          <p:cNvSpPr>
            <a:spLocks noGrp="1"/>
          </p:cNvSpPr>
          <p:nvPr>
            <p:ph type="dt" sz="half" idx="10"/>
          </p:nvPr>
        </p:nvSpPr>
        <p:spPr/>
        <p:txBody>
          <a:bodyPr/>
          <a:lstStyle/>
          <a:p>
            <a:fld id="{CB10121B-A7F2-0548-A1AB-60402972BE4C}" type="datetimeFigureOut">
              <a:rPr lang="sv-SE" smtClean="0"/>
              <a:t>2022-03-15</a:t>
            </a:fld>
            <a:endParaRPr lang="sv-SE"/>
          </a:p>
        </p:txBody>
      </p:sp>
      <p:sp>
        <p:nvSpPr>
          <p:cNvPr id="5" name="Platshållare för sidfot 4">
            <a:extLst>
              <a:ext uri="{FF2B5EF4-FFF2-40B4-BE49-F238E27FC236}">
                <a16:creationId xmlns:a16="http://schemas.microsoft.com/office/drawing/2014/main" id="{5F00B90F-38D9-F542-8209-88E61A3A73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3D3FC8E-073C-2E49-AB94-68B4CF994A89}"/>
              </a:ext>
            </a:extLst>
          </p:cNvPr>
          <p:cNvSpPr>
            <a:spLocks noGrp="1"/>
          </p:cNvSpPr>
          <p:nvPr>
            <p:ph type="sldNum" sz="quarter" idx="12"/>
          </p:nvPr>
        </p:nvSpPr>
        <p:spPr/>
        <p:txBody>
          <a:bodyPr/>
          <a:lstStyle/>
          <a:p>
            <a:fld id="{07F0782C-9D04-044F-B742-0CE4609348D2}" type="slidenum">
              <a:rPr lang="sv-SE" smtClean="0"/>
              <a:t>‹#›</a:t>
            </a:fld>
            <a:endParaRPr lang="sv-SE"/>
          </a:p>
        </p:txBody>
      </p:sp>
    </p:spTree>
    <p:extLst>
      <p:ext uri="{BB962C8B-B14F-4D97-AF65-F5344CB8AC3E}">
        <p14:creationId xmlns:p14="http://schemas.microsoft.com/office/powerpoint/2010/main" val="378113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BE36E8-43B4-7F4A-8A23-0F6A6F85127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93836EA-E503-BC4A-8C90-25ED1005A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FDD302F-A952-2046-9482-93EC749C5EA1}"/>
              </a:ext>
            </a:extLst>
          </p:cNvPr>
          <p:cNvSpPr>
            <a:spLocks noGrp="1"/>
          </p:cNvSpPr>
          <p:nvPr>
            <p:ph type="dt" sz="half" idx="10"/>
          </p:nvPr>
        </p:nvSpPr>
        <p:spPr/>
        <p:txBody>
          <a:bodyPr/>
          <a:lstStyle/>
          <a:p>
            <a:fld id="{CB10121B-A7F2-0548-A1AB-60402972BE4C}" type="datetimeFigureOut">
              <a:rPr lang="sv-SE" smtClean="0"/>
              <a:t>2022-03-15</a:t>
            </a:fld>
            <a:endParaRPr lang="sv-SE"/>
          </a:p>
        </p:txBody>
      </p:sp>
      <p:sp>
        <p:nvSpPr>
          <p:cNvPr id="5" name="Platshållare för sidfot 4">
            <a:extLst>
              <a:ext uri="{FF2B5EF4-FFF2-40B4-BE49-F238E27FC236}">
                <a16:creationId xmlns:a16="http://schemas.microsoft.com/office/drawing/2014/main" id="{C346079C-D633-7845-8AE7-750BBB435EE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7E7D27-86D3-C042-99F5-6A80F81D7F53}"/>
              </a:ext>
            </a:extLst>
          </p:cNvPr>
          <p:cNvSpPr>
            <a:spLocks noGrp="1"/>
          </p:cNvSpPr>
          <p:nvPr>
            <p:ph type="sldNum" sz="quarter" idx="12"/>
          </p:nvPr>
        </p:nvSpPr>
        <p:spPr/>
        <p:txBody>
          <a:bodyPr/>
          <a:lstStyle/>
          <a:p>
            <a:fld id="{07F0782C-9D04-044F-B742-0CE4609348D2}" type="slidenum">
              <a:rPr lang="sv-SE" smtClean="0"/>
              <a:t>‹#›</a:t>
            </a:fld>
            <a:endParaRPr lang="sv-SE"/>
          </a:p>
        </p:txBody>
      </p:sp>
    </p:spTree>
    <p:extLst>
      <p:ext uri="{BB962C8B-B14F-4D97-AF65-F5344CB8AC3E}">
        <p14:creationId xmlns:p14="http://schemas.microsoft.com/office/powerpoint/2010/main" val="259775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F9947-E787-EC45-BADF-27D48994438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0F79427-2C86-9B43-857B-46C94292D30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449DFCE-EB90-2145-BDBD-DB7826438C2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12D3AE2-14EE-1948-8E32-22275EE07B2D}"/>
              </a:ext>
            </a:extLst>
          </p:cNvPr>
          <p:cNvSpPr>
            <a:spLocks noGrp="1"/>
          </p:cNvSpPr>
          <p:nvPr>
            <p:ph type="dt" sz="half" idx="10"/>
          </p:nvPr>
        </p:nvSpPr>
        <p:spPr/>
        <p:txBody>
          <a:bodyPr/>
          <a:lstStyle/>
          <a:p>
            <a:fld id="{CB10121B-A7F2-0548-A1AB-60402972BE4C}" type="datetimeFigureOut">
              <a:rPr lang="sv-SE" smtClean="0"/>
              <a:t>2022-03-15</a:t>
            </a:fld>
            <a:endParaRPr lang="sv-SE"/>
          </a:p>
        </p:txBody>
      </p:sp>
      <p:sp>
        <p:nvSpPr>
          <p:cNvPr id="6" name="Platshållare för sidfot 5">
            <a:extLst>
              <a:ext uri="{FF2B5EF4-FFF2-40B4-BE49-F238E27FC236}">
                <a16:creationId xmlns:a16="http://schemas.microsoft.com/office/drawing/2014/main" id="{6468E815-74B2-1C4F-A8A7-AEBAA73613B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49D7EF2-C843-E442-9966-8C999A4618F5}"/>
              </a:ext>
            </a:extLst>
          </p:cNvPr>
          <p:cNvSpPr>
            <a:spLocks noGrp="1"/>
          </p:cNvSpPr>
          <p:nvPr>
            <p:ph type="sldNum" sz="quarter" idx="12"/>
          </p:nvPr>
        </p:nvSpPr>
        <p:spPr/>
        <p:txBody>
          <a:bodyPr/>
          <a:lstStyle/>
          <a:p>
            <a:fld id="{07F0782C-9D04-044F-B742-0CE4609348D2}" type="slidenum">
              <a:rPr lang="sv-SE" smtClean="0"/>
              <a:t>‹#›</a:t>
            </a:fld>
            <a:endParaRPr lang="sv-SE"/>
          </a:p>
        </p:txBody>
      </p:sp>
    </p:spTree>
    <p:extLst>
      <p:ext uri="{BB962C8B-B14F-4D97-AF65-F5344CB8AC3E}">
        <p14:creationId xmlns:p14="http://schemas.microsoft.com/office/powerpoint/2010/main" val="388124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8047ED-E6B7-964A-A671-4EFA4C25E20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976F4D8-CE47-9B45-8384-FFF373A3D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F37DD16-4700-4B4D-8CF3-1935B7625A9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21762AA-510A-9A49-95D9-B8509F635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8452E06-5BA6-8040-88E7-C89FB3D0D3C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6D0D035-647C-CC40-BEB6-0B1EB21A8A42}"/>
              </a:ext>
            </a:extLst>
          </p:cNvPr>
          <p:cNvSpPr>
            <a:spLocks noGrp="1"/>
          </p:cNvSpPr>
          <p:nvPr>
            <p:ph type="dt" sz="half" idx="10"/>
          </p:nvPr>
        </p:nvSpPr>
        <p:spPr/>
        <p:txBody>
          <a:bodyPr/>
          <a:lstStyle/>
          <a:p>
            <a:fld id="{CB10121B-A7F2-0548-A1AB-60402972BE4C}" type="datetimeFigureOut">
              <a:rPr lang="sv-SE" smtClean="0"/>
              <a:t>2022-03-15</a:t>
            </a:fld>
            <a:endParaRPr lang="sv-SE"/>
          </a:p>
        </p:txBody>
      </p:sp>
      <p:sp>
        <p:nvSpPr>
          <p:cNvPr id="8" name="Platshållare för sidfot 7">
            <a:extLst>
              <a:ext uri="{FF2B5EF4-FFF2-40B4-BE49-F238E27FC236}">
                <a16:creationId xmlns:a16="http://schemas.microsoft.com/office/drawing/2014/main" id="{952F425F-5822-DF41-B912-B4DEF8FA824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02A50A6-7BFF-FF43-8E29-E4999CF58044}"/>
              </a:ext>
            </a:extLst>
          </p:cNvPr>
          <p:cNvSpPr>
            <a:spLocks noGrp="1"/>
          </p:cNvSpPr>
          <p:nvPr>
            <p:ph type="sldNum" sz="quarter" idx="12"/>
          </p:nvPr>
        </p:nvSpPr>
        <p:spPr/>
        <p:txBody>
          <a:bodyPr/>
          <a:lstStyle/>
          <a:p>
            <a:fld id="{07F0782C-9D04-044F-B742-0CE4609348D2}" type="slidenum">
              <a:rPr lang="sv-SE" smtClean="0"/>
              <a:t>‹#›</a:t>
            </a:fld>
            <a:endParaRPr lang="sv-SE"/>
          </a:p>
        </p:txBody>
      </p:sp>
    </p:spTree>
    <p:extLst>
      <p:ext uri="{BB962C8B-B14F-4D97-AF65-F5344CB8AC3E}">
        <p14:creationId xmlns:p14="http://schemas.microsoft.com/office/powerpoint/2010/main" val="124934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FC0301-F7EF-ED41-A78F-9027F65F76B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45A9047-C7FC-F54B-A4FB-6EA2B21360BC}"/>
              </a:ext>
            </a:extLst>
          </p:cNvPr>
          <p:cNvSpPr>
            <a:spLocks noGrp="1"/>
          </p:cNvSpPr>
          <p:nvPr>
            <p:ph type="dt" sz="half" idx="10"/>
          </p:nvPr>
        </p:nvSpPr>
        <p:spPr/>
        <p:txBody>
          <a:bodyPr/>
          <a:lstStyle/>
          <a:p>
            <a:fld id="{CB10121B-A7F2-0548-A1AB-60402972BE4C}" type="datetimeFigureOut">
              <a:rPr lang="sv-SE" smtClean="0"/>
              <a:t>2022-03-15</a:t>
            </a:fld>
            <a:endParaRPr lang="sv-SE"/>
          </a:p>
        </p:txBody>
      </p:sp>
      <p:sp>
        <p:nvSpPr>
          <p:cNvPr id="4" name="Platshållare för sidfot 3">
            <a:extLst>
              <a:ext uri="{FF2B5EF4-FFF2-40B4-BE49-F238E27FC236}">
                <a16:creationId xmlns:a16="http://schemas.microsoft.com/office/drawing/2014/main" id="{FFBFAA96-3914-BB49-907C-FC05467CD1F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F5307E5-E149-DA45-86B6-771A1CDE0DE4}"/>
              </a:ext>
            </a:extLst>
          </p:cNvPr>
          <p:cNvSpPr>
            <a:spLocks noGrp="1"/>
          </p:cNvSpPr>
          <p:nvPr>
            <p:ph type="sldNum" sz="quarter" idx="12"/>
          </p:nvPr>
        </p:nvSpPr>
        <p:spPr/>
        <p:txBody>
          <a:bodyPr/>
          <a:lstStyle/>
          <a:p>
            <a:fld id="{07F0782C-9D04-044F-B742-0CE4609348D2}" type="slidenum">
              <a:rPr lang="sv-SE" smtClean="0"/>
              <a:t>‹#›</a:t>
            </a:fld>
            <a:endParaRPr lang="sv-SE"/>
          </a:p>
        </p:txBody>
      </p:sp>
    </p:spTree>
    <p:extLst>
      <p:ext uri="{BB962C8B-B14F-4D97-AF65-F5344CB8AC3E}">
        <p14:creationId xmlns:p14="http://schemas.microsoft.com/office/powerpoint/2010/main" val="227590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9A83973-6BF0-504E-A410-C8536DAB38F1}"/>
              </a:ext>
            </a:extLst>
          </p:cNvPr>
          <p:cNvSpPr>
            <a:spLocks noGrp="1"/>
          </p:cNvSpPr>
          <p:nvPr>
            <p:ph type="dt" sz="half" idx="10"/>
          </p:nvPr>
        </p:nvSpPr>
        <p:spPr/>
        <p:txBody>
          <a:bodyPr/>
          <a:lstStyle/>
          <a:p>
            <a:fld id="{CB10121B-A7F2-0548-A1AB-60402972BE4C}" type="datetimeFigureOut">
              <a:rPr lang="sv-SE" smtClean="0"/>
              <a:t>2022-03-15</a:t>
            </a:fld>
            <a:endParaRPr lang="sv-SE"/>
          </a:p>
        </p:txBody>
      </p:sp>
      <p:sp>
        <p:nvSpPr>
          <p:cNvPr id="3" name="Platshållare för sidfot 2">
            <a:extLst>
              <a:ext uri="{FF2B5EF4-FFF2-40B4-BE49-F238E27FC236}">
                <a16:creationId xmlns:a16="http://schemas.microsoft.com/office/drawing/2014/main" id="{8EFC598D-85B5-3540-8822-B08B244AE6C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B3592CD-3257-064B-A84F-B3BD3BE03C18}"/>
              </a:ext>
            </a:extLst>
          </p:cNvPr>
          <p:cNvSpPr>
            <a:spLocks noGrp="1"/>
          </p:cNvSpPr>
          <p:nvPr>
            <p:ph type="sldNum" sz="quarter" idx="12"/>
          </p:nvPr>
        </p:nvSpPr>
        <p:spPr/>
        <p:txBody>
          <a:bodyPr/>
          <a:lstStyle/>
          <a:p>
            <a:fld id="{07F0782C-9D04-044F-B742-0CE4609348D2}" type="slidenum">
              <a:rPr lang="sv-SE" smtClean="0"/>
              <a:t>‹#›</a:t>
            </a:fld>
            <a:endParaRPr lang="sv-SE"/>
          </a:p>
        </p:txBody>
      </p:sp>
    </p:spTree>
    <p:extLst>
      <p:ext uri="{BB962C8B-B14F-4D97-AF65-F5344CB8AC3E}">
        <p14:creationId xmlns:p14="http://schemas.microsoft.com/office/powerpoint/2010/main" val="95149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16D796-3A2A-2D4C-AE70-0C0C9DC5F7E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6329827-EAF3-DE47-9977-67DF465784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2CC8FE8-829A-564C-8D4C-DB0AE9C2C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6EBDD09-CEDB-0946-94C2-D7216717D899}"/>
              </a:ext>
            </a:extLst>
          </p:cNvPr>
          <p:cNvSpPr>
            <a:spLocks noGrp="1"/>
          </p:cNvSpPr>
          <p:nvPr>
            <p:ph type="dt" sz="half" idx="10"/>
          </p:nvPr>
        </p:nvSpPr>
        <p:spPr/>
        <p:txBody>
          <a:bodyPr/>
          <a:lstStyle/>
          <a:p>
            <a:fld id="{CB10121B-A7F2-0548-A1AB-60402972BE4C}" type="datetimeFigureOut">
              <a:rPr lang="sv-SE" smtClean="0"/>
              <a:t>2022-03-15</a:t>
            </a:fld>
            <a:endParaRPr lang="sv-SE"/>
          </a:p>
        </p:txBody>
      </p:sp>
      <p:sp>
        <p:nvSpPr>
          <p:cNvPr id="6" name="Platshållare för sidfot 5">
            <a:extLst>
              <a:ext uri="{FF2B5EF4-FFF2-40B4-BE49-F238E27FC236}">
                <a16:creationId xmlns:a16="http://schemas.microsoft.com/office/drawing/2014/main" id="{D731974A-E104-424A-AA70-433828E4A3A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F62EF09-CBDD-8140-BB95-BA76BC8AC21B}"/>
              </a:ext>
            </a:extLst>
          </p:cNvPr>
          <p:cNvSpPr>
            <a:spLocks noGrp="1"/>
          </p:cNvSpPr>
          <p:nvPr>
            <p:ph type="sldNum" sz="quarter" idx="12"/>
          </p:nvPr>
        </p:nvSpPr>
        <p:spPr/>
        <p:txBody>
          <a:bodyPr/>
          <a:lstStyle/>
          <a:p>
            <a:fld id="{07F0782C-9D04-044F-B742-0CE4609348D2}" type="slidenum">
              <a:rPr lang="sv-SE" smtClean="0"/>
              <a:t>‹#›</a:t>
            </a:fld>
            <a:endParaRPr lang="sv-SE"/>
          </a:p>
        </p:txBody>
      </p:sp>
    </p:spTree>
    <p:extLst>
      <p:ext uri="{BB962C8B-B14F-4D97-AF65-F5344CB8AC3E}">
        <p14:creationId xmlns:p14="http://schemas.microsoft.com/office/powerpoint/2010/main" val="2047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329A4A-A074-5542-8B3E-BE4A6CAA0BF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BA40AE7-655C-1148-A98B-0428FE5692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8437863-9D73-014F-85C3-3E8BB7D32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93F022E-5F06-C54F-83D3-B737332A1D3D}"/>
              </a:ext>
            </a:extLst>
          </p:cNvPr>
          <p:cNvSpPr>
            <a:spLocks noGrp="1"/>
          </p:cNvSpPr>
          <p:nvPr>
            <p:ph type="dt" sz="half" idx="10"/>
          </p:nvPr>
        </p:nvSpPr>
        <p:spPr/>
        <p:txBody>
          <a:bodyPr/>
          <a:lstStyle/>
          <a:p>
            <a:fld id="{CB10121B-A7F2-0548-A1AB-60402972BE4C}" type="datetimeFigureOut">
              <a:rPr lang="sv-SE" smtClean="0"/>
              <a:t>2022-03-15</a:t>
            </a:fld>
            <a:endParaRPr lang="sv-SE"/>
          </a:p>
        </p:txBody>
      </p:sp>
      <p:sp>
        <p:nvSpPr>
          <p:cNvPr id="6" name="Platshållare för sidfot 5">
            <a:extLst>
              <a:ext uri="{FF2B5EF4-FFF2-40B4-BE49-F238E27FC236}">
                <a16:creationId xmlns:a16="http://schemas.microsoft.com/office/drawing/2014/main" id="{DEFFE148-FCAF-F24D-AFBA-1426BEF30E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1DE32A-26D3-ED4B-92A3-5ABC7B25FFB1}"/>
              </a:ext>
            </a:extLst>
          </p:cNvPr>
          <p:cNvSpPr>
            <a:spLocks noGrp="1"/>
          </p:cNvSpPr>
          <p:nvPr>
            <p:ph type="sldNum" sz="quarter" idx="12"/>
          </p:nvPr>
        </p:nvSpPr>
        <p:spPr/>
        <p:txBody>
          <a:bodyPr/>
          <a:lstStyle/>
          <a:p>
            <a:fld id="{07F0782C-9D04-044F-B742-0CE4609348D2}" type="slidenum">
              <a:rPr lang="sv-SE" smtClean="0"/>
              <a:t>‹#›</a:t>
            </a:fld>
            <a:endParaRPr lang="sv-SE"/>
          </a:p>
        </p:txBody>
      </p:sp>
    </p:spTree>
    <p:extLst>
      <p:ext uri="{BB962C8B-B14F-4D97-AF65-F5344CB8AC3E}">
        <p14:creationId xmlns:p14="http://schemas.microsoft.com/office/powerpoint/2010/main" val="88152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0B5BE12-ADE0-3349-9500-4A94AD0EA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A125E89-4921-C041-AC72-A0B39BF4B9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E54F78-CCCC-7243-8982-65B03498A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0121B-A7F2-0548-A1AB-60402972BE4C}" type="datetimeFigureOut">
              <a:rPr lang="sv-SE" smtClean="0"/>
              <a:t>2022-03-15</a:t>
            </a:fld>
            <a:endParaRPr lang="sv-SE"/>
          </a:p>
        </p:txBody>
      </p:sp>
      <p:sp>
        <p:nvSpPr>
          <p:cNvPr id="5" name="Platshållare för sidfot 4">
            <a:extLst>
              <a:ext uri="{FF2B5EF4-FFF2-40B4-BE49-F238E27FC236}">
                <a16:creationId xmlns:a16="http://schemas.microsoft.com/office/drawing/2014/main" id="{3CE0F364-2D18-6348-B7AD-0179AC6906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1F2D1FE-2453-EE42-912F-32CA32B65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0782C-9D04-044F-B742-0CE4609348D2}" type="slidenum">
              <a:rPr lang="sv-SE" smtClean="0"/>
              <a:t>‹#›</a:t>
            </a:fld>
            <a:endParaRPr lang="sv-SE"/>
          </a:p>
        </p:txBody>
      </p:sp>
    </p:spTree>
    <p:extLst>
      <p:ext uri="{BB962C8B-B14F-4D97-AF65-F5344CB8AC3E}">
        <p14:creationId xmlns:p14="http://schemas.microsoft.com/office/powerpoint/2010/main" val="3693108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se-trnava.edu.sk/ict/index.html"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www.liberties.eu/en/campaigns/human-rights-under-corona-guide/366"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www.sose-trnava.edu.sk/ict/index.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sose-trnava.edu.sk/ict/index.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sose-trnava.edu.sk/ict/index.html"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sose-trnava.edu.sk/ict/index.html" TargetMode="External"/><Relationship Id="rId7" Type="http://schemas.openxmlformats.org/officeDocument/2006/relationships/diagramQuickStyle" Target="../diagrams/quickStyle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sose-trnava.edu.sk/ict/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www.sose-trnava.edu.sk/ict/index.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ose-trnava.edu.sk/ict/index.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descr="En bild som visar text, clipart&#10;&#10;Automatiskt genererad beskrivning">
            <a:extLst>
              <a:ext uri="{FF2B5EF4-FFF2-40B4-BE49-F238E27FC236}">
                <a16:creationId xmlns:a16="http://schemas.microsoft.com/office/drawing/2014/main" id="{3A77E82A-BDE4-4A49-BC27-487C316D4AE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0713" y="633413"/>
            <a:ext cx="5473700" cy="1200150"/>
          </a:xfrm>
          <a:prstGeom prst="rect">
            <a:avLst/>
          </a:prstGeom>
        </p:spPr>
      </p:pic>
      <p:pic>
        <p:nvPicPr>
          <p:cNvPr id="5" name="Bildobjekt 4" descr="En bild som visar text, hjälm&#10;&#10;Automatiskt genererad beskrivning">
            <a:extLst>
              <a:ext uri="{FF2B5EF4-FFF2-40B4-BE49-F238E27FC236}">
                <a16:creationId xmlns:a16="http://schemas.microsoft.com/office/drawing/2014/main" id="{64407413-AB12-D446-A994-1EB2B83325F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8137" t="9091" r="31536" b="1"/>
          <a:stretch/>
        </p:blipFill>
        <p:spPr>
          <a:xfrm>
            <a:off x="620713" y="1901825"/>
            <a:ext cx="5473700" cy="4316413"/>
          </a:xfrm>
          <a:prstGeom prst="rect">
            <a:avLst/>
          </a:prstGeom>
        </p:spPr>
      </p:pic>
      <p:sp>
        <p:nvSpPr>
          <p:cNvPr id="2" name="Rubrik 1">
            <a:extLst>
              <a:ext uri="{FF2B5EF4-FFF2-40B4-BE49-F238E27FC236}">
                <a16:creationId xmlns:a16="http://schemas.microsoft.com/office/drawing/2014/main" id="{3D356840-3258-F04B-BC44-E9A30C5B5529}"/>
              </a:ext>
            </a:extLst>
          </p:cNvPr>
          <p:cNvSpPr>
            <a:spLocks noGrp="1"/>
          </p:cNvSpPr>
          <p:nvPr>
            <p:ph type="ctrTitle"/>
          </p:nvPr>
        </p:nvSpPr>
        <p:spPr>
          <a:xfrm>
            <a:off x="6889833" y="1056640"/>
            <a:ext cx="4360324" cy="3494398"/>
          </a:xfrm>
        </p:spPr>
        <p:txBody>
          <a:bodyPr anchor="b">
            <a:normAutofit/>
          </a:bodyPr>
          <a:lstStyle/>
          <a:p>
            <a:pPr algn="l"/>
            <a:r>
              <a:rPr lang="sv-SE" sz="7200"/>
              <a:t>Human rights</a:t>
            </a:r>
          </a:p>
        </p:txBody>
      </p:sp>
      <p:sp>
        <p:nvSpPr>
          <p:cNvPr id="3" name="Underrubrik 2">
            <a:extLst>
              <a:ext uri="{FF2B5EF4-FFF2-40B4-BE49-F238E27FC236}">
                <a16:creationId xmlns:a16="http://schemas.microsoft.com/office/drawing/2014/main" id="{53013953-5A8F-7C4F-BDC7-7AE07C4D929C}"/>
              </a:ext>
            </a:extLst>
          </p:cNvPr>
          <p:cNvSpPr>
            <a:spLocks noGrp="1"/>
          </p:cNvSpPr>
          <p:nvPr>
            <p:ph type="subTitle" idx="1"/>
          </p:nvPr>
        </p:nvSpPr>
        <p:spPr>
          <a:xfrm>
            <a:off x="6889832" y="4582814"/>
            <a:ext cx="2794856" cy="1186335"/>
          </a:xfrm>
        </p:spPr>
        <p:txBody>
          <a:bodyPr anchor="t">
            <a:normAutofit/>
          </a:bodyPr>
          <a:lstStyle/>
          <a:p>
            <a:pPr algn="l"/>
            <a:r>
              <a:rPr lang="sv-SE" sz="2000" i="1" dirty="0"/>
              <a:t>Swedish presentation </a:t>
            </a:r>
            <a:r>
              <a:rPr lang="sv-SE" sz="2000" i="1"/>
              <a:t>of</a:t>
            </a:r>
            <a:r>
              <a:rPr lang="sv-SE" sz="2000" i="1" dirty="0"/>
              <a:t> gender </a:t>
            </a:r>
            <a:r>
              <a:rPr lang="sv-SE" sz="2000" i="1"/>
              <a:t>equality</a:t>
            </a:r>
            <a:r>
              <a:rPr lang="sv-SE" sz="2000" i="1" dirty="0"/>
              <a:t> in Sweden</a:t>
            </a:r>
          </a:p>
          <a:p>
            <a:pPr algn="l"/>
            <a:endParaRPr lang="sv-SE" sz="2000" dirty="0"/>
          </a:p>
        </p:txBody>
      </p:sp>
    </p:spTree>
    <p:extLst>
      <p:ext uri="{BB962C8B-B14F-4D97-AF65-F5344CB8AC3E}">
        <p14:creationId xmlns:p14="http://schemas.microsoft.com/office/powerpoint/2010/main" val="19410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A7295EB-1946-F043-9819-E0C360ACB5AB}"/>
              </a:ext>
            </a:extLst>
          </p:cNvPr>
          <p:cNvSpPr>
            <a:spLocks noGrp="1"/>
          </p:cNvSpPr>
          <p:nvPr>
            <p:ph type="title"/>
          </p:nvPr>
        </p:nvSpPr>
        <p:spPr>
          <a:xfrm>
            <a:off x="589560" y="856180"/>
            <a:ext cx="5279408" cy="1128068"/>
          </a:xfrm>
        </p:spPr>
        <p:txBody>
          <a:bodyPr anchor="ctr">
            <a:normAutofit/>
          </a:bodyPr>
          <a:lstStyle/>
          <a:p>
            <a:r>
              <a:rPr lang="en-US" sz="3700">
                <a:latin typeface="Times New Roman"/>
                <a:cs typeface="Times New Roman"/>
              </a:rPr>
              <a:t>Equality in the name of law  </a:t>
            </a:r>
            <a:r>
              <a:rPr lang="sv-SE" sz="3700">
                <a:latin typeface="Times New Roman"/>
                <a:cs typeface="Times New Roman"/>
              </a:rPr>
              <a:t> </a:t>
            </a:r>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E49AF3F-D2BB-7147-8EA8-1E30745819B4}"/>
              </a:ext>
            </a:extLst>
          </p:cNvPr>
          <p:cNvSpPr>
            <a:spLocks noGrp="1"/>
          </p:cNvSpPr>
          <p:nvPr>
            <p:ph idx="1"/>
          </p:nvPr>
        </p:nvSpPr>
        <p:spPr>
          <a:xfrm>
            <a:off x="590719" y="2330505"/>
            <a:ext cx="5278066" cy="3979585"/>
          </a:xfrm>
        </p:spPr>
        <p:txBody>
          <a:bodyPr vert="horz" lIns="91440" tIns="45720" rIns="91440" bIns="45720" rtlCol="0" anchor="ctr">
            <a:normAutofit/>
          </a:bodyPr>
          <a:lstStyle/>
          <a:p>
            <a:r>
              <a:rPr lang="sv-SE" sz="1700">
                <a:cs typeface="Calibri"/>
              </a:rPr>
              <a:t>The gender equality law</a:t>
            </a:r>
          </a:p>
          <a:p>
            <a:r>
              <a:rPr lang="sv-SE" sz="1700">
                <a:cs typeface="Calibri"/>
              </a:rPr>
              <a:t>Make sure that men and women are equal on the labour market</a:t>
            </a:r>
          </a:p>
          <a:p>
            <a:r>
              <a:rPr lang="sv-SE" sz="1700">
                <a:cs typeface="Calibri"/>
              </a:rPr>
              <a:t>Purpose - to increase womens terms and conditions in their working life</a:t>
            </a:r>
          </a:p>
          <a:p>
            <a:r>
              <a:rPr lang="sv-SE" sz="1700">
                <a:ea typeface="+mn-lt"/>
                <a:cs typeface="+mn-lt"/>
              </a:rPr>
              <a:t>There are paragraphs about salery, recruitment and discrimination.</a:t>
            </a:r>
            <a:endParaRPr lang="sv-SE" sz="1700">
              <a:cs typeface="Calibri"/>
            </a:endParaRPr>
          </a:p>
          <a:p>
            <a:r>
              <a:rPr lang="sv-SE" sz="1700">
                <a:cs typeface="Calibri"/>
              </a:rPr>
              <a:t>Includes rights about abortions, parental leave and access to child care.</a:t>
            </a:r>
          </a:p>
          <a:p>
            <a:r>
              <a:rPr lang="sv-SE" sz="1700">
                <a:cs typeface="Calibri"/>
              </a:rPr>
              <a:t>Law of consent- sexual intercourse without consent from any part counts as rape/sexual assult</a:t>
            </a:r>
          </a:p>
        </p:txBody>
      </p:sp>
      <p:sp>
        <p:nvSpPr>
          <p:cNvPr id="29" name="Rectangle 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descr="En bild som visar text, clipart&#10;&#10;Automatiskt genererad beskrivning">
            <a:extLst>
              <a:ext uri="{FF2B5EF4-FFF2-40B4-BE49-F238E27FC236}">
                <a16:creationId xmlns:a16="http://schemas.microsoft.com/office/drawing/2014/main" id="{D4006848-502D-AA4D-8BD6-757D6F29677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83423" y="1335565"/>
            <a:ext cx="4397433" cy="1011409"/>
          </a:xfrm>
          <a:prstGeom prst="rect">
            <a:avLst/>
          </a:prstGeom>
        </p:spPr>
      </p:pic>
      <p:sp>
        <p:nvSpPr>
          <p:cNvPr id="33" name="Rectangle 3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Bildobjekt 4">
            <a:extLst>
              <a:ext uri="{FF2B5EF4-FFF2-40B4-BE49-F238E27FC236}">
                <a16:creationId xmlns:a16="http://schemas.microsoft.com/office/drawing/2014/main" id="{0E795FF9-81B8-4A47-BAEE-570440E9B780}"/>
              </a:ext>
            </a:extLst>
          </p:cNvPr>
          <p:cNvPicPr>
            <a:picLocks noChangeAspect="1"/>
          </p:cNvPicPr>
          <p:nvPr/>
        </p:nvPicPr>
        <p:blipFill rotWithShape="1">
          <a:blip r:embed="rId4">
            <a:extLst>
              <a:ext uri="{28A0092B-C50C-407E-A947-70E740481C1C}">
                <a14:useLocalDpi xmlns:a14="http://schemas.microsoft.com/office/drawing/2010/main" val="0"/>
              </a:ext>
            </a:extLst>
          </a:blip>
          <a:srcRect r="41131"/>
          <a:stretch/>
        </p:blipFill>
        <p:spPr>
          <a:xfrm>
            <a:off x="7798441" y="3707894"/>
            <a:ext cx="2965533" cy="2518756"/>
          </a:xfrm>
          <a:prstGeom prst="rect">
            <a:avLst/>
          </a:prstGeom>
        </p:spPr>
      </p:pic>
    </p:spTree>
    <p:extLst>
      <p:ext uri="{BB962C8B-B14F-4D97-AF65-F5344CB8AC3E}">
        <p14:creationId xmlns:p14="http://schemas.microsoft.com/office/powerpoint/2010/main" val="181564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0835A02-B69A-C942-8A62-1FE6684D38EB}"/>
              </a:ext>
            </a:extLst>
          </p:cNvPr>
          <p:cNvSpPr>
            <a:spLocks noGrp="1"/>
          </p:cNvSpPr>
          <p:nvPr>
            <p:ph type="title"/>
          </p:nvPr>
        </p:nvSpPr>
        <p:spPr>
          <a:xfrm>
            <a:off x="589560" y="856180"/>
            <a:ext cx="5279408" cy="1128068"/>
          </a:xfrm>
        </p:spPr>
        <p:txBody>
          <a:bodyPr anchor="ctr">
            <a:normAutofit/>
          </a:bodyPr>
          <a:lstStyle/>
          <a:p>
            <a:r>
              <a:rPr lang="sv-SE" sz="4000" b="1">
                <a:ln w="22225">
                  <a:solidFill>
                    <a:schemeClr val="accent2"/>
                  </a:solidFill>
                  <a:prstDash val="solid"/>
                </a:ln>
                <a:latin typeface="Agency FB" panose="020B0503020202020204" pitchFamily="34" charset="77"/>
              </a:rPr>
              <a:t>EDUCATION IN SWEDEN</a:t>
            </a:r>
            <a:endParaRPr lang="sv-SE" sz="4000" b="1">
              <a:latin typeface="Agency FB" panose="020B0503020202020204" pitchFamily="34" charset="77"/>
            </a:endParaRP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FA1F63A-B770-48AD-B94A-CCF2094DA4B2}"/>
              </a:ext>
            </a:extLst>
          </p:cNvPr>
          <p:cNvSpPr>
            <a:spLocks noGrp="1"/>
          </p:cNvSpPr>
          <p:nvPr>
            <p:ph idx="1"/>
          </p:nvPr>
        </p:nvSpPr>
        <p:spPr>
          <a:xfrm>
            <a:off x="590719" y="2330505"/>
            <a:ext cx="5278066" cy="3979585"/>
          </a:xfrm>
        </p:spPr>
        <p:txBody>
          <a:bodyPr anchor="ctr">
            <a:normAutofit/>
          </a:bodyPr>
          <a:lstStyle/>
          <a:p>
            <a:r>
              <a:rPr lang="en-US" sz="2000"/>
              <a:t>Mandatory from ages 7 to 16 </a:t>
            </a:r>
          </a:p>
          <a:p>
            <a:r>
              <a:rPr lang="en-US" sz="2000"/>
              <a:t>Free of charge </a:t>
            </a:r>
          </a:p>
          <a:p>
            <a:r>
              <a:rPr lang="en-US" sz="2000"/>
              <a:t>All children despite gender etc. </a:t>
            </a:r>
          </a:p>
          <a:p>
            <a:r>
              <a:rPr lang="en-US" sz="2000"/>
              <a:t>Equal educational standard all over Sweden</a:t>
            </a:r>
          </a:p>
          <a:p>
            <a:r>
              <a:rPr lang="en-US" sz="2000"/>
              <a:t>Women get higher education </a:t>
            </a:r>
          </a:p>
          <a:p>
            <a:endParaRPr lang="en-US" sz="2000" dirty="0"/>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Bildobjekt 11" descr="En bild som visar text, clipart&#10;&#10;Automatiskt genererad beskrivning">
            <a:extLst>
              <a:ext uri="{FF2B5EF4-FFF2-40B4-BE49-F238E27FC236}">
                <a16:creationId xmlns:a16="http://schemas.microsoft.com/office/drawing/2014/main" id="{EA9845E9-AEC6-3A48-AF2F-2E340A8D395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40478" y="1420214"/>
            <a:ext cx="4397433" cy="1011409"/>
          </a:xfrm>
          <a:prstGeom prst="rect">
            <a:avLst/>
          </a:prstGeom>
        </p:spPr>
      </p:pic>
      <p:sp>
        <p:nvSpPr>
          <p:cNvPr id="29" name="Rectangle 28">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4">
            <a:extLst>
              <a:ext uri="{FF2B5EF4-FFF2-40B4-BE49-F238E27FC236}">
                <a16:creationId xmlns:a16="http://schemas.microsoft.com/office/drawing/2014/main" id="{A8724C49-A13D-1D4A-BF8C-BD0D28F66CDD}"/>
              </a:ext>
            </a:extLst>
          </p:cNvPr>
          <p:cNvPicPr>
            <a:picLocks noChangeAspect="1"/>
          </p:cNvPicPr>
          <p:nvPr/>
        </p:nvPicPr>
        <p:blipFill rotWithShape="1">
          <a:blip r:embed="rId4">
            <a:extLst>
              <a:ext uri="{28A0092B-C50C-407E-A947-70E740481C1C}">
                <a14:useLocalDpi xmlns:a14="http://schemas.microsoft.com/office/drawing/2010/main" val="0"/>
              </a:ext>
            </a:extLst>
          </a:blip>
          <a:srcRect t="3304" r="4" b="4"/>
          <a:stretch/>
        </p:blipFill>
        <p:spPr>
          <a:xfrm>
            <a:off x="7982052" y="3707894"/>
            <a:ext cx="2598310" cy="2518756"/>
          </a:xfrm>
          <a:prstGeom prst="rect">
            <a:avLst/>
          </a:prstGeom>
        </p:spPr>
      </p:pic>
    </p:spTree>
    <p:extLst>
      <p:ext uri="{BB962C8B-B14F-4D97-AF65-F5344CB8AC3E}">
        <p14:creationId xmlns:p14="http://schemas.microsoft.com/office/powerpoint/2010/main" val="23423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6">
            <a:extLst>
              <a:ext uri="{FF2B5EF4-FFF2-40B4-BE49-F238E27FC236}">
                <a16:creationId xmlns:a16="http://schemas.microsoft.com/office/drawing/2014/main" id="{6F7281D1-D5F7-2A4C-9D0C-F12303C37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0" y="0"/>
            <a:ext cx="12226480" cy="6858000"/>
          </a:xfrm>
          <a:prstGeom prst="rect">
            <a:avLst/>
          </a:prstGeom>
        </p:spPr>
      </p:pic>
      <p:sp>
        <p:nvSpPr>
          <p:cNvPr id="7" name="Rektangel 6">
            <a:extLst>
              <a:ext uri="{FF2B5EF4-FFF2-40B4-BE49-F238E27FC236}">
                <a16:creationId xmlns:a16="http://schemas.microsoft.com/office/drawing/2014/main" id="{2080573F-1573-9348-BF83-308E9523AF87}"/>
              </a:ext>
            </a:extLst>
          </p:cNvPr>
          <p:cNvSpPr/>
          <p:nvPr/>
        </p:nvSpPr>
        <p:spPr>
          <a:xfrm>
            <a:off x="-34481" y="-3175"/>
            <a:ext cx="12226479" cy="6858000"/>
          </a:xfrm>
          <a:prstGeom prst="rect">
            <a:avLst/>
          </a:prstGeom>
          <a:solidFill>
            <a:schemeClr val="bg2">
              <a:lumMod val="90000"/>
              <a:alpha val="50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B8930CD-9FA0-2440-BB7D-A5DB99D59A6E}"/>
              </a:ext>
            </a:extLst>
          </p:cNvPr>
          <p:cNvSpPr>
            <a:spLocks noGrp="1"/>
          </p:cNvSpPr>
          <p:nvPr>
            <p:ph type="title"/>
          </p:nvPr>
        </p:nvSpPr>
        <p:spPr/>
        <p:txBody>
          <a:bodyPr/>
          <a:lstStyle/>
          <a:p>
            <a:r>
              <a:rPr lang="sv-SE" b="1" dirty="0" err="1">
                <a:latin typeface="Times New Roman" panose="020F0502020204030204" pitchFamily="34" charset="0"/>
              </a:rPr>
              <a:t>Salary</a:t>
            </a:r>
            <a:r>
              <a:rPr lang="sv-SE" b="1" dirty="0">
                <a:latin typeface="Times New Roman" panose="020F0502020204030204" pitchFamily="34" charset="0"/>
              </a:rPr>
              <a:t>, </a:t>
            </a:r>
            <a:r>
              <a:rPr lang="en-US" b="1" dirty="0">
                <a:latin typeface="Times New Roman" panose="020F0502020204030204" pitchFamily="34" charset="0"/>
              </a:rPr>
              <a:t>income and labor market</a:t>
            </a:r>
            <a:r>
              <a:rPr lang="en-US" b="1" dirty="0"/>
              <a:t> </a:t>
            </a:r>
            <a:endParaRPr lang="sv-SE" b="1" dirty="0"/>
          </a:p>
        </p:txBody>
      </p:sp>
      <p:sp>
        <p:nvSpPr>
          <p:cNvPr id="3" name="Platshållare för innehåll 2">
            <a:extLst>
              <a:ext uri="{FF2B5EF4-FFF2-40B4-BE49-F238E27FC236}">
                <a16:creationId xmlns:a16="http://schemas.microsoft.com/office/drawing/2014/main" id="{B365EC1D-F1A3-E04A-A5DE-4594CAE0034A}"/>
              </a:ext>
            </a:extLst>
          </p:cNvPr>
          <p:cNvSpPr>
            <a:spLocks noGrp="1"/>
          </p:cNvSpPr>
          <p:nvPr>
            <p:ph idx="1"/>
          </p:nvPr>
        </p:nvSpPr>
        <p:spPr/>
        <p:txBody>
          <a:bodyPr/>
          <a:lstStyle/>
          <a:p>
            <a:r>
              <a:rPr lang="sv-SE" b="1" dirty="0">
                <a:latin typeface="Times New Roman" panose="02020603050405020304" pitchFamily="18" charset="0"/>
                <a:cs typeface="Times New Roman" panose="02020603050405020304" pitchFamily="18" charset="0"/>
              </a:rPr>
              <a:t>Women </a:t>
            </a:r>
            <a:r>
              <a:rPr lang="sv-SE" b="1" dirty="0" err="1">
                <a:latin typeface="Times New Roman" panose="02020603050405020304" pitchFamily="18" charset="0"/>
                <a:cs typeface="Times New Roman" panose="02020603050405020304" pitchFamily="18" charset="0"/>
              </a:rPr>
              <a:t>earn</a:t>
            </a:r>
            <a:r>
              <a:rPr lang="sv-SE" b="1" dirty="0">
                <a:latin typeface="Times New Roman" panose="02020603050405020304" pitchFamily="18" charset="0"/>
                <a:cs typeface="Times New Roman" panose="02020603050405020304" pitchFamily="18" charset="0"/>
              </a:rPr>
              <a:t> </a:t>
            </a:r>
            <a:r>
              <a:rPr lang="sv-SE" b="1" dirty="0" err="1">
                <a:latin typeface="Times New Roman" panose="02020603050405020304" pitchFamily="18" charset="0"/>
                <a:cs typeface="Times New Roman" panose="02020603050405020304" pitchFamily="18" charset="0"/>
              </a:rPr>
              <a:t>only</a:t>
            </a:r>
            <a:r>
              <a:rPr lang="sv-SE" b="1" dirty="0">
                <a:latin typeface="Times New Roman" panose="02020603050405020304" pitchFamily="18" charset="0"/>
                <a:cs typeface="Times New Roman" panose="02020603050405020304" pitchFamily="18" charset="0"/>
              </a:rPr>
              <a:t> 90,2 procent of a mans salary…</a:t>
            </a:r>
          </a:p>
          <a:p>
            <a:r>
              <a:rPr lang="sv-SE" b="1" dirty="0">
                <a:latin typeface="Times New Roman" panose="02020603050405020304" pitchFamily="18" charset="0"/>
                <a:cs typeface="Times New Roman" panose="02020603050405020304" pitchFamily="18" charset="0"/>
              </a:rPr>
              <a:t>and </a:t>
            </a:r>
            <a:r>
              <a:rPr lang="sv-SE" b="1" dirty="0" err="1">
                <a:latin typeface="Times New Roman" panose="02020603050405020304" pitchFamily="18" charset="0"/>
                <a:cs typeface="Times New Roman" panose="02020603050405020304" pitchFamily="18" charset="0"/>
              </a:rPr>
              <a:t>only</a:t>
            </a:r>
            <a:r>
              <a:rPr lang="sv-SE" b="1" dirty="0">
                <a:latin typeface="Times New Roman" panose="02020603050405020304" pitchFamily="18" charset="0"/>
                <a:cs typeface="Times New Roman" panose="02020603050405020304" pitchFamily="18" charset="0"/>
              </a:rPr>
              <a:t> 78 procent of a mans total </a:t>
            </a:r>
            <a:r>
              <a:rPr lang="sv-SE" b="1" dirty="0" err="1">
                <a:latin typeface="Times New Roman" panose="02020603050405020304" pitchFamily="18" charset="0"/>
                <a:cs typeface="Times New Roman" panose="02020603050405020304" pitchFamily="18" charset="0"/>
              </a:rPr>
              <a:t>income</a:t>
            </a:r>
            <a:endParaRPr lang="sv-SE"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4,3 </a:t>
            </a:r>
            <a:r>
              <a:rPr lang="en-US" b="1" dirty="0" err="1">
                <a:latin typeface="Times New Roman" panose="02020603050405020304" pitchFamily="18" charset="0"/>
                <a:cs typeface="Times New Roman" panose="02020603050405020304" pitchFamily="18" charset="0"/>
              </a:rPr>
              <a:t>procent</a:t>
            </a:r>
            <a:r>
              <a:rPr lang="en-US" b="1" dirty="0">
                <a:latin typeface="Times New Roman" panose="02020603050405020304" pitchFamily="18" charset="0"/>
                <a:cs typeface="Times New Roman" panose="02020603050405020304" pitchFamily="18" charset="0"/>
              </a:rPr>
              <a:t> more men work comparing to women </a:t>
            </a:r>
            <a:endParaRPr lang="sv-SE" b="1" dirty="0">
              <a:latin typeface="Times New Roman" panose="02020603050405020304" pitchFamily="18" charset="0"/>
              <a:cs typeface="Times New Roman" panose="02020603050405020304" pitchFamily="18" charset="0"/>
            </a:endParaRPr>
          </a:p>
        </p:txBody>
      </p:sp>
      <p:pic>
        <p:nvPicPr>
          <p:cNvPr id="8" name="Bildobjekt 7" descr="En bild som visar text, clipart&#10;&#10;Automatiskt genererad beskrivning">
            <a:extLst>
              <a:ext uri="{FF2B5EF4-FFF2-40B4-BE49-F238E27FC236}">
                <a16:creationId xmlns:a16="http://schemas.microsoft.com/office/drawing/2014/main" id="{194D4F36-7516-7840-BD27-B8D58FFDC11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94565" y="5849766"/>
            <a:ext cx="4397433" cy="1011409"/>
          </a:xfrm>
          <a:prstGeom prst="rect">
            <a:avLst/>
          </a:prstGeom>
        </p:spPr>
      </p:pic>
    </p:spTree>
    <p:extLst>
      <p:ext uri="{BB962C8B-B14F-4D97-AF65-F5344CB8AC3E}">
        <p14:creationId xmlns:p14="http://schemas.microsoft.com/office/powerpoint/2010/main" val="294981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8AE4BE4-0F34-0746-8412-9116E93AEB1D}"/>
              </a:ext>
            </a:extLst>
          </p:cNvPr>
          <p:cNvSpPr>
            <a:spLocks noGrp="1"/>
          </p:cNvSpPr>
          <p:nvPr>
            <p:ph type="title"/>
          </p:nvPr>
        </p:nvSpPr>
        <p:spPr>
          <a:xfrm>
            <a:off x="589560" y="856180"/>
            <a:ext cx="5279408" cy="1128068"/>
          </a:xfrm>
        </p:spPr>
        <p:txBody>
          <a:bodyPr anchor="ctr">
            <a:normAutofit/>
          </a:bodyPr>
          <a:lstStyle/>
          <a:p>
            <a:r>
              <a:rPr lang="en-GB" sz="2500"/>
              <a:t>Parental Insurance</a:t>
            </a:r>
            <a:r>
              <a:rPr lang="sv-SE" sz="2500"/>
              <a:t>: Swedens Parental Insurance and How It Works! </a:t>
            </a:r>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descr="En bild som visar text, clipart&#10;&#10;Automatiskt genererad beskrivning">
            <a:extLst>
              <a:ext uri="{FF2B5EF4-FFF2-40B4-BE49-F238E27FC236}">
                <a16:creationId xmlns:a16="http://schemas.microsoft.com/office/drawing/2014/main" id="{5281C894-68BE-2042-B5E6-3606A2AFC69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83423" y="1335565"/>
            <a:ext cx="4397433" cy="1011409"/>
          </a:xfrm>
          <a:prstGeom prst="rect">
            <a:avLst/>
          </a:prstGeom>
        </p:spPr>
      </p:pic>
      <p:sp>
        <p:nvSpPr>
          <p:cNvPr id="33" name="Rectangle 3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4">
            <a:extLst>
              <a:ext uri="{FF2B5EF4-FFF2-40B4-BE49-F238E27FC236}">
                <a16:creationId xmlns:a16="http://schemas.microsoft.com/office/drawing/2014/main" id="{D55C5B1E-4955-7946-8D35-6E6E43113269}"/>
              </a:ext>
            </a:extLst>
          </p:cNvPr>
          <p:cNvPicPr>
            <a:picLocks noChangeAspect="1"/>
          </p:cNvPicPr>
          <p:nvPr/>
        </p:nvPicPr>
        <p:blipFill rotWithShape="1">
          <a:blip r:embed="rId4">
            <a:extLst>
              <a:ext uri="{28A0092B-C50C-407E-A947-70E740481C1C}">
                <a14:useLocalDpi xmlns:a14="http://schemas.microsoft.com/office/drawing/2010/main" val="0"/>
              </a:ext>
            </a:extLst>
          </a:blip>
          <a:stretch/>
        </p:blipFill>
        <p:spPr>
          <a:xfrm>
            <a:off x="7083423" y="3731018"/>
            <a:ext cx="4395569" cy="2472507"/>
          </a:xfrm>
          <a:prstGeom prst="rect">
            <a:avLst/>
          </a:prstGeom>
        </p:spPr>
      </p:pic>
      <p:graphicFrame>
        <p:nvGraphicFramePr>
          <p:cNvPr id="9" name="Platshållare för innehåll 2">
            <a:extLst>
              <a:ext uri="{FF2B5EF4-FFF2-40B4-BE49-F238E27FC236}">
                <a16:creationId xmlns:a16="http://schemas.microsoft.com/office/drawing/2014/main" id="{ADEA0310-4345-0BA7-24F5-CAA1097E21D9}"/>
              </a:ext>
            </a:extLst>
          </p:cNvPr>
          <p:cNvGraphicFramePr>
            <a:graphicFrameLocks noGrp="1"/>
          </p:cNvGraphicFramePr>
          <p:nvPr>
            <p:ph idx="1"/>
            <p:extLst>
              <p:ext uri="{D42A27DB-BD31-4B8C-83A1-F6EECF244321}">
                <p14:modId xmlns:p14="http://schemas.microsoft.com/office/powerpoint/2010/main" val="552915054"/>
              </p:ext>
            </p:extLst>
          </p:nvPr>
        </p:nvGraphicFramePr>
        <p:xfrm>
          <a:off x="590719" y="2330505"/>
          <a:ext cx="5278066" cy="39795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736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4F84959-4EBE-B94C-AA4F-4E8D43DC3646}"/>
              </a:ext>
            </a:extLst>
          </p:cNvPr>
          <p:cNvSpPr>
            <a:spLocks noGrp="1"/>
          </p:cNvSpPr>
          <p:nvPr>
            <p:ph type="ctrTitle"/>
          </p:nvPr>
        </p:nvSpPr>
        <p:spPr>
          <a:xfrm>
            <a:off x="1113810" y="3023754"/>
            <a:ext cx="4900144" cy="2736965"/>
          </a:xfrm>
        </p:spPr>
        <p:txBody>
          <a:bodyPr anchor="t">
            <a:normAutofit/>
          </a:bodyPr>
          <a:lstStyle/>
          <a:p>
            <a:pPr algn="l"/>
            <a:r>
              <a:rPr lang="en-US" sz="5400" b="1">
                <a:effectLst/>
                <a:ea typeface="Times New Roman" panose="020F0502020204030204" pitchFamily="34" charset="0"/>
              </a:rPr>
              <a:t>Equality</a:t>
            </a:r>
            <a:r>
              <a:rPr lang="sv-SE" sz="5400">
                <a:effectLst/>
              </a:rPr>
              <a:t> in crimes </a:t>
            </a:r>
            <a:endParaRPr lang="sv-SE" sz="5400"/>
          </a:p>
        </p:txBody>
      </p:sp>
      <p:sp>
        <p:nvSpPr>
          <p:cNvPr id="3" name="Underrubrik 2">
            <a:extLst>
              <a:ext uri="{FF2B5EF4-FFF2-40B4-BE49-F238E27FC236}">
                <a16:creationId xmlns:a16="http://schemas.microsoft.com/office/drawing/2014/main" id="{751BED39-6129-8F45-9DAE-6126F2727E57}"/>
              </a:ext>
            </a:extLst>
          </p:cNvPr>
          <p:cNvSpPr>
            <a:spLocks noGrp="1"/>
          </p:cNvSpPr>
          <p:nvPr>
            <p:ph type="subTitle" idx="1"/>
          </p:nvPr>
        </p:nvSpPr>
        <p:spPr>
          <a:xfrm>
            <a:off x="1113809" y="1016076"/>
            <a:ext cx="4900143" cy="1709849"/>
          </a:xfrm>
        </p:spPr>
        <p:txBody>
          <a:bodyPr anchor="b">
            <a:normAutofit/>
          </a:bodyPr>
          <a:lstStyle/>
          <a:p>
            <a:pPr algn="l"/>
            <a:r>
              <a:rPr lang="sv-SE" sz="2000" dirty="0"/>
              <a:t>Statistics</a:t>
            </a:r>
          </a:p>
          <a:p>
            <a:pPr algn="l"/>
            <a:r>
              <a:rPr lang="sv-SE" sz="2000"/>
              <a:t>Violence</a:t>
            </a:r>
            <a:r>
              <a:rPr lang="sv-SE" sz="2000" dirty="0"/>
              <a:t> </a:t>
            </a:r>
            <a:r>
              <a:rPr lang="sv-SE" sz="2000"/>
              <a:t>against</a:t>
            </a:r>
            <a:r>
              <a:rPr lang="sv-SE" sz="2000" dirty="0"/>
              <a:t> </a:t>
            </a:r>
            <a:r>
              <a:rPr lang="sv-SE" sz="2000"/>
              <a:t>women</a:t>
            </a:r>
            <a:endParaRPr lang="sv-SE" sz="2000" dirty="0"/>
          </a:p>
          <a:p>
            <a:pPr algn="l"/>
            <a:r>
              <a:rPr lang="sv-SE" sz="2000" dirty="0"/>
              <a:t>1 out of 7 </a:t>
            </a:r>
            <a:r>
              <a:rPr lang="sv-SE" sz="2000"/>
              <a:t>polices</a:t>
            </a:r>
            <a:r>
              <a:rPr lang="sv-SE" sz="2000" dirty="0"/>
              <a:t> are </a:t>
            </a:r>
            <a:r>
              <a:rPr lang="sv-SE" sz="2000"/>
              <a:t>women</a:t>
            </a:r>
            <a:endParaRPr lang="sv-SE" sz="2000" dirty="0"/>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4">
            <a:extLst>
              <a:ext uri="{FF2B5EF4-FFF2-40B4-BE49-F238E27FC236}">
                <a16:creationId xmlns:a16="http://schemas.microsoft.com/office/drawing/2014/main" id="{FF0E1FD3-EAE7-A74D-A03F-5F302A4FF63E}"/>
              </a:ext>
            </a:extLst>
          </p:cNvPr>
          <p:cNvPicPr>
            <a:picLocks noChangeAspect="1"/>
          </p:cNvPicPr>
          <p:nvPr/>
        </p:nvPicPr>
        <p:blipFill rotWithShape="1">
          <a:blip r:embed="rId2">
            <a:extLst>
              <a:ext uri="{28A0092B-C50C-407E-A947-70E740481C1C}">
                <a14:useLocalDpi xmlns:a14="http://schemas.microsoft.com/office/drawing/2010/main" val="0"/>
              </a:ext>
            </a:extLst>
          </a:blip>
          <a:srcRect l="25899" r="26958" b="1"/>
          <a:stretch/>
        </p:blipFill>
        <p:spPr>
          <a:xfrm>
            <a:off x="7968864" y="471748"/>
            <a:ext cx="2615445" cy="2552007"/>
          </a:xfrm>
          <a:prstGeom prst="rect">
            <a:avLst/>
          </a:prstGeom>
        </p:spPr>
      </p:pic>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descr="En bild som visar text, clipart&#10;&#10;Automatiskt genererad beskrivning">
            <a:extLst>
              <a:ext uri="{FF2B5EF4-FFF2-40B4-BE49-F238E27FC236}">
                <a16:creationId xmlns:a16="http://schemas.microsoft.com/office/drawing/2014/main" id="{B72900D8-B2B3-9D40-930D-D9FEA80565B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14162" y="4454876"/>
            <a:ext cx="4324849" cy="994715"/>
          </a:xfrm>
          <a:prstGeom prst="rect">
            <a:avLst/>
          </a:prstGeom>
        </p:spPr>
      </p:pic>
    </p:spTree>
    <p:extLst>
      <p:ext uri="{BB962C8B-B14F-4D97-AF65-F5344CB8AC3E}">
        <p14:creationId xmlns:p14="http://schemas.microsoft.com/office/powerpoint/2010/main" val="112146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4">
            <a:extLst>
              <a:ext uri="{FF2B5EF4-FFF2-40B4-BE49-F238E27FC236}">
                <a16:creationId xmlns:a16="http://schemas.microsoft.com/office/drawing/2014/main" id="{F813562A-0552-AF42-BBE1-B7E0C0C1E18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8930" r="2182"/>
          <a:stretch/>
        </p:blipFill>
        <p:spPr>
          <a:xfrm>
            <a:off x="20" y="1"/>
            <a:ext cx="12191980" cy="6857999"/>
          </a:xfrm>
          <a:prstGeom prst="rect">
            <a:avLst/>
          </a:prstGeom>
        </p:spPr>
      </p:pic>
      <p:sp>
        <p:nvSpPr>
          <p:cNvPr id="2" name="Rubrik 1">
            <a:extLst>
              <a:ext uri="{FF2B5EF4-FFF2-40B4-BE49-F238E27FC236}">
                <a16:creationId xmlns:a16="http://schemas.microsoft.com/office/drawing/2014/main" id="{CE53C7AA-D666-C14F-B004-B861D00333BE}"/>
              </a:ext>
            </a:extLst>
          </p:cNvPr>
          <p:cNvSpPr>
            <a:spLocks noGrp="1"/>
          </p:cNvSpPr>
          <p:nvPr>
            <p:ph type="ctrTitle"/>
          </p:nvPr>
        </p:nvSpPr>
        <p:spPr>
          <a:xfrm>
            <a:off x="934357" y="0"/>
            <a:ext cx="9144000" cy="725713"/>
          </a:xfrm>
        </p:spPr>
        <p:txBody>
          <a:bodyPr>
            <a:normAutofit/>
          </a:bodyPr>
          <a:lstStyle/>
          <a:p>
            <a:r>
              <a:rPr lang="sv-SE" sz="2800" dirty="0">
                <a:solidFill>
                  <a:srgbClr val="FFFFFF"/>
                </a:solidFill>
                <a:latin typeface="Times New Roman" panose="020F0502020204030204" pitchFamily="34" charset="0"/>
              </a:rPr>
              <a:t>I</a:t>
            </a:r>
            <a:r>
              <a:rPr lang="en-US" sz="2800" dirty="0" err="1">
                <a:solidFill>
                  <a:srgbClr val="FFFFFF"/>
                </a:solidFill>
                <a:latin typeface="Times New Roman" panose="020F0502020204030204" pitchFamily="34" charset="0"/>
              </a:rPr>
              <a:t>nfluence</a:t>
            </a:r>
            <a:r>
              <a:rPr lang="en-US" sz="2800" dirty="0">
                <a:solidFill>
                  <a:srgbClr val="FFFFFF"/>
                </a:solidFill>
                <a:latin typeface="Times New Roman" panose="020F0502020204030204" pitchFamily="34" charset="0"/>
              </a:rPr>
              <a:t> and power</a:t>
            </a:r>
            <a:r>
              <a:rPr lang="en-US" sz="2800" dirty="0">
                <a:solidFill>
                  <a:srgbClr val="FFFFFF"/>
                </a:solidFill>
              </a:rPr>
              <a:t> </a:t>
            </a:r>
            <a:endParaRPr lang="sv-SE" sz="2800" dirty="0">
              <a:solidFill>
                <a:srgbClr val="FFFFFF"/>
              </a:solidFill>
            </a:endParaRPr>
          </a:p>
        </p:txBody>
      </p:sp>
      <p:sp>
        <p:nvSpPr>
          <p:cNvPr id="3" name="Underrubrik 2">
            <a:extLst>
              <a:ext uri="{FF2B5EF4-FFF2-40B4-BE49-F238E27FC236}">
                <a16:creationId xmlns:a16="http://schemas.microsoft.com/office/drawing/2014/main" id="{D09404C4-E8EA-0449-9C90-A3392AD80672}"/>
              </a:ext>
            </a:extLst>
          </p:cNvPr>
          <p:cNvSpPr>
            <a:spLocks noGrp="1"/>
          </p:cNvSpPr>
          <p:nvPr>
            <p:ph type="subTitle" idx="1"/>
          </p:nvPr>
        </p:nvSpPr>
        <p:spPr>
          <a:xfrm>
            <a:off x="38489" y="849325"/>
            <a:ext cx="4962072" cy="1617739"/>
          </a:xfrm>
        </p:spPr>
        <p:txBody>
          <a:bodyPr>
            <a:normAutofit fontScale="92500" lnSpcReduction="10000"/>
          </a:bodyPr>
          <a:lstStyle/>
          <a:p>
            <a:r>
              <a:rPr lang="sv-SE" dirty="0" err="1">
                <a:latin typeface="Times New Roman" panose="02020603050405020304" pitchFamily="18" charset="0"/>
                <a:cs typeface="Times New Roman" panose="02020603050405020304" pitchFamily="18" charset="0"/>
              </a:rPr>
              <a:t>Parliament</a:t>
            </a:r>
            <a:endParaRPr lang="sv-SE" dirty="0">
              <a:latin typeface="Times New Roman" panose="02020603050405020304" pitchFamily="18" charset="0"/>
              <a:cs typeface="Times New Roman" panose="02020603050405020304" pitchFamily="18" charset="0"/>
            </a:endParaRPr>
          </a:p>
          <a:p>
            <a:pPr marL="342900" indent="-342900" algn="l">
              <a:buFontTx/>
              <a:buChar char="-"/>
            </a:pPr>
            <a:r>
              <a:rPr lang="sv-SE" dirty="0">
                <a:latin typeface="Times New Roman" panose="02020603050405020304" pitchFamily="18" charset="0"/>
                <a:cs typeface="Times New Roman" panose="02020603050405020304" pitchFamily="18" charset="0"/>
              </a:rPr>
              <a:t>In 2019, Sweden </a:t>
            </a:r>
            <a:r>
              <a:rPr lang="sv-SE" dirty="0" err="1">
                <a:latin typeface="Times New Roman" panose="02020603050405020304" pitchFamily="18" charset="0"/>
                <a:cs typeface="Times New Roman" panose="02020603050405020304" pitchFamily="18" charset="0"/>
              </a:rPr>
              <a:t>was</a:t>
            </a:r>
            <a:r>
              <a:rPr lang="sv-SE" dirty="0">
                <a:latin typeface="Times New Roman" panose="02020603050405020304" pitchFamily="18" charset="0"/>
                <a:cs typeface="Times New Roman" panose="02020603050405020304" pitchFamily="18" charset="0"/>
              </a:rPr>
              <a:t> in </a:t>
            </a:r>
            <a:r>
              <a:rPr lang="sv-SE" dirty="0" err="1">
                <a:latin typeface="Times New Roman" panose="02020603050405020304" pitchFamily="18" charset="0"/>
                <a:cs typeface="Times New Roman" panose="02020603050405020304" pitchFamily="18" charset="0"/>
              </a:rPr>
              <a:t>fifth</a:t>
            </a:r>
            <a:r>
              <a:rPr lang="sv-SE" dirty="0">
                <a:latin typeface="Times New Roman" panose="02020603050405020304" pitchFamily="18" charset="0"/>
                <a:cs typeface="Times New Roman" panose="02020603050405020304" pitchFamily="18" charset="0"/>
              </a:rPr>
              <a:t> </a:t>
            </a:r>
            <a:r>
              <a:rPr lang="sv-SE" dirty="0" err="1">
                <a:latin typeface="Times New Roman" panose="02020603050405020304" pitchFamily="18" charset="0"/>
                <a:cs typeface="Times New Roman" panose="02020603050405020304" pitchFamily="18" charset="0"/>
              </a:rPr>
              <a:t>place</a:t>
            </a:r>
            <a:r>
              <a:rPr lang="sv-SE" dirty="0">
                <a:latin typeface="Times New Roman" panose="02020603050405020304" pitchFamily="18" charset="0"/>
                <a:cs typeface="Times New Roman" panose="02020603050405020304" pitchFamily="18" charset="0"/>
              </a:rPr>
              <a:t> for </a:t>
            </a:r>
            <a:r>
              <a:rPr lang="sv-SE" dirty="0" err="1">
                <a:latin typeface="Times New Roman" panose="02020603050405020304" pitchFamily="18" charset="0"/>
                <a:cs typeface="Times New Roman" panose="02020603050405020304" pitchFamily="18" charset="0"/>
              </a:rPr>
              <a:t>parliament</a:t>
            </a:r>
            <a:r>
              <a:rPr lang="sv-SE" dirty="0">
                <a:latin typeface="Times New Roman" panose="02020603050405020304" pitchFamily="18" charset="0"/>
                <a:cs typeface="Times New Roman" panose="02020603050405020304" pitchFamily="18" charset="0"/>
              </a:rPr>
              <a:t> </a:t>
            </a:r>
            <a:r>
              <a:rPr lang="sv-SE" dirty="0" err="1">
                <a:latin typeface="Times New Roman" panose="02020603050405020304" pitchFamily="18" charset="0"/>
                <a:cs typeface="Times New Roman" panose="02020603050405020304" pitchFamily="18" charset="0"/>
              </a:rPr>
              <a:t>with</a:t>
            </a:r>
            <a:r>
              <a:rPr lang="sv-SE" dirty="0">
                <a:latin typeface="Times New Roman" panose="02020603050405020304" pitchFamily="18" charset="0"/>
                <a:cs typeface="Times New Roman" panose="02020603050405020304" pitchFamily="18" charset="0"/>
              </a:rPr>
              <a:t> the </a:t>
            </a:r>
            <a:r>
              <a:rPr lang="sv-SE" dirty="0" err="1">
                <a:latin typeface="Times New Roman" panose="02020603050405020304" pitchFamily="18" charset="0"/>
                <a:cs typeface="Times New Roman" panose="02020603050405020304" pitchFamily="18" charset="0"/>
              </a:rPr>
              <a:t>largest</a:t>
            </a:r>
            <a:r>
              <a:rPr lang="sv-SE" dirty="0">
                <a:latin typeface="Times New Roman" panose="02020603050405020304" pitchFamily="18" charset="0"/>
                <a:cs typeface="Times New Roman" panose="02020603050405020304" pitchFamily="18" charset="0"/>
              </a:rPr>
              <a:t> proportion </a:t>
            </a:r>
            <a:r>
              <a:rPr lang="sv-SE" dirty="0" err="1">
                <a:latin typeface="Times New Roman" panose="02020603050405020304" pitchFamily="18" charset="0"/>
                <a:cs typeface="Times New Roman" panose="02020603050405020304" pitchFamily="18" charset="0"/>
              </a:rPr>
              <a:t>of</a:t>
            </a:r>
            <a:r>
              <a:rPr lang="sv-SE" dirty="0">
                <a:latin typeface="Times New Roman" panose="02020603050405020304" pitchFamily="18" charset="0"/>
                <a:cs typeface="Times New Roman" panose="02020603050405020304" pitchFamily="18" charset="0"/>
              </a:rPr>
              <a:t> </a:t>
            </a:r>
            <a:r>
              <a:rPr lang="sv-SE" dirty="0" err="1">
                <a:latin typeface="Times New Roman" panose="02020603050405020304" pitchFamily="18" charset="0"/>
                <a:cs typeface="Times New Roman" panose="02020603050405020304" pitchFamily="18" charset="0"/>
              </a:rPr>
              <a:t>women</a:t>
            </a:r>
            <a:r>
              <a:rPr lang="sv-SE" dirty="0">
                <a:latin typeface="Times New Roman" panose="02020603050405020304" pitchFamily="18" charset="0"/>
                <a:cs typeface="Times New Roman" panose="02020603050405020304" pitchFamily="18" charset="0"/>
              </a:rPr>
              <a:t>, in 165 </a:t>
            </a:r>
            <a:r>
              <a:rPr lang="sv-SE" dirty="0" err="1">
                <a:latin typeface="Times New Roman" panose="02020603050405020304" pitchFamily="18" charset="0"/>
                <a:cs typeface="Times New Roman" panose="02020603050405020304" pitchFamily="18" charset="0"/>
              </a:rPr>
              <a:t>women</a:t>
            </a:r>
            <a:r>
              <a:rPr lang="sv-SE" dirty="0">
                <a:latin typeface="Times New Roman" panose="02020603050405020304" pitchFamily="18" charset="0"/>
                <a:cs typeface="Times New Roman" panose="02020603050405020304" pitchFamily="18" charset="0"/>
              </a:rPr>
              <a:t> </a:t>
            </a:r>
            <a:r>
              <a:rPr lang="sv-SE" dirty="0" err="1">
                <a:latin typeface="Times New Roman" panose="02020603050405020304" pitchFamily="18" charset="0"/>
                <a:cs typeface="Times New Roman" panose="02020603050405020304" pitchFamily="18" charset="0"/>
              </a:rPr>
              <a:t>out</a:t>
            </a:r>
            <a:r>
              <a:rPr lang="sv-SE" dirty="0">
                <a:latin typeface="Times New Roman" panose="02020603050405020304" pitchFamily="18" charset="0"/>
                <a:cs typeface="Times New Roman" panose="02020603050405020304" pitchFamily="18" charset="0"/>
              </a:rPr>
              <a:t> </a:t>
            </a:r>
            <a:r>
              <a:rPr lang="sv-SE" dirty="0" err="1">
                <a:latin typeface="Times New Roman" panose="02020603050405020304" pitchFamily="18" charset="0"/>
                <a:cs typeface="Times New Roman" panose="02020603050405020304" pitchFamily="18" charset="0"/>
              </a:rPr>
              <a:t>of</a:t>
            </a:r>
            <a:r>
              <a:rPr lang="sv-SE" dirty="0">
                <a:latin typeface="Times New Roman" panose="02020603050405020304" pitchFamily="18" charset="0"/>
                <a:cs typeface="Times New Roman" panose="02020603050405020304" pitchFamily="18" charset="0"/>
              </a:rPr>
              <a:t> 349 </a:t>
            </a:r>
            <a:r>
              <a:rPr lang="sv-SE" dirty="0" err="1">
                <a:latin typeface="Times New Roman" panose="02020603050405020304" pitchFamily="18" charset="0"/>
                <a:cs typeface="Times New Roman" panose="02020603050405020304" pitchFamily="18" charset="0"/>
              </a:rPr>
              <a:t>seats</a:t>
            </a:r>
            <a:r>
              <a:rPr lang="sv-SE" dirty="0">
                <a:latin typeface="Times New Roman" panose="02020603050405020304" pitchFamily="18" charset="0"/>
                <a:cs typeface="Times New Roman" panose="02020603050405020304" pitchFamily="18" charset="0"/>
              </a:rPr>
              <a:t> in </a:t>
            </a:r>
            <a:r>
              <a:rPr lang="sv-SE" dirty="0" err="1">
                <a:latin typeface="Times New Roman" panose="02020603050405020304" pitchFamily="18" charset="0"/>
                <a:cs typeface="Times New Roman" panose="02020603050405020304" pitchFamily="18" charset="0"/>
              </a:rPr>
              <a:t>parliament</a:t>
            </a:r>
            <a:r>
              <a:rPr lang="sv-SE" dirty="0">
                <a:latin typeface="Times New Roman" panose="02020603050405020304" pitchFamily="18" charset="0"/>
                <a:cs typeface="Times New Roman" panose="02020603050405020304" pitchFamily="18" charset="0"/>
              </a:rPr>
              <a:t>, </a:t>
            </a:r>
            <a:r>
              <a:rPr lang="sv-SE" dirty="0" err="1">
                <a:latin typeface="Times New Roman" panose="02020603050405020304" pitchFamily="18" charset="0"/>
                <a:cs typeface="Times New Roman" panose="02020603050405020304" pitchFamily="18" charset="0"/>
              </a:rPr>
              <a:t>about</a:t>
            </a:r>
            <a:r>
              <a:rPr lang="sv-SE" dirty="0">
                <a:latin typeface="Times New Roman" panose="02020603050405020304" pitchFamily="18" charset="0"/>
                <a:cs typeface="Times New Roman" panose="02020603050405020304" pitchFamily="18" charset="0"/>
              </a:rPr>
              <a:t> 47%</a:t>
            </a:r>
          </a:p>
          <a:p>
            <a:pPr marL="342900" indent="-342900">
              <a:buFontTx/>
              <a:buChar char="-"/>
            </a:pPr>
            <a:endParaRPr lang="sv-SE" dirty="0">
              <a:solidFill>
                <a:srgbClr val="FFFFFF"/>
              </a:solidFill>
              <a:latin typeface="Times New Roman" panose="02020603050405020304" pitchFamily="18" charset="0"/>
              <a:cs typeface="Times New Roman" panose="02020603050405020304" pitchFamily="18" charset="0"/>
            </a:endParaRPr>
          </a:p>
        </p:txBody>
      </p:sp>
      <p:sp>
        <p:nvSpPr>
          <p:cNvPr id="5" name="textruta 4">
            <a:extLst>
              <a:ext uri="{FF2B5EF4-FFF2-40B4-BE49-F238E27FC236}">
                <a16:creationId xmlns:a16="http://schemas.microsoft.com/office/drawing/2014/main" id="{4D4554D8-9E7F-5C4C-8A25-75153D65115D}"/>
              </a:ext>
            </a:extLst>
          </p:cNvPr>
          <p:cNvSpPr txBox="1"/>
          <p:nvPr/>
        </p:nvSpPr>
        <p:spPr>
          <a:xfrm>
            <a:off x="38490" y="2680402"/>
            <a:ext cx="4962071" cy="1938992"/>
          </a:xfrm>
          <a:prstGeom prst="rect">
            <a:avLst/>
          </a:prstGeom>
          <a:noFill/>
        </p:spPr>
        <p:txBody>
          <a:bodyPr wrap="square" rtlCol="0">
            <a:spAutoFit/>
          </a:bodyPr>
          <a:lstStyle/>
          <a:p>
            <a:pPr marL="342900" indent="-342900">
              <a:buFontTx/>
              <a:buChar char="-"/>
            </a:pPr>
            <a:r>
              <a:rPr lang="sv-SE" sz="2400">
                <a:latin typeface="Times New Roman" panose="02020603050405020304" pitchFamily="18" charset="0"/>
                <a:cs typeface="Times New Roman" panose="02020603050405020304" pitchFamily="18" charset="0"/>
              </a:rPr>
              <a:t>About 100 </a:t>
            </a:r>
            <a:r>
              <a:rPr lang="sv-SE" sz="2400" err="1">
                <a:latin typeface="Times New Roman" panose="02020603050405020304" pitchFamily="18" charset="0"/>
                <a:cs typeface="Times New Roman" panose="02020603050405020304" pitchFamily="18" charset="0"/>
              </a:rPr>
              <a:t>years</a:t>
            </a:r>
            <a:r>
              <a:rPr lang="sv-SE" sz="2400">
                <a:latin typeface="Times New Roman" panose="02020603050405020304" pitchFamily="18" charset="0"/>
                <a:cs typeface="Times New Roman" panose="02020603050405020304" pitchFamily="18" charset="0"/>
              </a:rPr>
              <a:t> arter </a:t>
            </a:r>
            <a:r>
              <a:rPr lang="sv-SE" sz="2400" err="1">
                <a:latin typeface="Times New Roman" panose="02020603050405020304" pitchFamily="18" charset="0"/>
                <a:cs typeface="Times New Roman" panose="02020603050405020304" pitchFamily="18" charset="0"/>
              </a:rPr>
              <a:t>women</a:t>
            </a:r>
            <a:r>
              <a:rPr lang="sv-SE" sz="2400">
                <a:latin typeface="Times New Roman" panose="02020603050405020304" pitchFamily="18" charset="0"/>
                <a:cs typeface="Times New Roman" panose="02020603050405020304" pitchFamily="18" charset="0"/>
              </a:rPr>
              <a:t> got the rights for </a:t>
            </a:r>
            <a:r>
              <a:rPr lang="sv-SE" sz="2400" err="1">
                <a:latin typeface="Times New Roman" panose="02020603050405020304" pitchFamily="18" charset="0"/>
                <a:cs typeface="Times New Roman" panose="02020603050405020304" pitchFamily="18" charset="0"/>
              </a:rPr>
              <a:t>voting</a:t>
            </a:r>
            <a:r>
              <a:rPr lang="sv-SE" sz="2400">
                <a:latin typeface="Times New Roman" panose="02020603050405020304" pitchFamily="18" charset="0"/>
                <a:cs typeface="Times New Roman" panose="02020603050405020304" pitchFamily="18" charset="0"/>
              </a:rPr>
              <a:t>, the first </a:t>
            </a:r>
            <a:r>
              <a:rPr lang="sv-SE" sz="2400" err="1">
                <a:latin typeface="Times New Roman" panose="02020603050405020304" pitchFamily="18" charset="0"/>
                <a:cs typeface="Times New Roman" panose="02020603050405020304" pitchFamily="18" charset="0"/>
              </a:rPr>
              <a:t>women</a:t>
            </a:r>
            <a:r>
              <a:rPr lang="sv-SE" sz="2400">
                <a:latin typeface="Times New Roman" panose="02020603050405020304" pitchFamily="18" charset="0"/>
                <a:cs typeface="Times New Roman" panose="02020603050405020304" pitchFamily="18" charset="0"/>
              </a:rPr>
              <a:t> in Sweden (Magdalena Andersson) has </a:t>
            </a:r>
            <a:r>
              <a:rPr lang="sv-SE" sz="2400" err="1">
                <a:latin typeface="Times New Roman" panose="02020603050405020304" pitchFamily="18" charset="0"/>
                <a:cs typeface="Times New Roman" panose="02020603050405020304" pitchFamily="18" charset="0"/>
              </a:rPr>
              <a:t>now</a:t>
            </a:r>
            <a:r>
              <a:rPr lang="sv-SE" sz="2400">
                <a:latin typeface="Times New Roman" panose="02020603050405020304" pitchFamily="18" charset="0"/>
                <a:cs typeface="Times New Roman" panose="02020603050405020304" pitchFamily="18" charset="0"/>
              </a:rPr>
              <a:t> become </a:t>
            </a:r>
            <a:r>
              <a:rPr lang="sv-SE" sz="2400" err="1">
                <a:latin typeface="Times New Roman" panose="02020603050405020304" pitchFamily="18" charset="0"/>
                <a:cs typeface="Times New Roman" panose="02020603050405020304" pitchFamily="18" charset="0"/>
              </a:rPr>
              <a:t>prime</a:t>
            </a:r>
            <a:r>
              <a:rPr lang="sv-SE" sz="2400">
                <a:latin typeface="Times New Roman" panose="02020603050405020304" pitchFamily="18" charset="0"/>
                <a:cs typeface="Times New Roman" panose="02020603050405020304" pitchFamily="18" charset="0"/>
              </a:rPr>
              <a:t> ministe</a:t>
            </a:r>
            <a:r>
              <a:rPr lang="sv-SE" sz="2400"/>
              <a:t>r </a:t>
            </a:r>
          </a:p>
        </p:txBody>
      </p:sp>
      <p:sp>
        <p:nvSpPr>
          <p:cNvPr id="6" name="textruta 5">
            <a:extLst>
              <a:ext uri="{FF2B5EF4-FFF2-40B4-BE49-F238E27FC236}">
                <a16:creationId xmlns:a16="http://schemas.microsoft.com/office/drawing/2014/main" id="{759C91B6-CE52-DF42-A328-8DC4D97FC89F}"/>
              </a:ext>
            </a:extLst>
          </p:cNvPr>
          <p:cNvSpPr txBox="1"/>
          <p:nvPr/>
        </p:nvSpPr>
        <p:spPr>
          <a:xfrm>
            <a:off x="268049" y="4619394"/>
            <a:ext cx="4502951" cy="1938992"/>
          </a:xfrm>
          <a:prstGeom prst="rect">
            <a:avLst/>
          </a:prstGeom>
          <a:noFill/>
        </p:spPr>
        <p:txBody>
          <a:bodyPr wrap="square" rtlCol="0">
            <a:spAutoFit/>
          </a:bodyPr>
          <a:lstStyle/>
          <a:p>
            <a:pPr marL="342900" indent="-342900" algn="l">
              <a:buFontTx/>
              <a:buChar char="-"/>
            </a:pPr>
            <a:r>
              <a:rPr lang="sv-SE" sz="2400">
                <a:latin typeface="Times New Roman" panose="02020603050405020304" pitchFamily="18" charset="0"/>
                <a:cs typeface="Times New Roman" panose="02020603050405020304" pitchFamily="18" charset="0"/>
              </a:rPr>
              <a:t>The </a:t>
            </a:r>
            <a:r>
              <a:rPr lang="sv-SE" sz="2400" err="1">
                <a:latin typeface="Times New Roman" panose="02020603050405020304" pitchFamily="18" charset="0"/>
                <a:cs typeface="Times New Roman" panose="02020603050405020304" pitchFamily="18" charset="0"/>
              </a:rPr>
              <a:t>goal</a:t>
            </a:r>
            <a:r>
              <a:rPr lang="sv-SE" sz="2400">
                <a:latin typeface="Times New Roman" panose="02020603050405020304" pitchFamily="18" charset="0"/>
                <a:cs typeface="Times New Roman" panose="02020603050405020304" pitchFamily="18" charset="0"/>
              </a:rPr>
              <a:t> of Swedish </a:t>
            </a:r>
            <a:r>
              <a:rPr lang="sv-SE" sz="2400" err="1">
                <a:latin typeface="Times New Roman" panose="02020603050405020304" pitchFamily="18" charset="0"/>
                <a:cs typeface="Times New Roman" panose="02020603050405020304" pitchFamily="18" charset="0"/>
              </a:rPr>
              <a:t>gender</a:t>
            </a:r>
            <a:r>
              <a:rPr lang="sv-SE" sz="2400">
                <a:latin typeface="Times New Roman" panose="02020603050405020304" pitchFamily="18" charset="0"/>
                <a:cs typeface="Times New Roman" panose="02020603050405020304" pitchFamily="18" charset="0"/>
              </a:rPr>
              <a:t> </a:t>
            </a:r>
            <a:r>
              <a:rPr lang="sv-SE" sz="2400" err="1">
                <a:latin typeface="Times New Roman" panose="02020603050405020304" pitchFamily="18" charset="0"/>
                <a:cs typeface="Times New Roman" panose="02020603050405020304" pitchFamily="18" charset="0"/>
              </a:rPr>
              <a:t>equality</a:t>
            </a:r>
            <a:r>
              <a:rPr lang="sv-SE" sz="2400">
                <a:latin typeface="Times New Roman" panose="02020603050405020304" pitchFamily="18" charset="0"/>
                <a:cs typeface="Times New Roman" panose="02020603050405020304" pitchFamily="18" charset="0"/>
              </a:rPr>
              <a:t> policy is that </a:t>
            </a:r>
            <a:r>
              <a:rPr lang="sv-SE" sz="2400" err="1">
                <a:latin typeface="Times New Roman" panose="02020603050405020304" pitchFamily="18" charset="0"/>
                <a:cs typeface="Times New Roman" panose="02020603050405020304" pitchFamily="18" charset="0"/>
              </a:rPr>
              <a:t>women</a:t>
            </a:r>
            <a:r>
              <a:rPr lang="sv-SE" sz="2400">
                <a:latin typeface="Times New Roman" panose="02020603050405020304" pitchFamily="18" charset="0"/>
                <a:cs typeface="Times New Roman" panose="02020603050405020304" pitchFamily="18" charset="0"/>
              </a:rPr>
              <a:t> and men </a:t>
            </a:r>
            <a:r>
              <a:rPr lang="sv-SE" sz="2400" err="1">
                <a:latin typeface="Times New Roman" panose="02020603050405020304" pitchFamily="18" charset="0"/>
                <a:cs typeface="Times New Roman" panose="02020603050405020304" pitchFamily="18" charset="0"/>
              </a:rPr>
              <a:t>should</a:t>
            </a:r>
            <a:r>
              <a:rPr lang="sv-SE" sz="2400">
                <a:latin typeface="Times New Roman" panose="02020603050405020304" pitchFamily="18" charset="0"/>
                <a:cs typeface="Times New Roman" panose="02020603050405020304" pitchFamily="18" charset="0"/>
              </a:rPr>
              <a:t> </a:t>
            </a:r>
            <a:r>
              <a:rPr lang="sv-SE" sz="2400" err="1">
                <a:latin typeface="Times New Roman" panose="02020603050405020304" pitchFamily="18" charset="0"/>
                <a:cs typeface="Times New Roman" panose="02020603050405020304" pitchFamily="18" charset="0"/>
              </a:rPr>
              <a:t>have</a:t>
            </a:r>
            <a:r>
              <a:rPr lang="sv-SE" sz="2400">
                <a:latin typeface="Times New Roman" panose="02020603050405020304" pitchFamily="18" charset="0"/>
                <a:cs typeface="Times New Roman" panose="02020603050405020304" pitchFamily="18" charset="0"/>
              </a:rPr>
              <a:t> the same rights to </a:t>
            </a:r>
            <a:r>
              <a:rPr lang="sv-SE" sz="2400" err="1">
                <a:latin typeface="Times New Roman" panose="02020603050405020304" pitchFamily="18" charset="0"/>
                <a:cs typeface="Times New Roman" panose="02020603050405020304" pitchFamily="18" charset="0"/>
              </a:rPr>
              <a:t>shape</a:t>
            </a:r>
            <a:r>
              <a:rPr lang="sv-SE" sz="2400">
                <a:latin typeface="Times New Roman" panose="02020603050405020304" pitchFamily="18" charset="0"/>
                <a:cs typeface="Times New Roman" panose="02020603050405020304" pitchFamily="18" charset="0"/>
              </a:rPr>
              <a:t> society and </a:t>
            </a:r>
            <a:r>
              <a:rPr lang="sv-SE" sz="2400" err="1">
                <a:latin typeface="Times New Roman" panose="02020603050405020304" pitchFamily="18" charset="0"/>
                <a:cs typeface="Times New Roman" panose="02020603050405020304" pitchFamily="18" charset="0"/>
              </a:rPr>
              <a:t>their</a:t>
            </a:r>
            <a:r>
              <a:rPr lang="sv-SE" sz="2400">
                <a:latin typeface="Times New Roman" panose="02020603050405020304" pitchFamily="18" charset="0"/>
                <a:cs typeface="Times New Roman" panose="02020603050405020304" pitchFamily="18" charset="0"/>
              </a:rPr>
              <a:t> </a:t>
            </a:r>
            <a:r>
              <a:rPr lang="sv-SE" sz="2400" err="1">
                <a:latin typeface="Times New Roman" panose="02020603050405020304" pitchFamily="18" charset="0"/>
                <a:cs typeface="Times New Roman" panose="02020603050405020304" pitchFamily="18" charset="0"/>
              </a:rPr>
              <a:t>own</a:t>
            </a:r>
            <a:r>
              <a:rPr lang="sv-SE" sz="2400">
                <a:latin typeface="Times New Roman" panose="02020603050405020304" pitchFamily="18" charset="0"/>
                <a:cs typeface="Times New Roman" panose="02020603050405020304" pitchFamily="18" charset="0"/>
              </a:rPr>
              <a:t> </a:t>
            </a:r>
            <a:r>
              <a:rPr lang="sv-SE" sz="2400" err="1">
                <a:latin typeface="Times New Roman" panose="02020603050405020304" pitchFamily="18" charset="0"/>
                <a:cs typeface="Times New Roman" panose="02020603050405020304" pitchFamily="18" charset="0"/>
              </a:rPr>
              <a:t>lives</a:t>
            </a:r>
            <a:r>
              <a:rPr lang="sv-SE" sz="2400">
                <a:latin typeface="Times New Roman" panose="02020603050405020304" pitchFamily="18" charset="0"/>
                <a:cs typeface="Times New Roman" panose="02020603050405020304" pitchFamily="18" charset="0"/>
              </a:rPr>
              <a:t>.</a:t>
            </a:r>
          </a:p>
        </p:txBody>
      </p:sp>
      <p:sp>
        <p:nvSpPr>
          <p:cNvPr id="7" name="textruta 6">
            <a:extLst>
              <a:ext uri="{FF2B5EF4-FFF2-40B4-BE49-F238E27FC236}">
                <a16:creationId xmlns:a16="http://schemas.microsoft.com/office/drawing/2014/main" id="{FA7DB02C-3A84-5141-B5C5-B9C529E2AE15}"/>
              </a:ext>
            </a:extLst>
          </p:cNvPr>
          <p:cNvSpPr txBox="1"/>
          <p:nvPr/>
        </p:nvSpPr>
        <p:spPr>
          <a:xfrm>
            <a:off x="6500132" y="1205332"/>
            <a:ext cx="4962071" cy="1938992"/>
          </a:xfrm>
          <a:prstGeom prst="rect">
            <a:avLst/>
          </a:prstGeom>
          <a:noFill/>
        </p:spPr>
        <p:txBody>
          <a:bodyPr wrap="square" rtlCol="0">
            <a:spAutoFit/>
          </a:bodyPr>
          <a:lstStyle/>
          <a:p>
            <a:pPr marL="342900" indent="-342900" algn="l">
              <a:buFontTx/>
              <a:buChar char="-"/>
            </a:pPr>
            <a:r>
              <a:rPr lang="sv-SE" sz="2400" dirty="0">
                <a:latin typeface="Times New Roman" panose="02020603050405020304" pitchFamily="18" charset="0"/>
                <a:cs typeface="Times New Roman" panose="02020603050405020304" pitchFamily="18" charset="0"/>
              </a:rPr>
              <a:t>The Swedish </a:t>
            </a:r>
            <a:r>
              <a:rPr lang="sv-SE" sz="2400" dirty="0" err="1">
                <a:latin typeface="Times New Roman" panose="02020603050405020304" pitchFamily="18" charset="0"/>
                <a:cs typeface="Times New Roman" panose="02020603050405020304" pitchFamily="18" charset="0"/>
              </a:rPr>
              <a:t>Parliament</a:t>
            </a:r>
            <a:r>
              <a:rPr lang="sv-SE" sz="2400" dirty="0">
                <a:latin typeface="Times New Roman" panose="02020603050405020304" pitchFamily="18" charset="0"/>
                <a:cs typeface="Times New Roman" panose="02020603050405020304" pitchFamily="18" charset="0"/>
              </a:rPr>
              <a:t> has </a:t>
            </a:r>
            <a:r>
              <a:rPr lang="sv-SE" sz="2400" dirty="0" err="1">
                <a:latin typeface="Times New Roman" panose="02020603050405020304" pitchFamily="18" charset="0"/>
                <a:cs typeface="Times New Roman" panose="02020603050405020304" pitchFamily="18" charset="0"/>
              </a:rPr>
              <a:t>made</a:t>
            </a:r>
            <a:r>
              <a:rPr lang="sv-SE" sz="2400" dirty="0">
                <a:latin typeface="Times New Roman" panose="02020603050405020304" pitchFamily="18" charset="0"/>
                <a:cs typeface="Times New Roman" panose="02020603050405020304" pitchFamily="18" charset="0"/>
              </a:rPr>
              <a:t> a decision on an program for gender </a:t>
            </a:r>
            <a:r>
              <a:rPr lang="sv-SE" sz="2400" dirty="0" err="1">
                <a:latin typeface="Times New Roman" panose="02020603050405020304" pitchFamily="18" charset="0"/>
                <a:cs typeface="Times New Roman" panose="02020603050405020304" pitchFamily="18" charset="0"/>
              </a:rPr>
              <a:t>equality</a:t>
            </a:r>
            <a:r>
              <a:rPr lang="sv-SE" sz="2400" dirty="0">
                <a:latin typeface="Times New Roman" panose="02020603050405020304" pitchFamily="18" charset="0"/>
                <a:cs typeface="Times New Roman" panose="02020603050405020304" pitchFamily="18" charset="0"/>
              </a:rPr>
              <a:t>. The action program </a:t>
            </a:r>
            <a:r>
              <a:rPr lang="sv-SE" sz="2400" dirty="0" err="1">
                <a:latin typeface="Times New Roman" panose="02020603050405020304" pitchFamily="18" charset="0"/>
                <a:cs typeface="Times New Roman" panose="02020603050405020304" pitchFamily="18" charset="0"/>
              </a:rPr>
              <a:t>focuses</a:t>
            </a:r>
            <a:r>
              <a:rPr lang="sv-SE" sz="2400" dirty="0">
                <a:latin typeface="Times New Roman" panose="02020603050405020304" pitchFamily="18" charset="0"/>
                <a:cs typeface="Times New Roman" panose="02020603050405020304" pitchFamily="18" charset="0"/>
              </a:rPr>
              <a:t> on </a:t>
            </a:r>
            <a:r>
              <a:rPr lang="sv-SE" sz="2400" dirty="0" err="1">
                <a:latin typeface="Times New Roman" panose="02020603050405020304" pitchFamily="18" charset="0"/>
                <a:cs typeface="Times New Roman" panose="02020603050405020304" pitchFamily="18" charset="0"/>
              </a:rPr>
              <a:t>cultural</a:t>
            </a:r>
            <a:r>
              <a:rPr lang="sv-SE" sz="2400" dirty="0">
                <a:latin typeface="Times New Roman" panose="02020603050405020304" pitchFamily="18" charset="0"/>
                <a:cs typeface="Times New Roman" panose="02020603050405020304" pitchFamily="18" charset="0"/>
              </a:rPr>
              <a:t> </a:t>
            </a:r>
            <a:r>
              <a:rPr lang="sv-SE" sz="2400" dirty="0" err="1">
                <a:latin typeface="Times New Roman" panose="02020603050405020304" pitchFamily="18" charset="0"/>
                <a:cs typeface="Times New Roman" panose="02020603050405020304" pitchFamily="18" charset="0"/>
              </a:rPr>
              <a:t>issues</a:t>
            </a:r>
            <a:r>
              <a:rPr lang="sv-SE" sz="2400" dirty="0">
                <a:latin typeface="Times New Roman" panose="02020603050405020304" pitchFamily="18" charset="0"/>
                <a:cs typeface="Times New Roman" panose="02020603050405020304" pitchFamily="18" charset="0"/>
              </a:rPr>
              <a:t> </a:t>
            </a:r>
            <a:r>
              <a:rPr lang="sv-SE" sz="2400" dirty="0" err="1">
                <a:latin typeface="Times New Roman" panose="02020603050405020304" pitchFamily="18" charset="0"/>
                <a:cs typeface="Times New Roman" panose="02020603050405020304" pitchFamily="18" charset="0"/>
              </a:rPr>
              <a:t>such</a:t>
            </a:r>
            <a:r>
              <a:rPr lang="sv-SE" sz="2400" dirty="0">
                <a:latin typeface="Times New Roman" panose="02020603050405020304" pitchFamily="18" charset="0"/>
                <a:cs typeface="Times New Roman" panose="02020603050405020304" pitchFamily="18" charset="0"/>
              </a:rPr>
              <a:t> as </a:t>
            </a:r>
            <a:r>
              <a:rPr lang="sv-SE" sz="2400" dirty="0" err="1">
                <a:latin typeface="Times New Roman" panose="02020603050405020304" pitchFamily="18" charset="0"/>
                <a:cs typeface="Times New Roman" panose="02020603050405020304" pitchFamily="18" charset="0"/>
              </a:rPr>
              <a:t>treatment</a:t>
            </a:r>
            <a:r>
              <a:rPr lang="sv-SE" sz="2400" dirty="0">
                <a:latin typeface="Times New Roman" panose="02020603050405020304" pitchFamily="18" charset="0"/>
                <a:cs typeface="Times New Roman" panose="02020603050405020304" pitchFamily="18" charset="0"/>
              </a:rPr>
              <a:t> and </a:t>
            </a:r>
            <a:r>
              <a:rPr lang="sv-SE" sz="2400" dirty="0" err="1">
                <a:latin typeface="Times New Roman" panose="02020603050405020304" pitchFamily="18" charset="0"/>
                <a:cs typeface="Times New Roman" panose="02020603050405020304" pitchFamily="18" charset="0"/>
              </a:rPr>
              <a:t>attitudes</a:t>
            </a:r>
            <a:endParaRPr lang="sv-SE" sz="2400" dirty="0">
              <a:latin typeface="Times New Roman" panose="02020603050405020304" pitchFamily="18" charset="0"/>
              <a:cs typeface="Times New Roman" panose="02020603050405020304" pitchFamily="18" charset="0"/>
            </a:endParaRPr>
          </a:p>
        </p:txBody>
      </p:sp>
      <p:sp>
        <p:nvSpPr>
          <p:cNvPr id="8" name="textruta 7">
            <a:extLst>
              <a:ext uri="{FF2B5EF4-FFF2-40B4-BE49-F238E27FC236}">
                <a16:creationId xmlns:a16="http://schemas.microsoft.com/office/drawing/2014/main" id="{8B882A5A-978A-2C46-810B-EA639F73CE8A}"/>
              </a:ext>
            </a:extLst>
          </p:cNvPr>
          <p:cNvSpPr txBox="1"/>
          <p:nvPr/>
        </p:nvSpPr>
        <p:spPr>
          <a:xfrm>
            <a:off x="6500132" y="3623943"/>
            <a:ext cx="3794578" cy="2677656"/>
          </a:xfrm>
          <a:prstGeom prst="rect">
            <a:avLst/>
          </a:prstGeom>
          <a:noFill/>
        </p:spPr>
        <p:txBody>
          <a:bodyPr wrap="square" rtlCol="0">
            <a:spAutoFit/>
          </a:bodyPr>
          <a:lstStyle/>
          <a:p>
            <a:pPr marL="342900" indent="-342900" algn="l">
              <a:buFontTx/>
              <a:buChar char="-"/>
            </a:pPr>
            <a:r>
              <a:rPr lang="sv-SE" sz="2400">
                <a:latin typeface="Times New Roman" panose="02020603050405020304" pitchFamily="18" charset="0"/>
                <a:cs typeface="Times New Roman" panose="02020603050405020304" pitchFamily="18" charset="0"/>
              </a:rPr>
              <a:t>The </a:t>
            </a:r>
            <a:r>
              <a:rPr lang="sv-SE" sz="2400" err="1">
                <a:latin typeface="Times New Roman" panose="02020603050405020304" pitchFamily="18" charset="0"/>
                <a:cs typeface="Times New Roman" panose="02020603050405020304" pitchFamily="18" charset="0"/>
              </a:rPr>
              <a:t>working</a:t>
            </a:r>
            <a:r>
              <a:rPr lang="sv-SE" sz="2400">
                <a:latin typeface="Times New Roman" panose="02020603050405020304" pitchFamily="18" charset="0"/>
                <a:cs typeface="Times New Roman" panose="02020603050405020304" pitchFamily="18" charset="0"/>
              </a:rPr>
              <a:t> </a:t>
            </a:r>
            <a:r>
              <a:rPr lang="sv-SE" sz="2400" err="1">
                <a:latin typeface="Times New Roman" panose="02020603050405020304" pitchFamily="18" charset="0"/>
                <a:cs typeface="Times New Roman" panose="02020603050405020304" pitchFamily="18" charset="0"/>
              </a:rPr>
              <a:t>group</a:t>
            </a:r>
            <a:r>
              <a:rPr lang="sv-SE" sz="2400">
                <a:latin typeface="Times New Roman" panose="02020603050405020304" pitchFamily="18" charset="0"/>
                <a:cs typeface="Times New Roman" panose="02020603050405020304" pitchFamily="18" charset="0"/>
              </a:rPr>
              <a:t> </a:t>
            </a:r>
            <a:r>
              <a:rPr lang="sv-SE" sz="2400" err="1">
                <a:latin typeface="Times New Roman" panose="02020603050405020304" pitchFamily="18" charset="0"/>
                <a:cs typeface="Times New Roman" panose="02020603050405020304" pitchFamily="18" charset="0"/>
              </a:rPr>
              <a:t>consists</a:t>
            </a:r>
            <a:r>
              <a:rPr lang="sv-SE" sz="2400">
                <a:latin typeface="Times New Roman" panose="02020603050405020304" pitchFamily="18" charset="0"/>
                <a:cs typeface="Times New Roman" panose="02020603050405020304" pitchFamily="18" charset="0"/>
              </a:rPr>
              <a:t> of representatives from all </a:t>
            </a:r>
            <a:r>
              <a:rPr lang="sv-SE" sz="2400" err="1">
                <a:latin typeface="Times New Roman" panose="02020603050405020304" pitchFamily="18" charset="0"/>
                <a:cs typeface="Times New Roman" panose="02020603050405020304" pitchFamily="18" charset="0"/>
              </a:rPr>
              <a:t>parliamentary</a:t>
            </a:r>
            <a:r>
              <a:rPr lang="sv-SE" sz="2400">
                <a:latin typeface="Times New Roman" panose="02020603050405020304" pitchFamily="18" charset="0"/>
                <a:cs typeface="Times New Roman" panose="02020603050405020304" pitchFamily="18" charset="0"/>
              </a:rPr>
              <a:t> </a:t>
            </a:r>
            <a:r>
              <a:rPr lang="sv-SE" sz="2400" err="1">
                <a:latin typeface="Times New Roman" panose="02020603050405020304" pitchFamily="18" charset="0"/>
                <a:cs typeface="Times New Roman" panose="02020603050405020304" pitchFamily="18" charset="0"/>
              </a:rPr>
              <a:t>parties</a:t>
            </a:r>
            <a:r>
              <a:rPr lang="sv-SE" sz="2400">
                <a:latin typeface="Times New Roman" panose="02020603050405020304" pitchFamily="18" charset="0"/>
                <a:cs typeface="Times New Roman" panose="02020603050405020304" pitchFamily="18" charset="0"/>
              </a:rPr>
              <a:t> and has an equal distribution. The program </a:t>
            </a:r>
            <a:r>
              <a:rPr lang="sv-SE" sz="2400" err="1">
                <a:latin typeface="Times New Roman" panose="02020603050405020304" pitchFamily="18" charset="0"/>
                <a:cs typeface="Times New Roman" panose="02020603050405020304" pitchFamily="18" charset="0"/>
              </a:rPr>
              <a:t>consists</a:t>
            </a:r>
            <a:r>
              <a:rPr lang="sv-SE" sz="2400">
                <a:latin typeface="Times New Roman" panose="02020603050405020304" pitchFamily="18" charset="0"/>
                <a:cs typeface="Times New Roman" panose="02020603050405020304" pitchFamily="18" charset="0"/>
              </a:rPr>
              <a:t> of five </a:t>
            </a:r>
            <a:r>
              <a:rPr lang="sv-SE" sz="2400" err="1">
                <a:latin typeface="Times New Roman" panose="02020603050405020304" pitchFamily="18" charset="0"/>
                <a:cs typeface="Times New Roman" panose="02020603050405020304" pitchFamily="18" charset="0"/>
              </a:rPr>
              <a:t>women</a:t>
            </a:r>
            <a:r>
              <a:rPr lang="sv-SE" sz="2400">
                <a:latin typeface="Times New Roman" panose="02020603050405020304" pitchFamily="18" charset="0"/>
                <a:cs typeface="Times New Roman" panose="02020603050405020304" pitchFamily="18" charset="0"/>
              </a:rPr>
              <a:t> and five men</a:t>
            </a:r>
          </a:p>
        </p:txBody>
      </p:sp>
      <p:pic>
        <p:nvPicPr>
          <p:cNvPr id="10" name="Bildobjekt 9" descr="En bild som visar text, clipart&#10;&#10;Automatiskt genererad beskrivning">
            <a:extLst>
              <a:ext uri="{FF2B5EF4-FFF2-40B4-BE49-F238E27FC236}">
                <a16:creationId xmlns:a16="http://schemas.microsoft.com/office/drawing/2014/main" id="{ACF7B533-3C0E-5A43-96D5-8EDC596EE29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47720" y="6115349"/>
            <a:ext cx="3244260" cy="742651"/>
          </a:xfrm>
          <a:prstGeom prst="rect">
            <a:avLst/>
          </a:prstGeom>
        </p:spPr>
      </p:pic>
      <p:sp>
        <p:nvSpPr>
          <p:cNvPr id="11" name="Rektangel 10">
            <a:extLst>
              <a:ext uri="{FF2B5EF4-FFF2-40B4-BE49-F238E27FC236}">
                <a16:creationId xmlns:a16="http://schemas.microsoft.com/office/drawing/2014/main" id="{6D18ADB0-AC6D-B646-A6FD-415B5A6C1A97}"/>
              </a:ext>
            </a:extLst>
          </p:cNvPr>
          <p:cNvSpPr/>
          <p:nvPr/>
        </p:nvSpPr>
        <p:spPr>
          <a:xfrm>
            <a:off x="5974813" y="3244334"/>
            <a:ext cx="242374" cy="369332"/>
          </a:xfrm>
          <a:prstGeom prst="rect">
            <a:avLst/>
          </a:prstGeom>
        </p:spPr>
        <p:txBody>
          <a:bodyPr wrap="none">
            <a:spAutoFit/>
          </a:bodyPr>
          <a:lstStyle/>
          <a:p>
            <a:r>
              <a:rPr lang="sv-SE" b="0" i="0" dirty="0">
                <a:solidFill>
                  <a:srgbClr val="000000"/>
                </a:solidFill>
                <a:effectLst/>
                <a:latin typeface="Times" pitchFamily="2" charset="0"/>
              </a:rPr>
              <a:t> </a:t>
            </a:r>
            <a:endParaRPr lang="sv-SE" dirty="0"/>
          </a:p>
        </p:txBody>
      </p:sp>
    </p:spTree>
    <p:extLst>
      <p:ext uri="{BB962C8B-B14F-4D97-AF65-F5344CB8AC3E}">
        <p14:creationId xmlns:p14="http://schemas.microsoft.com/office/powerpoint/2010/main" val="129051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C0C5D16-4F00-854B-AFCB-04C31D369FFE}"/>
              </a:ext>
            </a:extLst>
          </p:cNvPr>
          <p:cNvSpPr>
            <a:spLocks noGrp="1"/>
          </p:cNvSpPr>
          <p:nvPr>
            <p:ph type="title"/>
          </p:nvPr>
        </p:nvSpPr>
        <p:spPr>
          <a:xfrm>
            <a:off x="841248" y="548640"/>
            <a:ext cx="3600860" cy="5431536"/>
          </a:xfrm>
        </p:spPr>
        <p:txBody>
          <a:bodyPr>
            <a:normAutofit/>
          </a:bodyPr>
          <a:lstStyle/>
          <a:p>
            <a:r>
              <a:rPr lang="sv-SE" sz="5400" dirty="0"/>
              <a:t>Fi, JämO,  </a:t>
            </a:r>
            <a:br>
              <a:rPr lang="sv-SE" sz="5400" dirty="0"/>
            </a:br>
            <a:r>
              <a:rPr lang="en-GB" sz="5400" dirty="0"/>
              <a:t>gender equality</a:t>
            </a:r>
            <a:br>
              <a:rPr lang="sv-SE" sz="5400" dirty="0"/>
            </a:br>
            <a:endParaRPr lang="sv-SE"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3A204FFA-99FE-C343-A219-04396092F080}"/>
              </a:ext>
            </a:extLst>
          </p:cNvPr>
          <p:cNvSpPr>
            <a:spLocks noGrp="1"/>
          </p:cNvSpPr>
          <p:nvPr>
            <p:ph idx="1"/>
          </p:nvPr>
        </p:nvSpPr>
        <p:spPr>
          <a:xfrm>
            <a:off x="5126418" y="552091"/>
            <a:ext cx="6224335" cy="5431536"/>
          </a:xfrm>
        </p:spPr>
        <p:txBody>
          <a:bodyPr anchor="ctr">
            <a:normAutofit/>
          </a:bodyPr>
          <a:lstStyle/>
          <a:p>
            <a:r>
              <a:rPr lang="en-US" sz="1700" dirty="0"/>
              <a:t>Feminist initiative (FI) is a politic party that will drives the question about feminism</a:t>
            </a:r>
            <a:endParaRPr lang="sv-SE" sz="1700" dirty="0"/>
          </a:p>
          <a:p>
            <a:r>
              <a:rPr lang="en-US" sz="1700" dirty="0"/>
              <a:t>FI is the political party that’s started talking about feminism and the questions around it</a:t>
            </a:r>
            <a:endParaRPr lang="sv-SE" sz="1700" dirty="0"/>
          </a:p>
          <a:p>
            <a:r>
              <a:rPr lang="en-US" sz="1700" dirty="0"/>
              <a:t>FI has about 14 000 members and about 57 </a:t>
            </a:r>
            <a:r>
              <a:rPr lang="en-US" sz="1700" dirty="0" err="1"/>
              <a:t>percents</a:t>
            </a:r>
            <a:r>
              <a:rPr lang="en-US" sz="1700" dirty="0"/>
              <a:t> of this members are women</a:t>
            </a:r>
            <a:endParaRPr lang="sv-SE" sz="1700" dirty="0"/>
          </a:p>
          <a:p>
            <a:r>
              <a:rPr lang="en-US" sz="1700" dirty="0"/>
              <a:t>Then we have something called </a:t>
            </a:r>
            <a:r>
              <a:rPr lang="en-US" sz="1700" dirty="0" err="1"/>
              <a:t>jämställdhetsobudsmannen</a:t>
            </a:r>
            <a:r>
              <a:rPr lang="en-US" sz="1700" dirty="0"/>
              <a:t> which is a administrative authority that has their focus on 4 laws</a:t>
            </a:r>
            <a:endParaRPr lang="sv-SE" sz="1700" dirty="0"/>
          </a:p>
          <a:p>
            <a:r>
              <a:rPr lang="en-US" sz="1700" dirty="0"/>
              <a:t>The first Gender equality law</a:t>
            </a:r>
            <a:endParaRPr lang="sv-SE" sz="1700" dirty="0"/>
          </a:p>
          <a:p>
            <a:r>
              <a:rPr lang="en-US" sz="1700" dirty="0"/>
              <a:t>The second law is about equal treatment of students</a:t>
            </a:r>
            <a:endParaRPr lang="sv-SE" sz="1700" dirty="0"/>
          </a:p>
          <a:p>
            <a:r>
              <a:rPr lang="en-US" sz="1700" dirty="0"/>
              <a:t>The third law is about ban of discrimination against children</a:t>
            </a:r>
            <a:endParaRPr lang="sv-SE" sz="1700" dirty="0"/>
          </a:p>
          <a:p>
            <a:r>
              <a:rPr lang="en-US" sz="1700" dirty="0"/>
              <a:t>The last law is ban against gender discrimination</a:t>
            </a:r>
            <a:endParaRPr lang="sv-SE" sz="1700" dirty="0"/>
          </a:p>
          <a:p>
            <a:pPr marL="0" indent="0">
              <a:buNone/>
            </a:pPr>
            <a:endParaRPr lang="sv-SE" sz="1700" dirty="0"/>
          </a:p>
        </p:txBody>
      </p:sp>
      <p:pic>
        <p:nvPicPr>
          <p:cNvPr id="6" name="Bildobjekt 5" descr="En bild som visar text, clipart&#10;&#10;Automatiskt genererad beskrivning">
            <a:extLst>
              <a:ext uri="{FF2B5EF4-FFF2-40B4-BE49-F238E27FC236}">
                <a16:creationId xmlns:a16="http://schemas.microsoft.com/office/drawing/2014/main" id="{1EEA6EC2-04D7-F144-9F42-D9BCCCB7C2F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10214" y="5541003"/>
            <a:ext cx="4324849" cy="994715"/>
          </a:xfrm>
          <a:prstGeom prst="rect">
            <a:avLst/>
          </a:prstGeom>
        </p:spPr>
      </p:pic>
    </p:spTree>
    <p:extLst>
      <p:ext uri="{BB962C8B-B14F-4D97-AF65-F5344CB8AC3E}">
        <p14:creationId xmlns:p14="http://schemas.microsoft.com/office/powerpoint/2010/main" val="5809579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624</Words>
  <Application>Microsoft Macintosh PowerPoint</Application>
  <PresentationFormat>Bredbild</PresentationFormat>
  <Paragraphs>48</Paragraphs>
  <Slides>8</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8</vt:i4>
      </vt:variant>
    </vt:vector>
  </HeadingPairs>
  <TitlesOfParts>
    <vt:vector size="15" baseType="lpstr">
      <vt:lpstr>Agency FB</vt:lpstr>
      <vt:lpstr>Arial</vt:lpstr>
      <vt:lpstr>Calibri</vt:lpstr>
      <vt:lpstr>Calibri Light</vt:lpstr>
      <vt:lpstr>Times</vt:lpstr>
      <vt:lpstr>Times New Roman</vt:lpstr>
      <vt:lpstr>Office-tema</vt:lpstr>
      <vt:lpstr>Human rights</vt:lpstr>
      <vt:lpstr>Equality in the name of law   </vt:lpstr>
      <vt:lpstr>EDUCATION IN SWEDEN</vt:lpstr>
      <vt:lpstr>Salary, income and labor market </vt:lpstr>
      <vt:lpstr>Parental Insurance: Swedens Parental Insurance and How It Works! </vt:lpstr>
      <vt:lpstr>Equality in crimes </vt:lpstr>
      <vt:lpstr>Influence and power </vt:lpstr>
      <vt:lpstr>Fi, JämO,   gender equality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dc:title>
  <dc:creator>Mattias Pehrson Wall</dc:creator>
  <cp:lastModifiedBy>Mattias Pehrson Wall</cp:lastModifiedBy>
  <cp:revision>7</cp:revision>
  <dcterms:created xsi:type="dcterms:W3CDTF">2022-03-15T09:27:07Z</dcterms:created>
  <dcterms:modified xsi:type="dcterms:W3CDTF">2022-03-15T14:50:40Z</dcterms:modified>
</cp:coreProperties>
</file>