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5.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notesMasterIdLst>
    <p:notesMasterId r:id="rId12"/>
  </p:notesMasterIdLst>
  <p:handoutMasterIdLst>
    <p:handoutMasterId r:id="rId13"/>
  </p:handoutMasterIdLst>
  <p:sldIdLst>
    <p:sldId id="257" r:id="rId2"/>
    <p:sldId id="263" r:id="rId3"/>
    <p:sldId id="271" r:id="rId4"/>
    <p:sldId id="261" r:id="rId5"/>
    <p:sldId id="270" r:id="rId6"/>
    <p:sldId id="272" r:id="rId7"/>
    <p:sldId id="273" r:id="rId8"/>
    <p:sldId id="274" r:id="rId9"/>
    <p:sldId id="275" r:id="rId10"/>
    <p:sldId id="276" r:id="rId11"/>
  </p:sldIdLst>
  <p:sldSz cx="12192000" cy="6858000"/>
  <p:notesSz cx="7023100" cy="9309100"/>
  <p:defaultTextStyle>
    <a:defPPr rtl="0">
      <a:defRPr lang="pt-p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82424" autoAdjust="0"/>
  </p:normalViewPr>
  <p:slideViewPr>
    <p:cSldViewPr snapToGrid="0">
      <p:cViewPr varScale="1">
        <p:scale>
          <a:sx n="67" d="100"/>
          <a:sy n="67" d="100"/>
        </p:scale>
        <p:origin x="692" y="44"/>
      </p:cViewPr>
      <p:guideLst/>
    </p:cSldViewPr>
  </p:slideViewPr>
  <p:notesTextViewPr>
    <p:cViewPr>
      <p:scale>
        <a:sx n="1" d="1"/>
        <a:sy n="1" d="1"/>
      </p:scale>
      <p:origin x="0" y="0"/>
    </p:cViewPr>
  </p:notesTextViewPr>
  <p:sorterViewPr>
    <p:cViewPr>
      <p:scale>
        <a:sx n="100" d="100"/>
        <a:sy n="100" d="100"/>
      </p:scale>
      <p:origin x="0" y="-1548"/>
    </p:cViewPr>
  </p:sorterViewPr>
  <p:notesViewPr>
    <p:cSldViewPr snapToGrid="0">
      <p:cViewPr varScale="1">
        <p:scale>
          <a:sx n="97" d="100"/>
          <a:sy n="97"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pPr rtl="0"/>
            <a:endParaRPr lang="pt-PT" dirty="0"/>
          </a:p>
        </p:txBody>
      </p:sp>
      <p:sp>
        <p:nvSpPr>
          <p:cNvPr id="3" name="Marcador de Posição da Data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pPr rtl="0"/>
            <a:fld id="{DEBE7698-B68B-4CEA-9583-E86C34A97C89}" type="datetime1">
              <a:rPr lang="pt-PT" smtClean="0"/>
              <a:t>27/04/2022</a:t>
            </a:fld>
            <a:endParaRPr lang="pt-PT" dirty="0"/>
          </a:p>
        </p:txBody>
      </p:sp>
      <p:sp>
        <p:nvSpPr>
          <p:cNvPr id="4" name="Marcador de Posição de Rodapé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pPr rtl="0"/>
            <a:endParaRPr lang="pt-PT" dirty="0"/>
          </a:p>
        </p:txBody>
      </p:sp>
      <p:sp>
        <p:nvSpPr>
          <p:cNvPr id="5" name="Marcador de Posição do Número do Diapositivo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pPr rtl="0"/>
            <a:fld id="{DA6FC261-E491-4C42-A663-B95247CC46D9}" type="slidenum">
              <a:rPr lang="pt-PT" smtClean="0"/>
              <a:t>‹nº›</a:t>
            </a:fld>
            <a:endParaRPr lang="pt-PT" dirty="0"/>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pPr rtl="0"/>
            <a:endParaRPr lang="pt-PT" dirty="0"/>
          </a:p>
        </p:txBody>
      </p:sp>
      <p:sp>
        <p:nvSpPr>
          <p:cNvPr id="3" name="Marcador de Posição da Data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pPr rtl="0"/>
            <a:fld id="{E36FB101-F853-4CB4-BE47-4216230DBFA4}" type="datetime1">
              <a:rPr lang="pt-PT" smtClean="0"/>
              <a:t>27/04/2022</a:t>
            </a:fld>
            <a:endParaRPr lang="pt-PT" dirty="0"/>
          </a:p>
        </p:txBody>
      </p:sp>
      <p:sp>
        <p:nvSpPr>
          <p:cNvPr id="4" name="Marcador de Posição da Imagem do Diapositivo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pPr rtl="0"/>
            <a:endParaRPr lang="pt-PT" dirty="0"/>
          </a:p>
        </p:txBody>
      </p:sp>
      <p:sp>
        <p:nvSpPr>
          <p:cNvPr id="5" name="Marcador de Posição de Notas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rtl="0"/>
            <a:r>
              <a:rPr lang="pt-PT" dirty="0"/>
              <a:t>Clique para editar os estilos de texto do Modelo Global</a:t>
            </a:r>
          </a:p>
          <a:p>
            <a:pPr lvl="1" rtl="0"/>
            <a:r>
              <a:rPr lang="pt-PT" dirty="0"/>
              <a:t>Segundo nível</a:t>
            </a:r>
          </a:p>
          <a:p>
            <a:pPr lvl="2" rtl="0"/>
            <a:r>
              <a:rPr lang="pt-PT" dirty="0"/>
              <a:t>Terceiro nível</a:t>
            </a:r>
          </a:p>
          <a:p>
            <a:pPr lvl="3" rtl="0"/>
            <a:r>
              <a:rPr lang="pt-PT" dirty="0"/>
              <a:t>Quarto nível</a:t>
            </a:r>
          </a:p>
          <a:p>
            <a:pPr lvl="4" rtl="0"/>
            <a:r>
              <a:rPr lang="pt-PT" dirty="0"/>
              <a:t>Quinto nível</a:t>
            </a:r>
          </a:p>
        </p:txBody>
      </p:sp>
      <p:sp>
        <p:nvSpPr>
          <p:cNvPr id="6" name="Marcador de Posição do Rodapé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pPr rtl="0"/>
            <a:endParaRPr lang="pt-PT" dirty="0"/>
          </a:p>
        </p:txBody>
      </p:sp>
      <p:sp>
        <p:nvSpPr>
          <p:cNvPr id="7" name="Marcador de Posição do Número do Diapositivo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pPr rtl="0"/>
            <a:fld id="{333E963C-1534-4F8D-B2A7-66D81AA25953}" type="slidenum">
              <a:rPr lang="pt-PT" smtClean="0"/>
              <a:t>‹nº›</a:t>
            </a:fld>
            <a:endParaRPr lang="pt-PT" dirty="0"/>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normAutofit/>
          </a:bodyPr>
          <a:lstStyle/>
          <a:p>
            <a:pPr rtl="0"/>
            <a:endParaRPr lang="pt-PT" dirty="0"/>
          </a:p>
        </p:txBody>
      </p:sp>
      <p:sp>
        <p:nvSpPr>
          <p:cNvPr id="4" name="Marcador de Posição do Número do Diapositivo 3"/>
          <p:cNvSpPr>
            <a:spLocks noGrp="1"/>
          </p:cNvSpPr>
          <p:nvPr>
            <p:ph type="sldNum" sz="quarter" idx="10"/>
          </p:nvPr>
        </p:nvSpPr>
        <p:spPr/>
        <p:txBody>
          <a:bodyPr rtlCol="0"/>
          <a:lstStyle/>
          <a:p>
            <a:pPr rtl="0"/>
            <a:fld id="{5257B995-136A-4A15-87A5-26420C3C1021}" type="slidenum">
              <a:rPr lang="pt-PT" smtClean="0"/>
              <a:pPr/>
              <a:t>1</a:t>
            </a:fld>
            <a:endParaRPr lang="pt-PT"/>
          </a:p>
        </p:txBody>
      </p:sp>
    </p:spTree>
    <p:extLst>
      <p:ext uri="{BB962C8B-B14F-4D97-AF65-F5344CB8AC3E}">
        <p14:creationId xmlns:p14="http://schemas.microsoft.com/office/powerpoint/2010/main" val="98792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normAutofit/>
          </a:bodyPr>
          <a:lstStyle/>
          <a:p>
            <a:pPr rtl="0"/>
            <a:endParaRPr lang="pt-PT"/>
          </a:p>
        </p:txBody>
      </p:sp>
      <p:sp>
        <p:nvSpPr>
          <p:cNvPr id="4" name="Marcador de Posição do Número do Diapositivo 3"/>
          <p:cNvSpPr>
            <a:spLocks noGrp="1"/>
          </p:cNvSpPr>
          <p:nvPr>
            <p:ph type="sldNum" sz="quarter" idx="10"/>
          </p:nvPr>
        </p:nvSpPr>
        <p:spPr/>
        <p:txBody>
          <a:bodyPr rtlCol="0"/>
          <a:lstStyle/>
          <a:p>
            <a:pPr rtl="0"/>
            <a:fld id="{5257B995-136A-4A15-87A5-26420C3C1021}" type="slidenum">
              <a:rPr lang="pt-PT" smtClean="0"/>
              <a:pPr rtl="0"/>
              <a:t>2</a:t>
            </a:fld>
            <a:endParaRPr lang="pt-PT"/>
          </a:p>
        </p:txBody>
      </p:sp>
    </p:spTree>
    <p:extLst>
      <p:ext uri="{BB962C8B-B14F-4D97-AF65-F5344CB8AC3E}">
        <p14:creationId xmlns:p14="http://schemas.microsoft.com/office/powerpoint/2010/main" val="732057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normAutofit/>
          </a:bodyPr>
          <a:lstStyle/>
          <a:p>
            <a:pPr rtl="0"/>
            <a:endParaRPr lang="pt-PT"/>
          </a:p>
        </p:txBody>
      </p:sp>
      <p:sp>
        <p:nvSpPr>
          <p:cNvPr id="4" name="Marcador de Posição do Número do Diapositivo 3"/>
          <p:cNvSpPr>
            <a:spLocks noGrp="1"/>
          </p:cNvSpPr>
          <p:nvPr>
            <p:ph type="sldNum" sz="quarter" idx="10"/>
          </p:nvPr>
        </p:nvSpPr>
        <p:spPr/>
        <p:txBody>
          <a:bodyPr rtlCol="0"/>
          <a:lstStyle/>
          <a:p>
            <a:pPr rtl="0"/>
            <a:fld id="{5257B995-136A-4A15-87A5-26420C3C1021}" type="slidenum">
              <a:rPr lang="pt-PT" smtClean="0"/>
              <a:pPr rtl="0"/>
              <a:t>4</a:t>
            </a:fld>
            <a:endParaRPr lang="pt-PT"/>
          </a:p>
        </p:txBody>
      </p:sp>
    </p:spTree>
    <p:extLst>
      <p:ext uri="{BB962C8B-B14F-4D97-AF65-F5344CB8AC3E}">
        <p14:creationId xmlns:p14="http://schemas.microsoft.com/office/powerpoint/2010/main" val="393728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normAutofit/>
          </a:bodyPr>
          <a:lstStyle/>
          <a:p>
            <a:pPr rtl="0"/>
            <a:endParaRPr lang="pt-PT" dirty="0"/>
          </a:p>
        </p:txBody>
      </p:sp>
      <p:sp>
        <p:nvSpPr>
          <p:cNvPr id="4" name="Marcador de Posição do Número do Diapositivo 3"/>
          <p:cNvSpPr>
            <a:spLocks noGrp="1"/>
          </p:cNvSpPr>
          <p:nvPr>
            <p:ph type="sldNum" sz="quarter" idx="10"/>
          </p:nvPr>
        </p:nvSpPr>
        <p:spPr/>
        <p:txBody>
          <a:bodyPr rtlCol="0"/>
          <a:lstStyle/>
          <a:p>
            <a:pPr rtl="0"/>
            <a:fld id="{5257B995-136A-4A15-87A5-26420C3C1021}" type="slidenum">
              <a:rPr lang="pt-PT" smtClean="0"/>
              <a:pPr rtl="0"/>
              <a:t>7</a:t>
            </a:fld>
            <a:endParaRPr lang="pt-PT"/>
          </a:p>
        </p:txBody>
      </p:sp>
    </p:spTree>
    <p:extLst>
      <p:ext uri="{BB962C8B-B14F-4D97-AF65-F5344CB8AC3E}">
        <p14:creationId xmlns:p14="http://schemas.microsoft.com/office/powerpoint/2010/main" val="4278206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normAutofit/>
          </a:bodyPr>
          <a:lstStyle/>
          <a:p>
            <a:pPr rtl="0"/>
            <a:endParaRPr lang="pt-PT"/>
          </a:p>
        </p:txBody>
      </p:sp>
      <p:sp>
        <p:nvSpPr>
          <p:cNvPr id="4" name="Marcador de Posição do Número do Diapositivo 3"/>
          <p:cNvSpPr>
            <a:spLocks noGrp="1"/>
          </p:cNvSpPr>
          <p:nvPr>
            <p:ph type="sldNum" sz="quarter" idx="10"/>
          </p:nvPr>
        </p:nvSpPr>
        <p:spPr/>
        <p:txBody>
          <a:bodyPr rtlCol="0"/>
          <a:lstStyle/>
          <a:p>
            <a:pPr rtl="0"/>
            <a:fld id="{5257B995-136A-4A15-87A5-26420C3C1021}" type="slidenum">
              <a:rPr lang="pt-PT" smtClean="0"/>
              <a:pPr rtl="0"/>
              <a:t>8</a:t>
            </a:fld>
            <a:endParaRPr lang="pt-PT"/>
          </a:p>
        </p:txBody>
      </p:sp>
    </p:spTree>
    <p:extLst>
      <p:ext uri="{BB962C8B-B14F-4D97-AF65-F5344CB8AC3E}">
        <p14:creationId xmlns:p14="http://schemas.microsoft.com/office/powerpoint/2010/main" val="293117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normAutofit/>
          </a:bodyPr>
          <a:lstStyle/>
          <a:p>
            <a:pPr rtl="0"/>
            <a:endParaRPr lang="pt-PT"/>
          </a:p>
        </p:txBody>
      </p:sp>
      <p:sp>
        <p:nvSpPr>
          <p:cNvPr id="4" name="Marcador de Posição do Número do Diapositivo 3"/>
          <p:cNvSpPr>
            <a:spLocks noGrp="1"/>
          </p:cNvSpPr>
          <p:nvPr>
            <p:ph type="sldNum" sz="quarter" idx="10"/>
          </p:nvPr>
        </p:nvSpPr>
        <p:spPr/>
        <p:txBody>
          <a:bodyPr rtlCol="0"/>
          <a:lstStyle/>
          <a:p>
            <a:pPr rtl="0"/>
            <a:fld id="{5257B995-136A-4A15-87A5-26420C3C1021}" type="slidenum">
              <a:rPr lang="pt-PT" smtClean="0"/>
              <a:pPr rtl="0"/>
              <a:t>9</a:t>
            </a:fld>
            <a:endParaRPr lang="pt-PT"/>
          </a:p>
        </p:txBody>
      </p:sp>
    </p:spTree>
    <p:extLst>
      <p:ext uri="{BB962C8B-B14F-4D97-AF65-F5344CB8AC3E}">
        <p14:creationId xmlns:p14="http://schemas.microsoft.com/office/powerpoint/2010/main" val="271507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normAutofit/>
          </a:bodyPr>
          <a:lstStyle/>
          <a:p>
            <a:pPr rtl="0"/>
            <a:endParaRPr lang="pt-PT"/>
          </a:p>
        </p:txBody>
      </p:sp>
      <p:sp>
        <p:nvSpPr>
          <p:cNvPr id="4" name="Marcador de Posição do Número do Diapositivo 3"/>
          <p:cNvSpPr>
            <a:spLocks noGrp="1"/>
          </p:cNvSpPr>
          <p:nvPr>
            <p:ph type="sldNum" sz="quarter" idx="10"/>
          </p:nvPr>
        </p:nvSpPr>
        <p:spPr/>
        <p:txBody>
          <a:bodyPr rtlCol="0"/>
          <a:lstStyle/>
          <a:p>
            <a:pPr rtl="0"/>
            <a:fld id="{5257B995-136A-4A15-87A5-26420C3C1021}" type="slidenum">
              <a:rPr lang="pt-PT" smtClean="0"/>
              <a:pPr rtl="0"/>
              <a:t>10</a:t>
            </a:fld>
            <a:endParaRPr lang="pt-PT"/>
          </a:p>
        </p:txBody>
      </p:sp>
    </p:spTree>
    <p:extLst>
      <p:ext uri="{BB962C8B-B14F-4D97-AF65-F5344CB8AC3E}">
        <p14:creationId xmlns:p14="http://schemas.microsoft.com/office/powerpoint/2010/main" val="375448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17057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24764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16709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851878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7703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387965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extLst>
      <p:ext uri="{BB962C8B-B14F-4D97-AF65-F5344CB8AC3E}">
        <p14:creationId xmlns:p14="http://schemas.microsoft.com/office/powerpoint/2010/main" val="4196257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00381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28786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08542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extLst>
      <p:ext uri="{BB962C8B-B14F-4D97-AF65-F5344CB8AC3E}">
        <p14:creationId xmlns:p14="http://schemas.microsoft.com/office/powerpoint/2010/main" val="169880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56588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207377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16210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PT"/>
              <a:t>Clique para editar o estilo de título do Modelo Global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42A54C80-263E-416B-A8E0-580EDEADCBDC}"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extLst>
      <p:ext uri="{BB962C8B-B14F-4D97-AF65-F5344CB8AC3E}">
        <p14:creationId xmlns:p14="http://schemas.microsoft.com/office/powerpoint/2010/main" val="71294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B61BEF0D-F0BB-DE4B-95CE-6DB70DBA9567}"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51500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52887001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2" name="Imagem 41" descr="Fronteiras XXI | Prog. 04 - Migrações: problema ou solução?, imigrantes,  emigrantes | Fronteiras XXI">
            <a:extLst>
              <a:ext uri="{FF2B5EF4-FFF2-40B4-BE49-F238E27FC236}">
                <a16:creationId xmlns:a16="http://schemas.microsoft.com/office/drawing/2014/main" id="{93BB3A17-72BE-6316-3834-C38B3CEFAA2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898" r="11618" b="6977"/>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3" name="Título 2"/>
          <p:cNvSpPr>
            <a:spLocks noGrp="1"/>
          </p:cNvSpPr>
          <p:nvPr>
            <p:ph type="ctrTitle"/>
          </p:nvPr>
        </p:nvSpPr>
        <p:spPr>
          <a:xfrm>
            <a:off x="411691" y="2900613"/>
            <a:ext cx="4763557" cy="2369093"/>
          </a:xfrm>
        </p:spPr>
        <p:txBody>
          <a:bodyPr rtlCol="0">
            <a:normAutofit fontScale="90000"/>
          </a:bodyPr>
          <a:lstStyle/>
          <a:p>
            <a:pPr rtl="0">
              <a:lnSpc>
                <a:spcPct val="90000"/>
              </a:lnSpc>
            </a:pPr>
            <a:r>
              <a:rPr lang="pt-PT" sz="3400" dirty="0"/>
              <a:t>1. MIGRATION</a:t>
            </a:r>
            <a:br>
              <a:rPr lang="pt-PT" sz="3400" dirty="0"/>
            </a:br>
            <a:br>
              <a:rPr lang="pt-PT" sz="3400" dirty="0"/>
            </a:br>
            <a:r>
              <a:rPr lang="pt-PT" sz="3400" dirty="0"/>
              <a:t>ORIGIN AND REASONS</a:t>
            </a:r>
            <a:br>
              <a:rPr lang="pt-PT" sz="3400" dirty="0"/>
            </a:br>
            <a:r>
              <a:rPr lang="pt-PT" sz="3400" dirty="0"/>
              <a:t>MIGRANTS vs. REFUGEES</a:t>
            </a:r>
            <a:br>
              <a:rPr lang="pt-PT" sz="3400" dirty="0"/>
            </a:br>
            <a:r>
              <a:rPr lang="pt-PT" sz="3400" dirty="0"/>
              <a:t> </a:t>
            </a:r>
          </a:p>
        </p:txBody>
      </p:sp>
      <p:cxnSp>
        <p:nvCxnSpPr>
          <p:cNvPr id="64" name="Straight Connector 46">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5" name="Straight Connector 48">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6"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095375"/>
            <a:ext cx="8596668" cy="1320800"/>
          </a:xfrm>
        </p:spPr>
        <p:txBody>
          <a:bodyPr rtlCol="0"/>
          <a:lstStyle/>
          <a:p>
            <a:pPr rtl="0"/>
            <a:r>
              <a:rPr lang="pt-PT" dirty="0">
                <a:solidFill>
                  <a:schemeClr val="accent1"/>
                </a:solidFill>
              </a:rPr>
              <a:t>EUROPEAN AGREEMENTS</a:t>
            </a:r>
          </a:p>
        </p:txBody>
      </p:sp>
      <p:sp>
        <p:nvSpPr>
          <p:cNvPr id="4" name="Marcador de Posição de Conteúdo 3">
            <a:extLst>
              <a:ext uri="{FF2B5EF4-FFF2-40B4-BE49-F238E27FC236}">
                <a16:creationId xmlns:a16="http://schemas.microsoft.com/office/drawing/2014/main" id="{F20E9964-C68D-4C4E-8E3B-C7CAA84A5EB7}"/>
              </a:ext>
            </a:extLst>
          </p:cNvPr>
          <p:cNvSpPr>
            <a:spLocks noGrp="1"/>
          </p:cNvSpPr>
          <p:nvPr>
            <p:ph idx="1"/>
          </p:nvPr>
        </p:nvSpPr>
        <p:spPr>
          <a:xfrm>
            <a:off x="677334" y="2160589"/>
            <a:ext cx="9895416" cy="4021136"/>
          </a:xfrm>
        </p:spPr>
        <p:txBody>
          <a:bodyPr>
            <a:normAutofit/>
          </a:bodyPr>
          <a:lstStyle/>
          <a:p>
            <a:r>
              <a:rPr lang="en-GB" sz="2400" dirty="0"/>
              <a:t>ACM (High Commissioner for Migrations)</a:t>
            </a:r>
          </a:p>
          <a:p>
            <a:r>
              <a:rPr lang="en-GB" sz="2400" dirty="0"/>
              <a:t>Several entities that work together: </a:t>
            </a:r>
            <a:r>
              <a:rPr lang="pt-PT" sz="2000" i="1" dirty="0"/>
              <a:t>Conselho Português para os Refugiados</a:t>
            </a:r>
            <a:r>
              <a:rPr lang="pt-PT" sz="2000" dirty="0"/>
              <a:t> - CPR, </a:t>
            </a:r>
            <a:r>
              <a:rPr lang="pt-PT" sz="2000" i="1" dirty="0"/>
              <a:t>Plataforma de Apoio aos Refugiados </a:t>
            </a:r>
            <a:r>
              <a:rPr lang="pt-PT" sz="2000" dirty="0"/>
              <a:t>- PAR, </a:t>
            </a:r>
            <a:r>
              <a:rPr lang="pt-PT" sz="2000" i="1" dirty="0"/>
              <a:t>Cruz Vermelha Portuguesa</a:t>
            </a:r>
            <a:r>
              <a:rPr lang="pt-PT" sz="2000" dirty="0"/>
              <a:t> - CVP, </a:t>
            </a:r>
            <a:r>
              <a:rPr lang="pt-PT" sz="2000" i="1" dirty="0"/>
              <a:t>União das Misericórdias Portuguesas </a:t>
            </a:r>
            <a:r>
              <a:rPr lang="pt-PT" sz="2000" dirty="0"/>
              <a:t>- UMP, </a:t>
            </a:r>
            <a:r>
              <a:rPr lang="pt-PT" sz="2000" i="1" dirty="0"/>
              <a:t>Confederação Nacional das Instituições de Solidariedade </a:t>
            </a:r>
            <a:r>
              <a:rPr lang="pt-PT" sz="2000" dirty="0"/>
              <a:t>- CNIS, </a:t>
            </a:r>
            <a:r>
              <a:rPr lang="en-GB" sz="2000" dirty="0"/>
              <a:t>and</a:t>
            </a:r>
            <a:r>
              <a:rPr lang="pt-PT" sz="2000" dirty="0"/>
              <a:t> </a:t>
            </a:r>
            <a:r>
              <a:rPr lang="pt-PT" sz="2000" i="1" dirty="0"/>
              <a:t>União das Mutualidades Portuguesas.</a:t>
            </a:r>
            <a:endParaRPr lang="en-GB" sz="2000" i="1" dirty="0"/>
          </a:p>
          <a:p>
            <a:endParaRPr lang="en-GB" sz="2400" dirty="0"/>
          </a:p>
          <a:p>
            <a:r>
              <a:rPr lang="en-GB" sz="2400" dirty="0"/>
              <a:t>When arriving in Portugal, they have access to housing, social security, healthcare, Portuguese for Foreigners classes, education and training, and help finding a job. This program lasts 18 months.</a:t>
            </a:r>
          </a:p>
        </p:txBody>
      </p:sp>
    </p:spTree>
    <p:extLst>
      <p:ext uri="{BB962C8B-B14F-4D97-AF65-F5344CB8AC3E}">
        <p14:creationId xmlns:p14="http://schemas.microsoft.com/office/powerpoint/2010/main" val="337894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6834" y="839900"/>
            <a:ext cx="8596668" cy="959224"/>
          </a:xfrm>
        </p:spPr>
        <p:txBody>
          <a:bodyPr rtlCol="0"/>
          <a:lstStyle/>
          <a:p>
            <a:pPr rtl="0"/>
            <a:r>
              <a:rPr lang="pt-PT" dirty="0">
                <a:solidFill>
                  <a:schemeClr val="accent1"/>
                </a:solidFill>
              </a:rPr>
              <a:t>REASONS WHY PEOPLE MIGRATE</a:t>
            </a:r>
          </a:p>
        </p:txBody>
      </p:sp>
      <p:sp>
        <p:nvSpPr>
          <p:cNvPr id="6" name="Marcador de Posição de Conteúdo 5"/>
          <p:cNvSpPr>
            <a:spLocks noGrp="1"/>
          </p:cNvSpPr>
          <p:nvPr>
            <p:ph idx="1"/>
          </p:nvPr>
        </p:nvSpPr>
        <p:spPr>
          <a:xfrm>
            <a:off x="486834" y="1799124"/>
            <a:ext cx="9171516" cy="4482063"/>
          </a:xfrm>
        </p:spPr>
        <p:txBody>
          <a:bodyPr rtlCol="0">
            <a:normAutofit fontScale="92500" lnSpcReduction="20000"/>
          </a:bodyPr>
          <a:lstStyle/>
          <a:p>
            <a:pPr rtl="0"/>
            <a:r>
              <a:rPr lang="en-GB" sz="2300" dirty="0"/>
              <a:t>There are many reasons why people migrate (</a:t>
            </a:r>
            <a:r>
              <a:rPr lang="en-GB" sz="2300" dirty="0">
                <a:solidFill>
                  <a:schemeClr val="tx1"/>
                </a:solidFill>
              </a:rPr>
              <a:t>people’s movement </a:t>
            </a:r>
            <a:r>
              <a:rPr lang="en-US" sz="2300" dirty="0"/>
              <a:t>from one "usual place of residence" to another</a:t>
            </a:r>
            <a:r>
              <a:rPr lang="en-GB" sz="2300" dirty="0"/>
              <a:t>). They </a:t>
            </a:r>
            <a:r>
              <a:rPr lang="en-GB" sz="3100" b="1" dirty="0"/>
              <a:t>decide</a:t>
            </a:r>
            <a:r>
              <a:rPr lang="en-GB" sz="2300" dirty="0"/>
              <a:t> to leave their country because they want a better life, or they </a:t>
            </a:r>
            <a:r>
              <a:rPr lang="en-GB" sz="3100" b="1" dirty="0"/>
              <a:t>need</a:t>
            </a:r>
            <a:r>
              <a:rPr lang="en-GB" sz="2300" dirty="0"/>
              <a:t> to leave their country because they do not feel safe. </a:t>
            </a:r>
          </a:p>
          <a:p>
            <a:pPr rtl="0"/>
            <a:endParaRPr lang="en-GB" sz="2000" dirty="0"/>
          </a:p>
          <a:p>
            <a:pPr rtl="0"/>
            <a:r>
              <a:rPr lang="en-GB" sz="2600" dirty="0"/>
              <a:t>When someone migrates to a specific country in search of better life conditions, this is called </a:t>
            </a:r>
            <a:r>
              <a:rPr lang="en-GB" sz="2600" b="1" dirty="0">
                <a:solidFill>
                  <a:schemeClr val="accent1">
                    <a:lumMod val="50000"/>
                  </a:schemeClr>
                </a:solidFill>
              </a:rPr>
              <a:t>pull factor. </a:t>
            </a:r>
          </a:p>
          <a:p>
            <a:pPr rtl="0"/>
            <a:endParaRPr lang="en-GB" sz="2600" dirty="0"/>
          </a:p>
          <a:p>
            <a:pPr rtl="0"/>
            <a:r>
              <a:rPr lang="en-GB" sz="2600" dirty="0"/>
              <a:t>On the other hand, when people flee from war, natural disasters, climate change or simply because they don’t feel accepted or are being persecuted, this is called </a:t>
            </a:r>
            <a:r>
              <a:rPr lang="en-GB" sz="2600" b="1" dirty="0">
                <a:solidFill>
                  <a:schemeClr val="accent1">
                    <a:lumMod val="50000"/>
                  </a:schemeClr>
                </a:solidFill>
              </a:rPr>
              <a:t>pressure factor.</a:t>
            </a:r>
            <a:r>
              <a:rPr lang="en-GB" sz="2600" dirty="0"/>
              <a:t> </a:t>
            </a:r>
          </a:p>
          <a:p>
            <a:pPr rtl="0"/>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B9805A-D37A-4901-A7A3-F92A9C11282D}"/>
              </a:ext>
            </a:extLst>
          </p:cNvPr>
          <p:cNvSpPr>
            <a:spLocks noGrp="1"/>
          </p:cNvSpPr>
          <p:nvPr>
            <p:ph type="title"/>
          </p:nvPr>
        </p:nvSpPr>
        <p:spPr/>
        <p:txBody>
          <a:bodyPr/>
          <a:lstStyle/>
          <a:p>
            <a:r>
              <a:rPr lang="pt-PT" dirty="0"/>
              <a:t>MIGRANTS </a:t>
            </a:r>
            <a:r>
              <a:rPr lang="pt-PT" sz="4400" dirty="0"/>
              <a:t>vs</a:t>
            </a:r>
            <a:r>
              <a:rPr lang="pt-PT" dirty="0"/>
              <a:t>. REFUGEES</a:t>
            </a:r>
          </a:p>
        </p:txBody>
      </p:sp>
      <p:sp>
        <p:nvSpPr>
          <p:cNvPr id="3" name="Marcador de Posição de Conteúdo 2">
            <a:extLst>
              <a:ext uri="{FF2B5EF4-FFF2-40B4-BE49-F238E27FC236}">
                <a16:creationId xmlns:a16="http://schemas.microsoft.com/office/drawing/2014/main" id="{8FB7AE17-BFB3-4CFD-83F0-7F1D7D450C79}"/>
              </a:ext>
            </a:extLst>
          </p:cNvPr>
          <p:cNvSpPr>
            <a:spLocks noGrp="1"/>
          </p:cNvSpPr>
          <p:nvPr>
            <p:ph idx="1"/>
          </p:nvPr>
        </p:nvSpPr>
        <p:spPr>
          <a:xfrm>
            <a:off x="677333" y="1695450"/>
            <a:ext cx="9333441" cy="4848225"/>
          </a:xfrm>
        </p:spPr>
        <p:txBody>
          <a:bodyPr>
            <a:normAutofit/>
          </a:bodyPr>
          <a:lstStyle/>
          <a:p>
            <a:r>
              <a:rPr lang="en-GB" dirty="0"/>
              <a:t>Since the so called migration crisis identified in 2015 (due to the Syrian conflict) there was the need to clarify two concepts: migrants and refugees.</a:t>
            </a:r>
          </a:p>
          <a:p>
            <a:endParaRPr lang="en-GB" dirty="0"/>
          </a:p>
          <a:p>
            <a:pPr marL="0" indent="0">
              <a:buNone/>
            </a:pPr>
            <a:r>
              <a:rPr lang="en-GB" sz="2000" b="1" dirty="0"/>
              <a:t>MIGRANTS</a:t>
            </a:r>
            <a:r>
              <a:rPr lang="en-GB" dirty="0"/>
              <a:t> – voluntary movement based on the purpose of improving their lives</a:t>
            </a:r>
          </a:p>
          <a:p>
            <a:endParaRPr lang="en-GB" sz="100" dirty="0"/>
          </a:p>
          <a:p>
            <a:pPr marL="0" indent="0">
              <a:buNone/>
            </a:pPr>
            <a:r>
              <a:rPr lang="en-GB" sz="2000" b="1" dirty="0"/>
              <a:t>REFUGEES</a:t>
            </a:r>
            <a:r>
              <a:rPr lang="en-GB" dirty="0"/>
              <a:t> – involuntary or forced movement which is a consequence of external factors (war, persecution, violence)</a:t>
            </a:r>
          </a:p>
          <a:p>
            <a:endParaRPr lang="en-GB" dirty="0"/>
          </a:p>
          <a:p>
            <a:r>
              <a:rPr lang="en-GB" dirty="0"/>
              <a:t>There is a fine line between both concepts as, if we think about it, both groups are forced to leave their lands somehow. In Portugal we have received many migrants that were forced to leave their countries for economic reasons. However, they are not associated with the designation “refugee” as they don’t fit the UN definition: persecution based on ethnicity, religion, nationality, social group or political opinions.</a:t>
            </a:r>
          </a:p>
        </p:txBody>
      </p:sp>
    </p:spTree>
    <p:extLst>
      <p:ext uri="{BB962C8B-B14F-4D97-AF65-F5344CB8AC3E}">
        <p14:creationId xmlns:p14="http://schemas.microsoft.com/office/powerpoint/2010/main" val="112121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095375"/>
            <a:ext cx="8596668" cy="1320800"/>
          </a:xfrm>
        </p:spPr>
        <p:txBody>
          <a:bodyPr rtlCol="0"/>
          <a:lstStyle/>
          <a:p>
            <a:pPr rtl="0"/>
            <a:r>
              <a:rPr lang="pt-PT" dirty="0">
                <a:solidFill>
                  <a:schemeClr val="accent1"/>
                </a:solidFill>
              </a:rPr>
              <a:t>MIGRATION IN PORTUGAL</a:t>
            </a:r>
          </a:p>
        </p:txBody>
      </p:sp>
      <p:sp>
        <p:nvSpPr>
          <p:cNvPr id="5" name="Marcador de Posição de Conteúdo 4"/>
          <p:cNvSpPr>
            <a:spLocks noGrp="1"/>
          </p:cNvSpPr>
          <p:nvPr>
            <p:ph idx="1"/>
          </p:nvPr>
        </p:nvSpPr>
        <p:spPr>
          <a:xfrm>
            <a:off x="677334" y="1979614"/>
            <a:ext cx="8596668" cy="3880773"/>
          </a:xfrm>
        </p:spPr>
        <p:txBody>
          <a:bodyPr rtlCol="0">
            <a:normAutofit/>
          </a:bodyPr>
          <a:lstStyle/>
          <a:p>
            <a:pPr rtl="0"/>
            <a:r>
              <a:rPr lang="en-GB" sz="2400" dirty="0"/>
              <a:t>Portugal has always been a country with a close relation to migration. We have about 1 million people all over the world. The main reason for these people to leave has been the pursuit of better living conditions and new opportunities. </a:t>
            </a:r>
          </a:p>
          <a:p>
            <a:pPr rtl="0"/>
            <a:r>
              <a:rPr lang="en-GB" sz="2400" dirty="0"/>
              <a:t>However, we also welcome people from all around the world. And the people that arrive at our country are also looking for a new chance to have a good life. Nowadays there are many young people arriving in Portugal to study and a lot of old people to enjoy the good climate.</a:t>
            </a:r>
          </a:p>
          <a:p>
            <a:pPr marL="0" indent="0" rtl="0">
              <a:buNone/>
            </a:pPr>
            <a:endParaRPr lang="pt-P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247DD0-236D-3D5D-29D8-C1C13292964A}"/>
              </a:ext>
            </a:extLst>
          </p:cNvPr>
          <p:cNvSpPr>
            <a:spLocks noGrp="1"/>
          </p:cNvSpPr>
          <p:nvPr>
            <p:ph type="title"/>
          </p:nvPr>
        </p:nvSpPr>
        <p:spPr/>
        <p:txBody>
          <a:bodyPr/>
          <a:lstStyle/>
          <a:p>
            <a:r>
              <a:rPr lang="pt-PT" dirty="0"/>
              <a:t>MIGRATION in NUMBERS…</a:t>
            </a:r>
            <a:br>
              <a:rPr lang="pt-PT" dirty="0"/>
            </a:br>
            <a:r>
              <a:rPr lang="pt-PT" dirty="0"/>
              <a:t>ORIGIN OF MIGRANTS</a:t>
            </a:r>
          </a:p>
        </p:txBody>
      </p:sp>
      <p:graphicFrame>
        <p:nvGraphicFramePr>
          <p:cNvPr id="5" name="Tabela 4">
            <a:extLst>
              <a:ext uri="{FF2B5EF4-FFF2-40B4-BE49-F238E27FC236}">
                <a16:creationId xmlns:a16="http://schemas.microsoft.com/office/drawing/2014/main" id="{F69E7FF7-70BD-3B74-F0AD-13D46B664DEB}"/>
              </a:ext>
            </a:extLst>
          </p:cNvPr>
          <p:cNvGraphicFramePr/>
          <p:nvPr>
            <p:extLst>
              <p:ext uri="{D42A27DB-BD31-4B8C-83A1-F6EECF244321}">
                <p14:modId xmlns:p14="http://schemas.microsoft.com/office/powerpoint/2010/main" val="2173992555"/>
              </p:ext>
            </p:extLst>
          </p:nvPr>
        </p:nvGraphicFramePr>
        <p:xfrm>
          <a:off x="903433" y="2646581"/>
          <a:ext cx="7001469" cy="3566160"/>
        </p:xfrm>
        <a:graphic>
          <a:graphicData uri="http://schemas.openxmlformats.org/drawingml/2006/table">
            <a:tbl>
              <a:tblPr firstCol="1">
                <a:tableStyleId>{793D81CF-94F2-401A-BA57-92F5A7B2D0C5}</a:tableStyleId>
              </a:tblPr>
              <a:tblGrid>
                <a:gridCol w="5184713">
                  <a:extLst>
                    <a:ext uri="{9D8B030D-6E8A-4147-A177-3AD203B41FA5}">
                      <a16:colId xmlns:a16="http://schemas.microsoft.com/office/drawing/2014/main" val="1091240389"/>
                    </a:ext>
                  </a:extLst>
                </a:gridCol>
                <a:gridCol w="1816756">
                  <a:extLst>
                    <a:ext uri="{9D8B030D-6E8A-4147-A177-3AD203B41FA5}">
                      <a16:colId xmlns:a16="http://schemas.microsoft.com/office/drawing/2014/main" val="2282036839"/>
                    </a:ext>
                  </a:extLst>
                </a:gridCol>
              </a:tblGrid>
              <a:tr h="391775">
                <a:tc>
                  <a:txBody>
                    <a:bodyPr/>
                    <a:lstStyle/>
                    <a:p>
                      <a:pPr algn="ctr"/>
                      <a:r>
                        <a:rPr lang="en-GB" sz="2600" noProof="0">
                          <a:effectLst/>
                        </a:rPr>
                        <a:t>Brazil</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17%</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2466761"/>
                  </a:ext>
                </a:extLst>
              </a:tr>
              <a:tr h="391775">
                <a:tc>
                  <a:txBody>
                    <a:bodyPr/>
                    <a:lstStyle/>
                    <a:p>
                      <a:pPr algn="ctr"/>
                      <a:r>
                        <a:rPr lang="en-GB" sz="2600" noProof="0">
                          <a:effectLst/>
                        </a:rPr>
                        <a:t>Cape Verde</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14%</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1584636"/>
                  </a:ext>
                </a:extLst>
              </a:tr>
              <a:tr h="391775">
                <a:tc>
                  <a:txBody>
                    <a:bodyPr/>
                    <a:lstStyle/>
                    <a:p>
                      <a:pPr algn="ctr"/>
                      <a:r>
                        <a:rPr lang="en-GB" sz="2600" noProof="0">
                          <a:effectLst/>
                        </a:rPr>
                        <a:t>Ukraine</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9%</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5064851"/>
                  </a:ext>
                </a:extLst>
              </a:tr>
              <a:tr h="391775">
                <a:tc>
                  <a:txBody>
                    <a:bodyPr/>
                    <a:lstStyle/>
                    <a:p>
                      <a:pPr algn="ctr"/>
                      <a:r>
                        <a:rPr lang="en-GB" sz="2600" noProof="0">
                          <a:effectLst/>
                        </a:rPr>
                        <a:t>Angola</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8%</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5926989"/>
                  </a:ext>
                </a:extLst>
              </a:tr>
              <a:tr h="391775">
                <a:tc>
                  <a:txBody>
                    <a:bodyPr/>
                    <a:lstStyle/>
                    <a:p>
                      <a:pPr algn="ctr"/>
                      <a:r>
                        <a:rPr lang="en-GB" sz="2600" noProof="0">
                          <a:effectLst/>
                        </a:rPr>
                        <a:t>Guinea</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6%</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4200932"/>
                  </a:ext>
                </a:extLst>
              </a:tr>
              <a:tr h="391775">
                <a:tc>
                  <a:txBody>
                    <a:bodyPr/>
                    <a:lstStyle/>
                    <a:p>
                      <a:pPr algn="ctr"/>
                      <a:r>
                        <a:rPr lang="en-GB" sz="2600" noProof="0">
                          <a:effectLst/>
                        </a:rPr>
                        <a:t>United  Kingdom</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6%</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77437169"/>
                  </a:ext>
                </a:extLst>
              </a:tr>
              <a:tr h="391775">
                <a:tc>
                  <a:txBody>
                    <a:bodyPr/>
                    <a:lstStyle/>
                    <a:p>
                      <a:pPr algn="ctr"/>
                      <a:r>
                        <a:rPr lang="en-GB" sz="2600" noProof="0">
                          <a:effectLst/>
                        </a:rPr>
                        <a:t>Romania</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5%</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78542341"/>
                  </a:ext>
                </a:extLst>
              </a:tr>
              <a:tr h="391775">
                <a:tc>
                  <a:txBody>
                    <a:bodyPr/>
                    <a:lstStyle/>
                    <a:p>
                      <a:pPr algn="ctr"/>
                      <a:r>
                        <a:rPr lang="en-GB" sz="2600" noProof="0">
                          <a:effectLst/>
                        </a:rPr>
                        <a:t>Spain</a:t>
                      </a:r>
                      <a:endParaRPr lang="en-GB" sz="2600" noProof="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a:effectLst/>
                        </a:rPr>
                        <a:t>5%</a:t>
                      </a:r>
                      <a:endParaRPr lang="pt-PT" sz="2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00012368"/>
                  </a:ext>
                </a:extLst>
              </a:tr>
              <a:tr h="391775">
                <a:tc>
                  <a:txBody>
                    <a:bodyPr/>
                    <a:lstStyle/>
                    <a:p>
                      <a:pPr algn="ctr"/>
                      <a:r>
                        <a:rPr lang="en-GB" sz="2600" noProof="0" dirty="0">
                          <a:effectLst/>
                        </a:rPr>
                        <a:t>Moldova</a:t>
                      </a:r>
                      <a:endParaRPr lang="en-GB" sz="26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2600" dirty="0">
                          <a:effectLst/>
                        </a:rPr>
                        <a:t>4%</a:t>
                      </a:r>
                      <a:endParaRPr lang="pt-PT" sz="2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7878215"/>
                  </a:ext>
                </a:extLst>
              </a:tr>
            </a:tbl>
          </a:graphicData>
        </a:graphic>
      </p:graphicFrame>
      <p:sp>
        <p:nvSpPr>
          <p:cNvPr id="4" name="CaixaDeTexto 3">
            <a:extLst>
              <a:ext uri="{FF2B5EF4-FFF2-40B4-BE49-F238E27FC236}">
                <a16:creationId xmlns:a16="http://schemas.microsoft.com/office/drawing/2014/main" id="{740BC82D-B643-4C31-BF93-686488374112}"/>
              </a:ext>
            </a:extLst>
          </p:cNvPr>
          <p:cNvSpPr txBox="1"/>
          <p:nvPr/>
        </p:nvSpPr>
        <p:spPr>
          <a:xfrm>
            <a:off x="798658" y="2000250"/>
            <a:ext cx="8596668" cy="646331"/>
          </a:xfrm>
          <a:prstGeom prst="rect">
            <a:avLst/>
          </a:prstGeom>
          <a:noFill/>
        </p:spPr>
        <p:txBody>
          <a:bodyPr wrap="square" rtlCol="0">
            <a:spAutoFit/>
          </a:bodyPr>
          <a:lstStyle/>
          <a:p>
            <a:r>
              <a:rPr lang="en-GB" dirty="0"/>
              <a:t>Currently there are about 770 000 migrants, almost twice the figures of 2015. </a:t>
            </a:r>
          </a:p>
          <a:p>
            <a:endParaRPr lang="pt-PT" dirty="0"/>
          </a:p>
        </p:txBody>
      </p:sp>
    </p:spTree>
    <p:extLst>
      <p:ext uri="{BB962C8B-B14F-4D97-AF65-F5344CB8AC3E}">
        <p14:creationId xmlns:p14="http://schemas.microsoft.com/office/powerpoint/2010/main" val="3522583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247DD0-236D-3D5D-29D8-C1C13292964A}"/>
              </a:ext>
            </a:extLst>
          </p:cNvPr>
          <p:cNvSpPr>
            <a:spLocks noGrp="1"/>
          </p:cNvSpPr>
          <p:nvPr>
            <p:ph type="title"/>
          </p:nvPr>
        </p:nvSpPr>
        <p:spPr>
          <a:xfrm>
            <a:off x="286809" y="249487"/>
            <a:ext cx="8596668" cy="1320800"/>
          </a:xfrm>
        </p:spPr>
        <p:txBody>
          <a:bodyPr/>
          <a:lstStyle/>
          <a:p>
            <a:r>
              <a:rPr lang="pt-PT" dirty="0"/>
              <a:t>MIGRATION in NUMBERS…</a:t>
            </a:r>
            <a:br>
              <a:rPr lang="pt-PT" dirty="0"/>
            </a:br>
            <a:r>
              <a:rPr lang="pt-PT" dirty="0"/>
              <a:t>REFUGEES</a:t>
            </a:r>
          </a:p>
        </p:txBody>
      </p:sp>
      <p:pic>
        <p:nvPicPr>
          <p:cNvPr id="4" name="Imagem 3">
            <a:extLst>
              <a:ext uri="{FF2B5EF4-FFF2-40B4-BE49-F238E27FC236}">
                <a16:creationId xmlns:a16="http://schemas.microsoft.com/office/drawing/2014/main" id="{292CBCD3-0429-4CDC-B663-DFE726AF43EF}"/>
              </a:ext>
            </a:extLst>
          </p:cNvPr>
          <p:cNvPicPr>
            <a:picLocks noChangeAspect="1"/>
          </p:cNvPicPr>
          <p:nvPr/>
        </p:nvPicPr>
        <p:blipFill>
          <a:blip r:embed="rId2"/>
          <a:stretch>
            <a:fillRect/>
          </a:stretch>
        </p:blipFill>
        <p:spPr>
          <a:xfrm>
            <a:off x="361536" y="1415388"/>
            <a:ext cx="11221278" cy="3222639"/>
          </a:xfrm>
          <a:prstGeom prst="rect">
            <a:avLst/>
          </a:prstGeom>
        </p:spPr>
      </p:pic>
      <p:sp>
        <p:nvSpPr>
          <p:cNvPr id="6" name="CaixaDeTexto 5">
            <a:extLst>
              <a:ext uri="{FF2B5EF4-FFF2-40B4-BE49-F238E27FC236}">
                <a16:creationId xmlns:a16="http://schemas.microsoft.com/office/drawing/2014/main" id="{4B95E858-7825-42CB-A580-AAF5CA5848B1}"/>
              </a:ext>
            </a:extLst>
          </p:cNvPr>
          <p:cNvSpPr txBox="1"/>
          <p:nvPr/>
        </p:nvSpPr>
        <p:spPr>
          <a:xfrm>
            <a:off x="457522" y="4723158"/>
            <a:ext cx="11029305" cy="1754326"/>
          </a:xfrm>
          <a:prstGeom prst="rect">
            <a:avLst/>
          </a:prstGeom>
          <a:noFill/>
        </p:spPr>
        <p:txBody>
          <a:bodyPr wrap="square" rtlCol="0">
            <a:spAutoFit/>
          </a:bodyPr>
          <a:lstStyle/>
          <a:p>
            <a:r>
              <a:rPr lang="en-US" b="1" i="0" dirty="0">
                <a:solidFill>
                  <a:srgbClr val="202124"/>
                </a:solidFill>
                <a:effectLst/>
                <a:latin typeface="arial" panose="020B0604020202020204" pitchFamily="34" charset="0"/>
              </a:rPr>
              <a:t>Relocation</a:t>
            </a:r>
            <a:r>
              <a:rPr lang="en-US" b="0" i="0" dirty="0">
                <a:solidFill>
                  <a:srgbClr val="202124"/>
                </a:solidFill>
                <a:effectLst/>
                <a:latin typeface="arial" panose="020B0604020202020204" pitchFamily="34" charset="0"/>
              </a:rPr>
              <a:t> refers to </a:t>
            </a:r>
            <a:r>
              <a:rPr lang="en-US" b="1" i="0" dirty="0">
                <a:solidFill>
                  <a:srgbClr val="202124"/>
                </a:solidFill>
                <a:effectLst/>
                <a:latin typeface="arial" panose="020B0604020202020204" pitchFamily="34" charset="0"/>
              </a:rPr>
              <a:t>the movement of refugees from one EU Member State to another</a:t>
            </a:r>
            <a:r>
              <a:rPr lang="en-US" b="0" i="0" dirty="0">
                <a:solidFill>
                  <a:srgbClr val="202124"/>
                </a:solidFill>
                <a:effectLst/>
                <a:latin typeface="arial" panose="020B0604020202020204" pitchFamily="34" charset="0"/>
              </a:rPr>
              <a:t>. It is an intra-EU process, in which Member States help another Member State to cope with the pressure of hosting a relatively large refugee population by agreeing to receive a number of them.</a:t>
            </a:r>
          </a:p>
          <a:p>
            <a:endParaRPr lang="en-US" dirty="0">
              <a:solidFill>
                <a:srgbClr val="202124"/>
              </a:solidFill>
              <a:latin typeface="arial" panose="020B0604020202020204" pitchFamily="34" charset="0"/>
            </a:endParaRPr>
          </a:p>
          <a:p>
            <a:r>
              <a:rPr lang="en-US" b="1" dirty="0">
                <a:solidFill>
                  <a:srgbClr val="202124"/>
                </a:solidFill>
                <a:latin typeface="arial" panose="020B0604020202020204" pitchFamily="34" charset="0"/>
              </a:rPr>
              <a:t>Resettlement</a:t>
            </a:r>
            <a:r>
              <a:rPr lang="en-US" dirty="0">
                <a:solidFill>
                  <a:srgbClr val="202124"/>
                </a:solidFill>
                <a:latin typeface="arial" panose="020B0604020202020204" pitchFamily="34" charset="0"/>
              </a:rPr>
              <a:t> is defined by UNHCR as the selection and transfer of refugees from a country outside of the EU to an EU Member State.</a:t>
            </a:r>
            <a:endParaRPr lang="pt-PT" dirty="0">
              <a:solidFill>
                <a:srgbClr val="202124"/>
              </a:solidFill>
              <a:latin typeface="arial" panose="020B0604020202020204" pitchFamily="34" charset="0"/>
            </a:endParaRPr>
          </a:p>
        </p:txBody>
      </p:sp>
    </p:spTree>
    <p:extLst>
      <p:ext uri="{BB962C8B-B14F-4D97-AF65-F5344CB8AC3E}">
        <p14:creationId xmlns:p14="http://schemas.microsoft.com/office/powerpoint/2010/main" val="206063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2" name="Imagem 41" descr="Fronteiras XXI | Prog. 04 - Migrações: problema ou solução?, imigrantes,  emigrantes | Fronteiras XXI">
            <a:extLst>
              <a:ext uri="{FF2B5EF4-FFF2-40B4-BE49-F238E27FC236}">
                <a16:creationId xmlns:a16="http://schemas.microsoft.com/office/drawing/2014/main" id="{93BB3A17-72BE-6316-3834-C38B3CEFAA2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898" r="11618" b="6977"/>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3" name="Título 2"/>
          <p:cNvSpPr>
            <a:spLocks noGrp="1"/>
          </p:cNvSpPr>
          <p:nvPr>
            <p:ph type="ctrTitle"/>
          </p:nvPr>
        </p:nvSpPr>
        <p:spPr>
          <a:xfrm>
            <a:off x="-247650" y="3281613"/>
            <a:ext cx="5413373" cy="3176587"/>
          </a:xfrm>
        </p:spPr>
        <p:txBody>
          <a:bodyPr rtlCol="0">
            <a:normAutofit/>
          </a:bodyPr>
          <a:lstStyle/>
          <a:p>
            <a:pPr rtl="0">
              <a:lnSpc>
                <a:spcPct val="90000"/>
              </a:lnSpc>
            </a:pPr>
            <a:r>
              <a:rPr lang="pt-PT" sz="3400" dirty="0"/>
              <a:t>2. REFUGEES</a:t>
            </a:r>
            <a:br>
              <a:rPr lang="pt-PT" sz="3400" dirty="0"/>
            </a:br>
            <a:br>
              <a:rPr lang="pt-PT" sz="3400" dirty="0"/>
            </a:br>
            <a:r>
              <a:rPr lang="pt-PT" sz="3400" dirty="0"/>
              <a:t>HOSTING PROCESS</a:t>
            </a:r>
            <a:br>
              <a:rPr lang="pt-PT" sz="3400" dirty="0"/>
            </a:br>
            <a:br>
              <a:rPr lang="pt-PT" sz="3400" dirty="0"/>
            </a:br>
            <a:br>
              <a:rPr lang="pt-PT" sz="3400" dirty="0"/>
            </a:br>
            <a:r>
              <a:rPr lang="pt-PT" sz="3400" dirty="0"/>
              <a:t> </a:t>
            </a:r>
          </a:p>
        </p:txBody>
      </p:sp>
      <p:cxnSp>
        <p:nvCxnSpPr>
          <p:cNvPr id="64" name="Straight Connector 46">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5" name="Straight Connector 48">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6"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8224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095375"/>
            <a:ext cx="8596668" cy="1320800"/>
          </a:xfrm>
        </p:spPr>
        <p:txBody>
          <a:bodyPr rtlCol="0"/>
          <a:lstStyle/>
          <a:p>
            <a:pPr rtl="0"/>
            <a:r>
              <a:rPr lang="pt-PT" dirty="0">
                <a:solidFill>
                  <a:schemeClr val="accent1"/>
                </a:solidFill>
              </a:rPr>
              <a:t>SPONTANEOUS REQUESTS</a:t>
            </a:r>
          </a:p>
        </p:txBody>
      </p:sp>
      <p:sp>
        <p:nvSpPr>
          <p:cNvPr id="4" name="Marcador de Posição de Conteúdo 3">
            <a:extLst>
              <a:ext uri="{FF2B5EF4-FFF2-40B4-BE49-F238E27FC236}">
                <a16:creationId xmlns:a16="http://schemas.microsoft.com/office/drawing/2014/main" id="{F20E9964-C68D-4C4E-8E3B-C7CAA84A5EB7}"/>
              </a:ext>
            </a:extLst>
          </p:cNvPr>
          <p:cNvSpPr>
            <a:spLocks noGrp="1"/>
          </p:cNvSpPr>
          <p:nvPr>
            <p:ph idx="1"/>
          </p:nvPr>
        </p:nvSpPr>
        <p:spPr>
          <a:xfrm>
            <a:off x="677334" y="2160589"/>
            <a:ext cx="9895416" cy="4021136"/>
          </a:xfrm>
        </p:spPr>
        <p:txBody>
          <a:bodyPr>
            <a:normAutofit/>
          </a:bodyPr>
          <a:lstStyle/>
          <a:p>
            <a:r>
              <a:rPr lang="en-GB" sz="2400" dirty="0"/>
              <a:t>SEF (entity responsible for controlling the borders and entry of citizens)</a:t>
            </a:r>
          </a:p>
          <a:p>
            <a:r>
              <a:rPr lang="en-GB" sz="2400" dirty="0"/>
              <a:t>CPR (Portuguese council for refugees)</a:t>
            </a:r>
          </a:p>
          <a:p>
            <a:r>
              <a:rPr lang="en-GB" sz="2400" dirty="0"/>
              <a:t>CAR (temporary shelter centres)</a:t>
            </a:r>
          </a:p>
          <a:p>
            <a:endParaRPr lang="en-GB" sz="2400" dirty="0"/>
          </a:p>
          <a:p>
            <a:r>
              <a:rPr lang="en-GB" sz="2400" dirty="0"/>
              <a:t>If accepted, they get a temporary residence permit for 6 months (extendable)</a:t>
            </a:r>
          </a:p>
        </p:txBody>
      </p:sp>
    </p:spTree>
    <p:extLst>
      <p:ext uri="{BB962C8B-B14F-4D97-AF65-F5344CB8AC3E}">
        <p14:creationId xmlns:p14="http://schemas.microsoft.com/office/powerpoint/2010/main" val="3372577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00050"/>
            <a:ext cx="8596668" cy="1320800"/>
          </a:xfrm>
        </p:spPr>
        <p:txBody>
          <a:bodyPr rtlCol="0"/>
          <a:lstStyle/>
          <a:p>
            <a:pPr rtl="0"/>
            <a:r>
              <a:rPr lang="pt-PT" dirty="0">
                <a:solidFill>
                  <a:schemeClr val="accent1"/>
                </a:solidFill>
              </a:rPr>
              <a:t>SPONTANEOUS REQUESTS - </a:t>
            </a:r>
            <a:r>
              <a:rPr lang="pt-PT" dirty="0" err="1">
                <a:solidFill>
                  <a:schemeClr val="accent1"/>
                </a:solidFill>
              </a:rPr>
              <a:t>origin</a:t>
            </a:r>
            <a:endParaRPr lang="pt-PT" dirty="0">
              <a:solidFill>
                <a:schemeClr val="accent1"/>
              </a:solidFill>
            </a:endParaRPr>
          </a:p>
        </p:txBody>
      </p:sp>
      <p:pic>
        <p:nvPicPr>
          <p:cNvPr id="7" name="Imagem 6">
            <a:extLst>
              <a:ext uri="{FF2B5EF4-FFF2-40B4-BE49-F238E27FC236}">
                <a16:creationId xmlns:a16="http://schemas.microsoft.com/office/drawing/2014/main" id="{05F7C7B2-A294-4BB4-82A8-D0EEDDCDEED0}"/>
              </a:ext>
            </a:extLst>
          </p:cNvPr>
          <p:cNvPicPr>
            <a:picLocks noChangeAspect="1"/>
          </p:cNvPicPr>
          <p:nvPr/>
        </p:nvPicPr>
        <p:blipFill>
          <a:blip r:embed="rId3"/>
          <a:stretch>
            <a:fillRect/>
          </a:stretch>
        </p:blipFill>
        <p:spPr>
          <a:xfrm>
            <a:off x="395223" y="1234827"/>
            <a:ext cx="8699082" cy="5479073"/>
          </a:xfrm>
          <a:prstGeom prst="rect">
            <a:avLst/>
          </a:prstGeom>
        </p:spPr>
      </p:pic>
    </p:spTree>
    <p:extLst>
      <p:ext uri="{BB962C8B-B14F-4D97-AF65-F5344CB8AC3E}">
        <p14:creationId xmlns:p14="http://schemas.microsoft.com/office/powerpoint/2010/main" val="2429582379"/>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58F8C0C99FC304389D3EBDAA83FC094" ma:contentTypeVersion="10" ma:contentTypeDescription="Criar um novo documento." ma:contentTypeScope="" ma:versionID="d39e562f309b26e4c84a9206c2919ed5">
  <xsd:schema xmlns:xsd="http://www.w3.org/2001/XMLSchema" xmlns:xs="http://www.w3.org/2001/XMLSchema" xmlns:p="http://schemas.microsoft.com/office/2006/metadata/properties" xmlns:ns2="d37f9560-65fa-499c-bb14-b9ee929ed838" xmlns:ns3="60006ff4-92dd-4a08-81b9-5e13f27a8398" targetNamespace="http://schemas.microsoft.com/office/2006/metadata/properties" ma:root="true" ma:fieldsID="d7f38ac9f2df4e67813680db5594a396" ns2:_="" ns3:_="">
    <xsd:import namespace="d37f9560-65fa-499c-bb14-b9ee929ed838"/>
    <xsd:import namespace="60006ff4-92dd-4a08-81b9-5e13f27a839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f9560-65fa-499c-bb14-b9ee929ed8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006ff4-92dd-4a08-81b9-5e13f27a8398" elementFormDefault="qualified">
    <xsd:import namespace="http://schemas.microsoft.com/office/2006/documentManagement/types"/>
    <xsd:import namespace="http://schemas.microsoft.com/office/infopath/2007/PartnerControls"/>
    <xsd:element name="SharedWithUsers" ma:index="16" nillable="true" ma:displayName="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talhes de 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9F73B5-87FF-4375-AAE8-5EBF03ABAB31}"/>
</file>

<file path=customXml/itemProps2.xml><?xml version="1.0" encoding="utf-8"?>
<ds:datastoreItem xmlns:ds="http://schemas.openxmlformats.org/officeDocument/2006/customXml" ds:itemID="{9C370B4A-2760-4BE2-9054-99A2F4C537A0}"/>
</file>

<file path=customXml/itemProps3.xml><?xml version="1.0" encoding="utf-8"?>
<ds:datastoreItem xmlns:ds="http://schemas.openxmlformats.org/officeDocument/2006/customXml" ds:itemID="{4D92FDEC-C870-4EBD-937D-A610066E11E6}"/>
</file>

<file path=docProps/app.xml><?xml version="1.0" encoding="utf-8"?>
<Properties xmlns="http://schemas.openxmlformats.org/officeDocument/2006/extended-properties" xmlns:vt="http://schemas.openxmlformats.org/officeDocument/2006/docPropsVTypes">
  <Template>Apresentação de plano empresarial (design Ião verde, ecrã panorâmico)</Template>
  <TotalTime>739</TotalTime>
  <Words>662</Words>
  <Application>Microsoft Office PowerPoint</Application>
  <PresentationFormat>Ecrã Panorâmico</PresentationFormat>
  <Paragraphs>62</Paragraphs>
  <Slides>10</Slides>
  <Notes>7</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10</vt:i4>
      </vt:variant>
    </vt:vector>
  </HeadingPairs>
  <TitlesOfParts>
    <vt:vector size="16" baseType="lpstr">
      <vt:lpstr>Arial</vt:lpstr>
      <vt:lpstr>Arial</vt:lpstr>
      <vt:lpstr>Calibri</vt:lpstr>
      <vt:lpstr>Trebuchet MS</vt:lpstr>
      <vt:lpstr>Wingdings 3</vt:lpstr>
      <vt:lpstr>Faceta</vt:lpstr>
      <vt:lpstr>1. MIGRATION  ORIGIN AND REASONS MIGRANTS vs. REFUGEES  </vt:lpstr>
      <vt:lpstr>REASONS WHY PEOPLE MIGRATE</vt:lpstr>
      <vt:lpstr>MIGRANTS vs. REFUGEES</vt:lpstr>
      <vt:lpstr>MIGRATION IN PORTUGAL</vt:lpstr>
      <vt:lpstr>MIGRATION in NUMBERS… ORIGIN OF MIGRANTS</vt:lpstr>
      <vt:lpstr>MIGRATION in NUMBERS… REFUGEES</vt:lpstr>
      <vt:lpstr>2. REFUGEES  HOSTING PROCESS    </vt:lpstr>
      <vt:lpstr>SPONTANEOUS REQUESTS</vt:lpstr>
      <vt:lpstr>SPONTANEOUS REQUESTS - origin</vt:lpstr>
      <vt:lpstr>EUROPEAN AGREEMENTS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 OF MIGRANTS AND THE REASONS WHY THEY EMIGRATE</dc:title>
  <dc:creator>danielasousafm11@gmail.com</dc:creator>
  <cp:lastModifiedBy>Marisa Pereira</cp:lastModifiedBy>
  <cp:revision>8</cp:revision>
  <cp:lastPrinted>2012-08-15T21:38:02Z</cp:lastPrinted>
  <dcterms:created xsi:type="dcterms:W3CDTF">2022-04-26T19:01:40Z</dcterms:created>
  <dcterms:modified xsi:type="dcterms:W3CDTF">2022-04-27T22:48:23Z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0x010100258F8C0C99FC304389D3EBDAA83FC094</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