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Nunito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1212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5ojPfuqcL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JAwbi3hp4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35696" y="1203598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Introducing migration</a:t>
            </a:r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619672" y="2499742"/>
            <a:ext cx="5807400" cy="81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/>
              <a:t>Migrants situation; Problems and solutions; examples of migration and integration; Broadening the mind through travel.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emigration (1)</a:t>
            </a:r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41100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Azahara del Rosal (26 years) (Tourism)</a:t>
            </a:r>
            <a:endParaRPr sz="1800" b="1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Her experience:</a:t>
            </a:r>
            <a:endParaRPr sz="180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Nuremberg-Munich-Spain</a:t>
            </a:r>
            <a:endParaRPr sz="1800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/>
              <a:t>What was the most difficult thing of living there?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/>
              <a:t>Make new friends, but she has now a good level of German.</a:t>
            </a:r>
            <a:endParaRPr sz="1800"/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900" y="1104950"/>
            <a:ext cx="3143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emigration (2)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057725" y="1662100"/>
            <a:ext cx="4267200" cy="3118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/>
              <a:t>Myriam</a:t>
            </a:r>
            <a:r>
              <a:rPr lang="en-GB" sz="1800" b="1" dirty="0"/>
              <a:t> </a:t>
            </a:r>
            <a:r>
              <a:rPr lang="en-GB" sz="1800" b="1" dirty="0" err="1"/>
              <a:t>Jiménez</a:t>
            </a:r>
            <a:r>
              <a:rPr lang="en-GB" sz="1800" b="1" dirty="0"/>
              <a:t> </a:t>
            </a:r>
            <a:r>
              <a:rPr lang="en-GB" sz="1800" b="1" dirty="0" err="1"/>
              <a:t>García</a:t>
            </a:r>
            <a:r>
              <a:rPr lang="en-GB" sz="1800" b="1" dirty="0"/>
              <a:t> (25 years) (Nursing)</a:t>
            </a:r>
            <a:endParaRPr sz="1800" b="1" dirty="0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-GB" sz="1800" dirty="0"/>
              <a:t>Why did she emigrate?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Make merits to work in Seville, to work in a public hospital.</a:t>
            </a:r>
            <a:endParaRPr sz="1800" dirty="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2 years in Ireland.</a:t>
            </a:r>
            <a:endParaRPr sz="1800" dirty="0"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578" y="775200"/>
            <a:ext cx="2021121" cy="35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emigration (2)</a:t>
            </a: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819150" y="1618725"/>
            <a:ext cx="7643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/>
              <a:t>Myriam</a:t>
            </a:r>
            <a:r>
              <a:rPr lang="en-GB" sz="1800" b="1" dirty="0"/>
              <a:t> </a:t>
            </a:r>
            <a:r>
              <a:rPr lang="en-GB" sz="1800" b="1" dirty="0" err="1"/>
              <a:t>Jiménez</a:t>
            </a:r>
            <a:r>
              <a:rPr lang="en-GB" sz="1800" b="1" dirty="0"/>
              <a:t> </a:t>
            </a:r>
            <a:r>
              <a:rPr lang="en-GB" sz="1800" b="1" dirty="0" err="1"/>
              <a:t>García</a:t>
            </a:r>
            <a:r>
              <a:rPr lang="en-GB" sz="1800" b="1" dirty="0"/>
              <a:t> (25 years) (Nursing)</a:t>
            </a:r>
            <a:endParaRPr sz="1800" b="1" dirty="0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-GB" sz="1800" dirty="0"/>
              <a:t>Her experience:</a:t>
            </a:r>
            <a:endParaRPr sz="1800" dirty="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An interview, study English.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Good at work.</a:t>
            </a:r>
            <a:endParaRPr sz="18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GB" sz="1800" dirty="0"/>
              <a:t>What was the most difficult thing of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/>
              <a:t>       living there?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Family, days, weather.</a:t>
            </a:r>
            <a:endParaRPr sz="1100" dirty="0"/>
          </a:p>
          <a:p>
            <a:pPr marL="0" lvl="0" indent="45720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080" y="1851670"/>
            <a:ext cx="3386225" cy="190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immigration 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55576" y="1995686"/>
            <a:ext cx="3709200" cy="233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Lydia (Romania, 37)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Why did she migrate?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 dirty="0"/>
              <a:t>She went to Spain during her holidays with some friends and after that travel she decided to settle down in Catalonia at first and then in Córdoba</a:t>
            </a:r>
            <a:endParaRPr sz="1800" dirty="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925" y="845600"/>
            <a:ext cx="2529099" cy="337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72125" y="902375"/>
            <a:ext cx="3709200" cy="351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Her experience: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-She got used to the way Spaniards speak and also to our kinds of food.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-Currently, Lydia is doing pretty well with her job and with her daughter.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What was the most difficult thing of living here?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-Family, food, way of talking.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24" name="Shape 224">
            <a:hlinkClick r:id="rId3"/>
          </p:cNvPr>
          <p:cNvSpPr/>
          <p:nvPr/>
        </p:nvSpPr>
        <p:spPr>
          <a:xfrm>
            <a:off x="4321400" y="820050"/>
            <a:ext cx="4299300" cy="32244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819150" y="601550"/>
            <a:ext cx="7505700" cy="85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Travel abroad: impact</a:t>
            </a: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819150" y="1384650"/>
            <a:ext cx="7505700" cy="3054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*45% Spanish teenagers would like to travel abroad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Causes: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    -Unemployment (32.7%/ 20-24 years)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    -Improvement /learning a language</a:t>
            </a:r>
            <a:endParaRPr sz="18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/>
              <a:t>    -Advanced learning techniques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l="78668" t="58137"/>
          <a:stretch/>
        </p:blipFill>
        <p:spPr>
          <a:xfrm rot="10800000" flipH="1">
            <a:off x="8596230" y="4438701"/>
            <a:ext cx="30243" cy="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275" y="1890000"/>
            <a:ext cx="4181226" cy="258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819150" y="601550"/>
            <a:ext cx="7505700" cy="85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Example of migration (3)</a:t>
            </a:r>
            <a:endParaRPr dirty="0"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819150" y="1455850"/>
            <a:ext cx="7505700" cy="341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Rodrigo </a:t>
            </a:r>
            <a:r>
              <a:rPr lang="en-GB" sz="2000" b="1" dirty="0" err="1"/>
              <a:t>Checa</a:t>
            </a:r>
            <a:r>
              <a:rPr lang="en-GB" sz="2000" b="1" dirty="0"/>
              <a:t> </a:t>
            </a:r>
            <a:r>
              <a:rPr lang="en-GB" sz="2000" b="1" dirty="0" err="1"/>
              <a:t>Lorite</a:t>
            </a:r>
            <a:r>
              <a:rPr lang="en-GB" sz="2000" b="1" dirty="0"/>
              <a:t> (18 years) (musician)</a:t>
            </a:r>
            <a:endParaRPr sz="2000" b="1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- First year in the Royal Academy of London.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    *better musical educational system 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    * more job opportunities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    *improve his English 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    *music is better valued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000" b="1" dirty="0"/>
          </a:p>
        </p:txBody>
      </p:sp>
      <p:sp>
        <p:nvSpPr>
          <p:cNvPr id="239" name="Shape 239">
            <a:hlinkClick r:id="rId3"/>
          </p:cNvPr>
          <p:cNvSpPr/>
          <p:nvPr/>
        </p:nvSpPr>
        <p:spPr>
          <a:xfrm>
            <a:off x="5148064" y="2067694"/>
            <a:ext cx="3428626" cy="25714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6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Advantages</a:t>
            </a:r>
            <a:endParaRPr dirty="0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19150" y="1455800"/>
            <a:ext cx="7505700" cy="2982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  -Cultural:  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            *Experience a different way of living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            *Useful and priceless life </a:t>
            </a:r>
            <a:r>
              <a:rPr lang="en-GB" sz="1800" dirty="0" err="1"/>
              <a:t>learnings</a:t>
            </a:r>
            <a:endParaRPr lang="en-GB"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-Developing independent lifestyle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-Broaden minds and dissipate prejudices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843558"/>
            <a:ext cx="8640960" cy="4104456"/>
          </a:xfrm>
        </p:spPr>
        <p:txBody>
          <a:bodyPr/>
          <a:lstStyle/>
          <a:p>
            <a:pPr algn="ctr"/>
            <a:r>
              <a:rPr lang="da-DK" sz="7200" dirty="0">
                <a:latin typeface="Calibri" pitchFamily="34" charset="0"/>
                <a:cs typeface="Calibri" pitchFamily="34" charset="0"/>
              </a:rPr>
              <a:t>THANKS</a:t>
            </a:r>
            <a:br>
              <a:rPr lang="da-DK" sz="7200" dirty="0">
                <a:latin typeface="Calibri" pitchFamily="34" charset="0"/>
                <a:cs typeface="Calibri" pitchFamily="34" charset="0"/>
              </a:rPr>
            </a:br>
            <a:r>
              <a:rPr lang="da-DK" sz="7200" dirty="0">
                <a:latin typeface="Calibri" pitchFamily="34" charset="0"/>
                <a:cs typeface="Calibri" pitchFamily="34" charset="0"/>
              </a:rPr>
              <a:t>FOR YOUR</a:t>
            </a:r>
            <a:br>
              <a:rPr lang="da-DK" sz="7200" dirty="0">
                <a:latin typeface="Calibri" pitchFamily="34" charset="0"/>
                <a:cs typeface="Calibri" pitchFamily="34" charset="0"/>
              </a:rPr>
            </a:br>
            <a:r>
              <a:rPr lang="da-DK" sz="7200" dirty="0">
                <a:latin typeface="Calibri" pitchFamily="34" charset="0"/>
                <a:cs typeface="Calibri" pitchFamily="34" charset="0"/>
              </a:rPr>
              <a:t>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27584" y="627534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Circumstances that motivate migration</a:t>
            </a:r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827584" y="1347614"/>
            <a:ext cx="3888432" cy="27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defTabSz="54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Migrations are displacements of human groups that move them away from their habitual residence </a:t>
            </a:r>
            <a:endParaRPr sz="1800" dirty="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Search of a better life.</a:t>
            </a:r>
            <a:endParaRPr sz="1800" dirty="0"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Political conflicts</a:t>
            </a:r>
            <a:endParaRPr sz="1800" dirty="0"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The degradation of the environment</a:t>
            </a:r>
            <a:endParaRPr sz="1800" dirty="0"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The professional drain</a:t>
            </a:r>
            <a:endParaRPr sz="1800" dirty="0"/>
          </a:p>
          <a:p>
            <a: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800" dirty="0"/>
              <a:t>The labour and migratory policies of the countries of origin and destinations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016" y="1923677"/>
            <a:ext cx="4005384" cy="234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819150" y="5135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Integration of migrants in our city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824536" cy="346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/>
              <a:t>This job is done by the </a:t>
            </a:r>
            <a:r>
              <a:rPr lang="en-GB" sz="1600" dirty="0" err="1"/>
              <a:t>Townhall</a:t>
            </a:r>
            <a:r>
              <a:rPr lang="en-GB" sz="1600" dirty="0"/>
              <a:t> of Córdoba:</a:t>
            </a:r>
            <a:endParaRPr sz="1600" dirty="0"/>
          </a:p>
          <a:p>
            <a:pPr marL="457200" lvl="0" indent="-311150" rtl="0">
              <a:spcAft>
                <a:spcPts val="0"/>
              </a:spcAft>
              <a:buSzPts val="1300"/>
              <a:buChar char="-"/>
            </a:pPr>
            <a:r>
              <a:rPr lang="en-GB" sz="1600" dirty="0"/>
              <a:t>Some integrations programs at local level are developed by the </a:t>
            </a:r>
            <a:r>
              <a:rPr lang="en-GB" sz="1600" dirty="0" err="1"/>
              <a:t>Townhall</a:t>
            </a:r>
            <a:r>
              <a:rPr lang="en-GB" sz="1600" dirty="0"/>
              <a:t> .	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600" dirty="0"/>
              <a:t>High rate of social and personal integration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600" dirty="0"/>
              <a:t>Resources promotion and attention to immigrants actions.</a:t>
            </a:r>
            <a:endParaRPr sz="1600" dirty="0"/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endParaRPr lang="en-GB" sz="1600" dirty="0"/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/>
              <a:t>Resources for an individualized attention:</a:t>
            </a:r>
            <a:endParaRPr sz="1600" dirty="0"/>
          </a:p>
          <a:p>
            <a:pPr marL="457200" lvl="0" indent="-311150" rtl="0">
              <a:spcAft>
                <a:spcPts val="0"/>
              </a:spcAft>
              <a:buSzPts val="1300"/>
              <a:buChar char="-"/>
            </a:pPr>
            <a:r>
              <a:rPr lang="en-GB" sz="1600" dirty="0"/>
              <a:t>Municipal intercultural mediation program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600" dirty="0"/>
              <a:t>Municipal house of Welcome of Cordoba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600" dirty="0"/>
              <a:t>Federation of Migrants Associations.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 sz="1600" dirty="0"/>
              <a:t>Different NGOs  and foundations: Cordoba </a:t>
            </a:r>
            <a:r>
              <a:rPr lang="en-GB" sz="1600" dirty="0" err="1"/>
              <a:t>Acoge</a:t>
            </a:r>
            <a:endParaRPr sz="16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											                                  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/>
              <a:t>                                                                     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071" y="1468151"/>
            <a:ext cx="3619127" cy="2399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19150" y="62432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Integration in our High School</a:t>
            </a:r>
            <a:endParaRPr dirty="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11560" y="1275606"/>
            <a:ext cx="7743900" cy="334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People from eight different countries:</a:t>
            </a:r>
            <a:endParaRPr sz="1800" dirty="0"/>
          </a:p>
          <a:p>
            <a:pPr marL="457200" lvl="0" indent="-304800" rtl="0">
              <a:spcAft>
                <a:spcPts val="0"/>
              </a:spcAft>
              <a:buSzPts val="1200"/>
              <a:buChar char="-"/>
            </a:pPr>
            <a:r>
              <a:rPr lang="en-GB" sz="1800" dirty="0"/>
              <a:t>Morocco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Argentina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Moldova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UK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Cuba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Romania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Nigeria</a:t>
            </a:r>
            <a:endParaRPr sz="1800" dirty="0"/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en-GB" sz="1800" dirty="0"/>
              <a:t>Guinea</a:t>
            </a:r>
            <a:endParaRPr sz="1800" dirty="0"/>
          </a:p>
          <a:p>
            <a:pPr marL="0" lvl="0" indent="0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800" dirty="0"/>
              <a:t>In our school, immigrant people are perfectly integrated thanks to the orientation department and our friendly character. </a:t>
            </a:r>
            <a:endParaRPr sz="18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309" y="1439089"/>
            <a:ext cx="740052" cy="47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0711" y="1519736"/>
            <a:ext cx="740048" cy="4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0561" y="2387774"/>
            <a:ext cx="740049" cy="5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3886" y="3298086"/>
            <a:ext cx="740051" cy="47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0436" y="2400207"/>
            <a:ext cx="740049" cy="493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0561" y="1550936"/>
            <a:ext cx="740049" cy="4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42586" y="3185736"/>
            <a:ext cx="740051" cy="47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84676" y="3452459"/>
            <a:ext cx="777152" cy="51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96136" y="1995686"/>
            <a:ext cx="1302400" cy="13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78600" y="1142250"/>
            <a:ext cx="7505700" cy="288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What do we know about immigrants’ problems?</a:t>
            </a:r>
            <a:endParaRPr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Unknown surroundings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17975" y="1800200"/>
            <a:ext cx="4459500" cy="2618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Inexistance of a “Safe net”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need of somewhere to belong   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Language barrier</a:t>
            </a:r>
            <a:endParaRPr sz="180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475" y="594000"/>
            <a:ext cx="3046200" cy="206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475" y="2303350"/>
            <a:ext cx="3046200" cy="217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Socioeconomic derivative problems</a:t>
            </a: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19150" y="1726125"/>
            <a:ext cx="7505700" cy="291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Job competition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Racism</a:t>
            </a:r>
            <a:endParaRPr sz="20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Xenophobia</a:t>
            </a:r>
            <a:endParaRPr sz="200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4100" y="1607675"/>
            <a:ext cx="3156800" cy="31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90550" y="115992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Examples of emigration and integration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of emigration (1)</a:t>
            </a: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043425" y="1800200"/>
            <a:ext cx="40005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/>
              <a:t>Azahara</a:t>
            </a:r>
            <a:r>
              <a:rPr lang="en-GB" sz="1800" b="1" dirty="0"/>
              <a:t> del </a:t>
            </a:r>
            <a:r>
              <a:rPr lang="en-GB" sz="1800" b="1" dirty="0" err="1"/>
              <a:t>Rosal</a:t>
            </a:r>
            <a:r>
              <a:rPr lang="en-GB" sz="1800" b="1" dirty="0"/>
              <a:t> </a:t>
            </a:r>
            <a:r>
              <a:rPr lang="en-GB" sz="1800" b="1" dirty="0" err="1"/>
              <a:t>Garrido</a:t>
            </a:r>
            <a:r>
              <a:rPr lang="en-GB" sz="1800" b="1" dirty="0"/>
              <a:t>  (26 years) (Tourism)</a:t>
            </a:r>
            <a:endParaRPr sz="1800" b="1" dirty="0"/>
          </a:p>
          <a:p>
            <a:pPr marL="457200" lvl="0" indent="-342900">
              <a:spcBef>
                <a:spcPts val="1600"/>
              </a:spcBef>
              <a:spcAft>
                <a:spcPts val="0"/>
              </a:spcAft>
              <a:buSzPts val="1800"/>
              <a:buChar char="❖"/>
            </a:pPr>
            <a:r>
              <a:rPr lang="en-GB" sz="1800" dirty="0"/>
              <a:t>Why did she emigrate?</a:t>
            </a:r>
            <a:endParaRPr sz="1800" dirty="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Learn German.</a:t>
            </a:r>
            <a:endParaRPr sz="1800" dirty="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Now, back to Spain.</a:t>
            </a:r>
            <a:endParaRPr sz="1800" dirty="0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-GB" sz="1800" dirty="0"/>
              <a:t>At least two languages.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797" y="845600"/>
            <a:ext cx="2102199" cy="37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549</Words>
  <Application>Microsoft Office PowerPoint</Application>
  <PresentationFormat>Presentación en pantalla (16:9)</PresentationFormat>
  <Paragraphs>102</Paragraphs>
  <Slides>18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Nunito</vt:lpstr>
      <vt:lpstr>Calibri</vt:lpstr>
      <vt:lpstr>Shift</vt:lpstr>
      <vt:lpstr>Introducing migration</vt:lpstr>
      <vt:lpstr>Circumstances that motivate migration</vt:lpstr>
      <vt:lpstr>Integration of migrants in our city</vt:lpstr>
      <vt:lpstr>Integration in our High School</vt:lpstr>
      <vt:lpstr>What do we know about immigrants’ problems?</vt:lpstr>
      <vt:lpstr>Unknown surroundings</vt:lpstr>
      <vt:lpstr>Socioeconomic derivative problems</vt:lpstr>
      <vt:lpstr>Examples of emigration and integration</vt:lpstr>
      <vt:lpstr>Example of emigration (1)</vt:lpstr>
      <vt:lpstr>Example of emigration (1)</vt:lpstr>
      <vt:lpstr>Example of emigration (2) </vt:lpstr>
      <vt:lpstr>Example of emigration (2)</vt:lpstr>
      <vt:lpstr>Example of immigration </vt:lpstr>
      <vt:lpstr>Diapositiva 14</vt:lpstr>
      <vt:lpstr>Travel abroad: impact</vt:lpstr>
      <vt:lpstr>Example of migration (3)</vt:lpstr>
      <vt:lpstr>Advantages</vt:lpstr>
      <vt:lpstr>THANKS FOR YOUR 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migration</dc:title>
  <dc:creator>Lg</dc:creator>
  <cp:lastModifiedBy>Lg</cp:lastModifiedBy>
  <cp:revision>8</cp:revision>
  <dcterms:modified xsi:type="dcterms:W3CDTF">2018-01-18T18:56:10Z</dcterms:modified>
</cp:coreProperties>
</file>