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7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5" r:id="rId18"/>
    <p:sldId id="271" r:id="rId19"/>
    <p:sldId id="276" r:id="rId20"/>
  </p:sldIdLst>
  <p:sldSz cx="9144000" cy="5143500" type="screen16x9"/>
  <p:notesSz cx="6858000" cy="9144000"/>
  <p:embeddedFontLst>
    <p:embeddedFont>
      <p:font typeface="Amatic SC" panose="020B0604020202020204" charset="-79"/>
      <p:regular r:id="rId22"/>
      <p:bold r:id="rId23"/>
    </p:embeddedFont>
    <p:embeddedFont>
      <p:font typeface="Bodoni MT" panose="02070603080606020203" pitchFamily="18" charset="0"/>
      <p:regular r:id="rId24"/>
      <p:bold r:id="rId25"/>
      <p:italic r:id="rId26"/>
      <p:boldItalic r:id="rId27"/>
    </p:embeddedFont>
    <p:embeddedFont>
      <p:font typeface="Bodoni MT Black" panose="02070A03080606020203" pitchFamily="18" charset="0"/>
      <p:bold r:id="rId28"/>
      <p:boldItalic r:id="rId29"/>
    </p:embeddedFont>
    <p:embeddedFont>
      <p:font typeface="Book Antiqua" panose="02040602050305030304" pitchFamily="18" charset="0"/>
      <p:regular r:id="rId30"/>
      <p:bold r:id="rId31"/>
      <p:italic r:id="rId32"/>
      <p:boldItalic r:id="rId33"/>
    </p:embeddedFont>
    <p:embeddedFont>
      <p:font typeface="French Script MT" panose="03020402040607040605" pitchFamily="66" charset="0"/>
      <p:regular r:id="rId34"/>
    </p:embeddedFont>
    <p:embeddedFont>
      <p:font typeface="Goudy Stout" panose="0202090407030B020401" pitchFamily="18" charset="0"/>
      <p:regular r:id="rId35"/>
    </p:embeddedFont>
    <p:embeddedFont>
      <p:font typeface="Impact" panose="020B0806030902050204" pitchFamily="34" charset="0"/>
      <p:regular r:id="rId36"/>
    </p:embeddedFont>
    <p:embeddedFont>
      <p:font typeface="Lucida Sans" panose="020B0602030504020204" pitchFamily="34" charset="0"/>
      <p:regular r:id="rId37"/>
      <p:bold r:id="rId38"/>
      <p:italic r:id="rId39"/>
      <p:boldItalic r:id="rId40"/>
    </p:embeddedFont>
    <p:embeddedFont>
      <p:font typeface="MV Boli" panose="02000500030200090000" pitchFamily="2" charset="0"/>
      <p:regular r:id="rId41"/>
    </p:embeddedFont>
    <p:embeddedFont>
      <p:font typeface="Poppins" panose="020B0604020202020204" charset="0"/>
      <p:regular r:id="rId42"/>
      <p:bold r:id="rId43"/>
      <p:italic r:id="rId44"/>
      <p:boldItalic r:id="rId45"/>
    </p:embeddedFont>
    <p:embeddedFont>
      <p:font typeface="Poppins Light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g96v9e2Q1zAiioHYRCeNiqqiDy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0033"/>
    <a:srgbClr val="00CC00"/>
    <a:srgbClr val="CC0066"/>
    <a:srgbClr val="FF5050"/>
    <a:srgbClr val="8AC0E4"/>
    <a:srgbClr val="308F9C"/>
    <a:srgbClr val="FF6600"/>
    <a:srgbClr val="66FF99"/>
    <a:srgbClr val="D7D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660"/>
  </p:normalViewPr>
  <p:slideViewPr>
    <p:cSldViewPr snapToGrid="0">
      <p:cViewPr varScale="1">
        <p:scale>
          <a:sx n="90" d="100"/>
          <a:sy n="90" d="100"/>
        </p:scale>
        <p:origin x="69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font" Target="fonts/font2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font" Target="fonts/font27.fntdata"/><Relationship Id="rId8" Type="http://schemas.openxmlformats.org/officeDocument/2006/relationships/slide" Target="slides/slide7.xml"/><Relationship Id="rId5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7309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e81381ac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e81381ac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ed4e25ff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ed4e25ff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ed4e25f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ed4e25f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ed4e25ff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ed4e25ff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ed4e25ff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ed4e25ff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ed4e25ff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6ed4e25ff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ed4e25ff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6ed4e25ff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7E7E7"/>
              </a:buClr>
              <a:buSzPts val="4800"/>
              <a:buFont typeface="Lucida Sans"/>
              <a:buNone/>
              <a:defRPr sz="4800" b="1" cap="none">
                <a:solidFill>
                  <a:srgbClr val="E7E7E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dt" idx="10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ftr" idx="11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sldNum" idx="12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SzPts val="182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E7E7"/>
              </a:buClr>
              <a:buSzPts val="2200"/>
              <a:buFont typeface="Lucida Sans"/>
              <a:buNone/>
              <a:defRPr sz="2200" b="0">
                <a:solidFill>
                  <a:srgbClr val="E7E7E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body" idx="1"/>
          </p:nvPr>
        </p:nvSpPr>
        <p:spPr>
          <a:xfrm>
            <a:off x="457201" y="1143001"/>
            <a:ext cx="3008313" cy="345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body" idx="2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915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61314" algn="l">
              <a:spcBef>
                <a:spcPts val="440"/>
              </a:spcBef>
              <a:spcAft>
                <a:spcPts val="0"/>
              </a:spcAft>
              <a:buSzPts val="2090"/>
              <a:buChar char="🢭"/>
              <a:defRPr sz="22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dt" idx="10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ftr" idx="11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sldNum" idx="12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"/>
          <p:cNvSpPr txBox="1"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7E7E7"/>
              </a:buClr>
              <a:buSzPts val="2000"/>
              <a:buFont typeface="Lucida Sans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>
            <a:spLocks noGrp="1"/>
          </p:cNvSpPr>
          <p:nvPr>
            <p:ph type="pic" idx="2"/>
          </p:nvPr>
        </p:nvSpPr>
        <p:spPr>
          <a:xfrm>
            <a:off x="1828800" y="1373981"/>
            <a:ext cx="5486400" cy="2971800"/>
          </a:xfrm>
          <a:prstGeom prst="rect">
            <a:avLst/>
          </a:prstGeom>
          <a:solidFill>
            <a:schemeClr val="dk2"/>
          </a:solidFill>
          <a:ln w="444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90500" dist="228600" dir="2700000" sy="9000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F9F9F9"/>
              </a:buClr>
              <a:buSzPts val="208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body" idx="1"/>
          </p:nvPr>
        </p:nvSpPr>
        <p:spPr>
          <a:xfrm>
            <a:off x="1828800" y="875090"/>
            <a:ext cx="5486400" cy="39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89560" algn="l">
              <a:spcBef>
                <a:spcPts val="240"/>
              </a:spcBef>
              <a:spcAft>
                <a:spcPts val="0"/>
              </a:spcAft>
              <a:buSzPts val="960"/>
              <a:buChar char="◼"/>
              <a:defRPr sz="1200"/>
            </a:lvl2pPr>
            <a:lvl3pPr marL="1371600" lvl="2" indent="-288925" algn="l">
              <a:spcBef>
                <a:spcPts val="200"/>
              </a:spcBef>
              <a:spcAft>
                <a:spcPts val="0"/>
              </a:spcAft>
              <a:buSzPts val="950"/>
              <a:buChar char="🢭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SzPts val="900"/>
              <a:buChar char="🢝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SzPts val="900"/>
              <a:buChar char="■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dt" idx="10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ftr" idx="11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sldNum" idx="12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7E7E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1"/>
          </p:nvPr>
        </p:nvSpPr>
        <p:spPr>
          <a:xfrm rot="5400000">
            <a:off x="2806065" y="-1148715"/>
            <a:ext cx="353187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7E7E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dt" idx="10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ftr" idx="11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sldNum" idx="12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7E7E7"/>
              </a:buClr>
              <a:buSzPts val="28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7E7E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7E7E7"/>
              </a:buClr>
              <a:buSzPts val="28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1E1E1"/>
              </a:buClr>
              <a:buSzPts val="4800"/>
              <a:buFont typeface="Lucida Sans"/>
              <a:buNone/>
              <a:defRPr sz="4800" b="1" cap="none">
                <a:solidFill>
                  <a:srgbClr val="E1E1E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dt" idx="10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7E7E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915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4925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915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4925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7E7E7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2"/>
          </p:nvPr>
        </p:nvSpPr>
        <p:spPr>
          <a:xfrm>
            <a:off x="4645026" y="1151335"/>
            <a:ext cx="4041775" cy="56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3"/>
          </p:nvPr>
        </p:nvSpPr>
        <p:spPr>
          <a:xfrm>
            <a:off x="457200" y="1771651"/>
            <a:ext cx="4040188" cy="2822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4"/>
          </p:nvPr>
        </p:nvSpPr>
        <p:spPr>
          <a:xfrm>
            <a:off x="4645026" y="1771651"/>
            <a:ext cx="4041775" cy="2822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7E7E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dt" idx="10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ftr" idx="11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sldNum" idx="12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EE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E7E7E7"/>
              </a:buClr>
              <a:buSzPts val="4100"/>
              <a:buFont typeface="Lucida Sans"/>
              <a:buNone/>
              <a:defRPr sz="4100" b="1" i="0" u="none" strike="noStrike" cap="none">
                <a:solidFill>
                  <a:srgbClr val="E7E7E7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417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▣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314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hyperlink" Target="https://aramalikian.com/ara-malikian-una-vida-entre-las-cuerdas/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j8aNCtTHW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8000" b="-128000"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307975" y="1977162"/>
            <a:ext cx="8520600" cy="18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7E7E7"/>
              </a:buClr>
              <a:buSzPts val="6000"/>
              <a:buFont typeface="Impact"/>
              <a:buNone/>
            </a:pPr>
            <a:r>
              <a:rPr lang="es" sz="6000" b="1" dirty="0">
                <a:solidFill>
                  <a:srgbClr val="8AC0E4"/>
                </a:solidFill>
                <a:latin typeface="Impact"/>
                <a:ea typeface="Impact"/>
                <a:cs typeface="Impact"/>
                <a:sym typeface="Impact"/>
              </a:rPr>
              <a:t>MIGRATION AND ART</a:t>
            </a:r>
            <a:endParaRPr sz="6000" b="1" dirty="0">
              <a:solidFill>
                <a:srgbClr val="8AC0E4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7E7E7"/>
              </a:buClr>
              <a:buSzPts val="4800"/>
              <a:buFont typeface="Lucida Sans"/>
              <a:buNone/>
            </a:pPr>
            <a:endParaRPr dirty="0"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425" y="3116036"/>
            <a:ext cx="3049345" cy="174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720" y="355711"/>
            <a:ext cx="3067050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96222" y="229687"/>
            <a:ext cx="1637415" cy="1747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Resultado de imagen de papeles mojados imáge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3038475"/>
            <a:ext cx="2181225" cy="21050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 txBox="1">
            <a:spLocks noGrp="1"/>
          </p:cNvSpPr>
          <p:nvPr>
            <p:ph type="subTitle" idx="1"/>
          </p:nvPr>
        </p:nvSpPr>
        <p:spPr>
          <a:xfrm>
            <a:off x="395700" y="1191317"/>
            <a:ext cx="8436600" cy="61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s" dirty="0"/>
              <a:t>               </a:t>
            </a:r>
            <a:r>
              <a:rPr lang="es" sz="2400" dirty="0">
                <a:solidFill>
                  <a:schemeClr val="tx1"/>
                </a:solidFill>
              </a:rPr>
              <a:t>1937 </a:t>
            </a:r>
            <a:r>
              <a:rPr lang="es" dirty="0">
                <a:solidFill>
                  <a:schemeClr val="tx1"/>
                </a:solidFill>
              </a:rPr>
              <a:t> </a:t>
            </a:r>
            <a:r>
              <a:rPr lang="es" dirty="0"/>
              <a:t>              </a:t>
            </a:r>
            <a:r>
              <a:rPr lang="es" sz="2400" dirty="0">
                <a:solidFill>
                  <a:schemeClr val="tx1"/>
                </a:solidFill>
              </a:rPr>
              <a:t>Nazi air raid, Guernic</a:t>
            </a:r>
            <a:r>
              <a:rPr lang="es-ES" sz="2400" dirty="0">
                <a:solidFill>
                  <a:schemeClr val="tx1"/>
                </a:solidFill>
              </a:rPr>
              <a:t>a</a:t>
            </a:r>
            <a:r>
              <a:rPr lang="es" sz="2400" dirty="0">
                <a:solidFill>
                  <a:schemeClr val="tx1"/>
                </a:solidFill>
              </a:rPr>
              <a:t>       </a:t>
            </a:r>
            <a:endParaRPr sz="2400" b="1" i="1" dirty="0">
              <a:solidFill>
                <a:schemeClr val="tx1"/>
              </a:solidFill>
              <a:latin typeface="French Script MT" panose="03020402040607040605" pitchFamily="66" charset="0"/>
            </a:endParaRPr>
          </a:p>
        </p:txBody>
      </p:sp>
      <p:pic>
        <p:nvPicPr>
          <p:cNvPr id="168" name="Google Shape;16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872" y="1932539"/>
            <a:ext cx="6411432" cy="25707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9" name="Google Shape;151;p5">
            <a:extLst>
              <a:ext uri="{FF2B5EF4-FFF2-40B4-BE49-F238E27FC236}">
                <a16:creationId xmlns:a16="http://schemas.microsoft.com/office/drawing/2014/main" id="{FEA4421E-F417-4758-BD10-BE4FCE70AA4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0" y="-108300"/>
            <a:ext cx="8520600" cy="11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600"/>
              <a:buFont typeface="Lucida Sans"/>
              <a:buNone/>
            </a:pPr>
            <a:r>
              <a:rPr lang="es" sz="3600" b="1" i="1" dirty="0">
                <a:solidFill>
                  <a:srgbClr val="308F9C"/>
                </a:solidFill>
              </a:rPr>
              <a:t>“EL GUERNICA” - PABLO PICASSO</a:t>
            </a:r>
            <a:endParaRPr sz="3600" b="1" i="1" dirty="0">
              <a:solidFill>
                <a:srgbClr val="308F9C"/>
              </a:solidFill>
            </a:endParaRPr>
          </a:p>
        </p:txBody>
      </p:sp>
      <p:pic>
        <p:nvPicPr>
          <p:cNvPr id="5" name="Gráfico 4" descr="Flecha lineal: curva ligera">
            <a:extLst>
              <a:ext uri="{FF2B5EF4-FFF2-40B4-BE49-F238E27FC236}">
                <a16:creationId xmlns:a16="http://schemas.microsoft.com/office/drawing/2014/main" id="{A0BF952D-4900-4F90-B830-63C070B22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6298" y="1179042"/>
            <a:ext cx="786626" cy="805982"/>
          </a:xfrm>
          <a:prstGeom prst="rect">
            <a:avLst/>
          </a:prstGeom>
        </p:spPr>
      </p:pic>
      <p:pic>
        <p:nvPicPr>
          <p:cNvPr id="12" name="Gráfico 11" descr="Flecha lineal: curva ligera">
            <a:extLst>
              <a:ext uri="{FF2B5EF4-FFF2-40B4-BE49-F238E27FC236}">
                <a16:creationId xmlns:a16="http://schemas.microsoft.com/office/drawing/2014/main" id="{566D1F06-C3B7-4580-B51F-B7A332A40C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0028" y="1134116"/>
            <a:ext cx="786626" cy="80598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2C9AFC9-6F90-4E08-907C-A98D2A85E7D7}"/>
              </a:ext>
            </a:extLst>
          </p:cNvPr>
          <p:cNvSpPr txBox="1"/>
          <p:nvPr/>
        </p:nvSpPr>
        <p:spPr>
          <a:xfrm>
            <a:off x="1366092" y="4497169"/>
            <a:ext cx="71385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3800" b="1" i="1" dirty="0">
                <a:solidFill>
                  <a:srgbClr val="0070C0"/>
                </a:solidFill>
                <a:latin typeface="French Script MT" panose="03020402040607040605" pitchFamily="66" charset="0"/>
              </a:rPr>
              <a:t>“Art is a war instrument against the enemies”</a:t>
            </a:r>
            <a:endParaRPr lang="es-ES" sz="3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>
            <a:spLocks noGrp="1"/>
          </p:cNvSpPr>
          <p:nvPr>
            <p:ph type="title"/>
          </p:nvPr>
        </p:nvSpPr>
        <p:spPr>
          <a:xfrm>
            <a:off x="130639" y="112063"/>
            <a:ext cx="8520600" cy="10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Lucida Sans"/>
              <a:buNone/>
            </a:pPr>
            <a:r>
              <a:rPr lang="es" sz="4200" b="1" i="1" dirty="0">
                <a:solidFill>
                  <a:srgbClr val="308F9C"/>
                </a:solidFill>
              </a:rPr>
              <a:t>ANTONIO MACHADO</a:t>
            </a:r>
            <a:endParaRPr sz="4200" b="1" i="1" dirty="0">
              <a:solidFill>
                <a:srgbClr val="308F9C"/>
              </a:solidFill>
            </a:endParaRPr>
          </a:p>
        </p:txBody>
      </p:sp>
      <p:sp>
        <p:nvSpPr>
          <p:cNvPr id="174" name="Google Shape;174;p10"/>
          <p:cNvSpPr txBox="1">
            <a:spLocks noGrp="1"/>
          </p:cNvSpPr>
          <p:nvPr>
            <p:ph type="body" idx="1"/>
          </p:nvPr>
        </p:nvSpPr>
        <p:spPr>
          <a:xfrm>
            <a:off x="311700" y="1433700"/>
            <a:ext cx="8520600" cy="34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dirty="0"/>
              <a:t>      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dirty="0">
                <a:solidFill>
                  <a:srgbClr val="0C0C0C"/>
                </a:solidFill>
              </a:rPr>
              <a:t>         Seville, 1875</a:t>
            </a:r>
            <a:endParaRPr dirty="0">
              <a:solidFill>
                <a:srgbClr val="0C0C0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s" dirty="0">
                <a:solidFill>
                  <a:srgbClr val="0C0C0C"/>
                </a:solidFill>
              </a:rPr>
              <a:t>           High school teacher</a:t>
            </a:r>
            <a:endParaRPr dirty="0">
              <a:solidFill>
                <a:srgbClr val="0C0C0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s" dirty="0">
                <a:solidFill>
                  <a:srgbClr val="0C0C0C"/>
                </a:solidFill>
              </a:rPr>
              <a:t>              Spanish Civil War       exile</a:t>
            </a:r>
            <a:endParaRPr dirty="0">
              <a:solidFill>
                <a:srgbClr val="0C0C0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s" dirty="0">
                <a:solidFill>
                  <a:srgbClr val="0C0C0C"/>
                </a:solidFill>
              </a:rPr>
              <a:t>                  Died France, 1939</a:t>
            </a:r>
            <a:endParaRPr dirty="0">
              <a:solidFill>
                <a:srgbClr val="0C0C0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s" dirty="0"/>
              <a:t>            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s" dirty="0"/>
              <a:t>             </a:t>
            </a:r>
            <a:endParaRPr dirty="0"/>
          </a:p>
        </p:txBody>
      </p:sp>
      <p:pic>
        <p:nvPicPr>
          <p:cNvPr id="175" name="Google Shape;17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1425" y="1433575"/>
            <a:ext cx="2389051" cy="3400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80" name="Google Shape;180;p10"/>
          <p:cNvCxnSpPr>
            <a:cxnSpLocks/>
          </p:cNvCxnSpPr>
          <p:nvPr/>
        </p:nvCxnSpPr>
        <p:spPr>
          <a:xfrm>
            <a:off x="4497265" y="3479108"/>
            <a:ext cx="51067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0" name="Gráfico 9" descr="Flecha lineal: curva ligera">
            <a:extLst>
              <a:ext uri="{FF2B5EF4-FFF2-40B4-BE49-F238E27FC236}">
                <a16:creationId xmlns:a16="http://schemas.microsoft.com/office/drawing/2014/main" id="{1644BA51-1B7C-42A2-8FDF-D7D9082FF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700" y="1811668"/>
            <a:ext cx="786626" cy="805982"/>
          </a:xfrm>
          <a:prstGeom prst="rect">
            <a:avLst/>
          </a:prstGeom>
        </p:spPr>
      </p:pic>
      <p:pic>
        <p:nvPicPr>
          <p:cNvPr id="11" name="Gráfico 10" descr="Flecha lineal: curva ligera">
            <a:extLst>
              <a:ext uri="{FF2B5EF4-FFF2-40B4-BE49-F238E27FC236}">
                <a16:creationId xmlns:a16="http://schemas.microsoft.com/office/drawing/2014/main" id="{9661BD20-F6DB-4257-AD40-96E77A921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950" y="2365484"/>
            <a:ext cx="786626" cy="805982"/>
          </a:xfrm>
          <a:prstGeom prst="rect">
            <a:avLst/>
          </a:prstGeom>
        </p:spPr>
      </p:pic>
      <p:pic>
        <p:nvPicPr>
          <p:cNvPr id="12" name="Gráfico 11" descr="Flecha lineal: curva ligera">
            <a:extLst>
              <a:ext uri="{FF2B5EF4-FFF2-40B4-BE49-F238E27FC236}">
                <a16:creationId xmlns:a16="http://schemas.microsoft.com/office/drawing/2014/main" id="{46737B29-BFBF-4F90-817E-E84057E40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4200" y="3042366"/>
            <a:ext cx="786626" cy="805982"/>
          </a:xfrm>
          <a:prstGeom prst="rect">
            <a:avLst/>
          </a:prstGeom>
        </p:spPr>
      </p:pic>
      <p:pic>
        <p:nvPicPr>
          <p:cNvPr id="13" name="Gráfico 12" descr="Flecha lineal: curva ligera">
            <a:extLst>
              <a:ext uri="{FF2B5EF4-FFF2-40B4-BE49-F238E27FC236}">
                <a16:creationId xmlns:a16="http://schemas.microsoft.com/office/drawing/2014/main" id="{CC1CA7A1-F2C2-4062-AC1C-5FC48D6EC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326" y="3625752"/>
            <a:ext cx="786626" cy="8059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Lucida Sans"/>
              <a:buNone/>
            </a:pPr>
            <a:r>
              <a:rPr lang="es" b="1" i="1" dirty="0">
                <a:solidFill>
                  <a:srgbClr val="308F9C"/>
                </a:solidFill>
              </a:rPr>
              <a:t>POEM: “THE TRAVELLER”</a:t>
            </a:r>
            <a:endParaRPr b="1" i="1" dirty="0">
              <a:solidFill>
                <a:srgbClr val="308F9C"/>
              </a:solidFill>
            </a:endParaRPr>
          </a:p>
        </p:txBody>
      </p:sp>
      <p:sp>
        <p:nvSpPr>
          <p:cNvPr id="186" name="Google Shape;186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poet died far from home.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Shrouded by dust of a neighbouring land.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his parting they heard him cry: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‘Traveller there’s no road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road is your travelling…’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by step, line by line…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SzPts val="1400"/>
              <a:buNone/>
            </a:pPr>
            <a:endParaRPr dirty="0"/>
          </a:p>
        </p:txBody>
      </p:sp>
      <p:sp>
        <p:nvSpPr>
          <p:cNvPr id="187" name="Google Shape;187;p11"/>
          <p:cNvSpPr txBox="1">
            <a:spLocks noGrp="1"/>
          </p:cNvSpPr>
          <p:nvPr>
            <p:ph type="body" idx="2"/>
          </p:nvPr>
        </p:nvSpPr>
        <p:spPr>
          <a:xfrm>
            <a:off x="4832400" y="1093076"/>
            <a:ext cx="3999900" cy="386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 the goldfinch can’t sing,</a:t>
            </a:r>
          </a:p>
          <a:p>
            <a:pPr marL="0" lvl="0" indent="0"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 the poet’s a wanderer,</a:t>
            </a:r>
          </a:p>
          <a:p>
            <a:pPr marL="0" lvl="0" indent="0"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 nothing aids our prayer.</a:t>
            </a:r>
          </a:p>
          <a:p>
            <a:pPr marL="0" lvl="0" indent="0"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Traveller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there’s no road</a:t>
            </a:r>
          </a:p>
          <a:p>
            <a:pPr marL="0" lvl="0" indent="0"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road is your travelling...’</a:t>
            </a:r>
          </a:p>
          <a:p>
            <a:pPr marL="0" lvl="0" indent="0"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Step by step, line by line.</a:t>
            </a:r>
          </a:p>
        </p:txBody>
      </p:sp>
      <p:sp>
        <p:nvSpPr>
          <p:cNvPr id="188" name="Google Shape;188;p11"/>
          <p:cNvSpPr/>
          <p:nvPr/>
        </p:nvSpPr>
        <p:spPr>
          <a:xfrm>
            <a:off x="4373764" y="1451860"/>
            <a:ext cx="295100" cy="3049550"/>
          </a:xfrm>
          <a:custGeom>
            <a:avLst/>
            <a:gdLst/>
            <a:ahLst/>
            <a:cxnLst/>
            <a:rect l="l" t="t" r="r" b="b"/>
            <a:pathLst>
              <a:path w="11804" h="121982" extrusionOk="0">
                <a:moveTo>
                  <a:pt x="0" y="0"/>
                </a:moveTo>
                <a:cubicBezTo>
                  <a:pt x="1218" y="1991"/>
                  <a:pt x="6932" y="8590"/>
                  <a:pt x="7307" y="11943"/>
                </a:cubicBezTo>
                <a:cubicBezTo>
                  <a:pt x="7682" y="15296"/>
                  <a:pt x="2342" y="17078"/>
                  <a:pt x="2248" y="20116"/>
                </a:cubicBezTo>
                <a:cubicBezTo>
                  <a:pt x="2154" y="23155"/>
                  <a:pt x="6651" y="27136"/>
                  <a:pt x="6745" y="30174"/>
                </a:cubicBezTo>
                <a:cubicBezTo>
                  <a:pt x="6839" y="33213"/>
                  <a:pt x="2716" y="35413"/>
                  <a:pt x="2810" y="38347"/>
                </a:cubicBezTo>
                <a:cubicBezTo>
                  <a:pt x="2904" y="41281"/>
                  <a:pt x="7401" y="44843"/>
                  <a:pt x="7307" y="47776"/>
                </a:cubicBezTo>
                <a:cubicBezTo>
                  <a:pt x="7213" y="50709"/>
                  <a:pt x="2154" y="52909"/>
                  <a:pt x="2248" y="55947"/>
                </a:cubicBezTo>
                <a:cubicBezTo>
                  <a:pt x="2342" y="58985"/>
                  <a:pt x="7495" y="62757"/>
                  <a:pt x="7870" y="66005"/>
                </a:cubicBezTo>
                <a:cubicBezTo>
                  <a:pt x="8245" y="69253"/>
                  <a:pt x="4403" y="72501"/>
                  <a:pt x="4497" y="75435"/>
                </a:cubicBezTo>
                <a:cubicBezTo>
                  <a:pt x="4591" y="78369"/>
                  <a:pt x="8713" y="81093"/>
                  <a:pt x="8432" y="83607"/>
                </a:cubicBezTo>
                <a:cubicBezTo>
                  <a:pt x="8151" y="86122"/>
                  <a:pt x="2810" y="87274"/>
                  <a:pt x="2810" y="90522"/>
                </a:cubicBezTo>
                <a:cubicBezTo>
                  <a:pt x="2810" y="93770"/>
                  <a:pt x="8245" y="99742"/>
                  <a:pt x="8432" y="103095"/>
                </a:cubicBezTo>
                <a:cubicBezTo>
                  <a:pt x="8620" y="106448"/>
                  <a:pt x="3373" y="107491"/>
                  <a:pt x="3935" y="110639"/>
                </a:cubicBezTo>
                <a:cubicBezTo>
                  <a:pt x="4497" y="113787"/>
                  <a:pt x="10493" y="120092"/>
                  <a:pt x="11804" y="121982"/>
                </a:cubicBez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699;p39">
            <a:extLst>
              <a:ext uri="{FF2B5EF4-FFF2-40B4-BE49-F238E27FC236}">
                <a16:creationId xmlns:a16="http://schemas.microsoft.com/office/drawing/2014/main" id="{BDC1B7F3-FA38-487A-9B57-E0314BC550B6}"/>
              </a:ext>
            </a:extLst>
          </p:cNvPr>
          <p:cNvGrpSpPr/>
          <p:nvPr/>
        </p:nvGrpSpPr>
        <p:grpSpPr>
          <a:xfrm>
            <a:off x="8565661" y="236752"/>
            <a:ext cx="354145" cy="354145"/>
            <a:chOff x="5964175" y="4329750"/>
            <a:chExt cx="421350" cy="421350"/>
          </a:xfrm>
        </p:grpSpPr>
        <p:sp>
          <p:nvSpPr>
            <p:cNvPr id="7" name="Google Shape;700;p39">
              <a:extLst>
                <a:ext uri="{FF2B5EF4-FFF2-40B4-BE49-F238E27FC236}">
                  <a16:creationId xmlns:a16="http://schemas.microsoft.com/office/drawing/2014/main" id="{46E6FA66-B0F2-4A16-A9B7-8A65B5DA16C5}"/>
                </a:ext>
              </a:extLst>
            </p:cNvPr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l" t="t" r="r" b="b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01;p39">
              <a:extLst>
                <a:ext uri="{FF2B5EF4-FFF2-40B4-BE49-F238E27FC236}">
                  <a16:creationId xmlns:a16="http://schemas.microsoft.com/office/drawing/2014/main" id="{7C1149B0-F745-4D31-ACC9-AA138D8CDEE2}"/>
                </a:ext>
              </a:extLst>
            </p:cNvPr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l" t="t" r="r" b="b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" i="1" dirty="0">
                <a:solidFill>
                  <a:srgbClr val="308F9C"/>
                </a:solidFill>
              </a:rPr>
              <a:t>POEM: “THE TRAVELLER”</a:t>
            </a:r>
            <a:endParaRPr dirty="0">
              <a:solidFill>
                <a:srgbClr val="308F9C"/>
              </a:solidFill>
            </a:endParaRPr>
          </a:p>
        </p:txBody>
      </p:sp>
      <p:sp>
        <p:nvSpPr>
          <p:cNvPr id="194" name="Google Shape;194;p12"/>
          <p:cNvSpPr txBox="1">
            <a:spLocks noGrp="1"/>
          </p:cNvSpPr>
          <p:nvPr>
            <p:ph type="body" idx="1"/>
          </p:nvPr>
        </p:nvSpPr>
        <p:spPr>
          <a:xfrm>
            <a:off x="1362460" y="1152475"/>
            <a:ext cx="4166470" cy="634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" dirty="0"/>
              <a:t> </a:t>
            </a:r>
            <a:r>
              <a:rPr lang="es" dirty="0">
                <a:solidFill>
                  <a:schemeClr val="tx1"/>
                </a:solidFill>
              </a:rPr>
              <a:t>Create our own destiny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  <p:pic>
        <p:nvPicPr>
          <p:cNvPr id="203" name="Google Shape;20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1059" y="1754531"/>
            <a:ext cx="2826724" cy="1782519"/>
          </a:xfrm>
          <a:prstGeom prst="rect">
            <a:avLst/>
          </a:prstGeom>
          <a:ln w="127000" cap="rnd">
            <a:solidFill>
              <a:schemeClr val="accent2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3" name="Google Shape;699;p39">
            <a:extLst>
              <a:ext uri="{FF2B5EF4-FFF2-40B4-BE49-F238E27FC236}">
                <a16:creationId xmlns:a16="http://schemas.microsoft.com/office/drawing/2014/main" id="{7676245E-D6AE-49BD-A962-1292627D6919}"/>
              </a:ext>
            </a:extLst>
          </p:cNvPr>
          <p:cNvGrpSpPr/>
          <p:nvPr/>
        </p:nvGrpSpPr>
        <p:grpSpPr>
          <a:xfrm>
            <a:off x="8478155" y="267952"/>
            <a:ext cx="354145" cy="354145"/>
            <a:chOff x="5964175" y="4329750"/>
            <a:chExt cx="421350" cy="421350"/>
          </a:xfrm>
        </p:grpSpPr>
        <p:sp>
          <p:nvSpPr>
            <p:cNvPr id="14" name="Google Shape;700;p39">
              <a:extLst>
                <a:ext uri="{FF2B5EF4-FFF2-40B4-BE49-F238E27FC236}">
                  <a16:creationId xmlns:a16="http://schemas.microsoft.com/office/drawing/2014/main" id="{F733E92D-B8AA-4239-AEB8-EB728EBD2F2A}"/>
                </a:ext>
              </a:extLst>
            </p:cNvPr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l" t="t" r="r" b="b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01;p39">
              <a:extLst>
                <a:ext uri="{FF2B5EF4-FFF2-40B4-BE49-F238E27FC236}">
                  <a16:creationId xmlns:a16="http://schemas.microsoft.com/office/drawing/2014/main" id="{DA7D5A99-2403-4753-B3ED-71229FE3E807}"/>
                </a:ext>
              </a:extLst>
            </p:cNvPr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l" t="t" r="r" b="b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89;p19">
            <a:extLst>
              <a:ext uri="{FF2B5EF4-FFF2-40B4-BE49-F238E27FC236}">
                <a16:creationId xmlns:a16="http://schemas.microsoft.com/office/drawing/2014/main" id="{34FB004F-7280-4066-9EB3-19D883712E9D}"/>
              </a:ext>
            </a:extLst>
          </p:cNvPr>
          <p:cNvGrpSpPr/>
          <p:nvPr/>
        </p:nvGrpSpPr>
        <p:grpSpPr>
          <a:xfrm>
            <a:off x="1384581" y="3176512"/>
            <a:ext cx="1738952" cy="1667255"/>
            <a:chOff x="6680825" y="2549350"/>
            <a:chExt cx="1539600" cy="1539600"/>
          </a:xfrm>
        </p:grpSpPr>
        <p:sp>
          <p:nvSpPr>
            <p:cNvPr id="17" name="Google Shape;190;p19">
              <a:extLst>
                <a:ext uri="{FF2B5EF4-FFF2-40B4-BE49-F238E27FC236}">
                  <a16:creationId xmlns:a16="http://schemas.microsoft.com/office/drawing/2014/main" id="{D054B5AA-5932-4E34-B2F0-C402B0F41691}"/>
                </a:ext>
              </a:extLst>
            </p:cNvPr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1;p19">
              <a:extLst>
                <a:ext uri="{FF2B5EF4-FFF2-40B4-BE49-F238E27FC236}">
                  <a16:creationId xmlns:a16="http://schemas.microsoft.com/office/drawing/2014/main" id="{78BC1938-6564-49F7-B4FE-D2F60E34ABD6}"/>
                </a:ext>
              </a:extLst>
            </p:cNvPr>
            <p:cNvSpPr/>
            <p:nvPr/>
          </p:nvSpPr>
          <p:spPr>
            <a:xfrm>
              <a:off x="6904568" y="2763494"/>
              <a:ext cx="1092001" cy="1111200"/>
            </a:xfrm>
            <a:prstGeom prst="ellipse">
              <a:avLst/>
            </a:prstGeom>
            <a:solidFill>
              <a:srgbClr val="308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s" sz="1800" dirty="0">
                  <a:solidFill>
                    <a:schemeClr val="bg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  </a:t>
              </a:r>
              <a:r>
                <a:rPr lang="es-ES" sz="1800" dirty="0">
                  <a:solidFill>
                    <a:schemeClr val="bg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TO</a:t>
              </a:r>
            </a:p>
            <a:p>
              <a:pPr lvl="0"/>
              <a:r>
                <a:rPr lang="es-ES" sz="1800" dirty="0">
                  <a:solidFill>
                    <a:schemeClr val="bg1"/>
                  </a:solidFill>
                  <a:latin typeface="Book Antiqua"/>
                  <a:sym typeface="Book Antiqua"/>
                </a:rPr>
                <a:t> LIVE</a:t>
              </a:r>
              <a:endParaRPr sz="1800" dirty="0">
                <a:solidFill>
                  <a:schemeClr val="bg1"/>
                </a:solidFill>
              </a:endParaRPr>
            </a:p>
          </p:txBody>
        </p:sp>
        <p:sp>
          <p:nvSpPr>
            <p:cNvPr id="19" name="Google Shape;192;p19">
              <a:extLst>
                <a:ext uri="{FF2B5EF4-FFF2-40B4-BE49-F238E27FC236}">
                  <a16:creationId xmlns:a16="http://schemas.microsoft.com/office/drawing/2014/main" id="{03D31AE7-2D75-46F7-B26E-4AB7631B21C0}"/>
                </a:ext>
              </a:extLst>
            </p:cNvPr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FAC3F5BC-8A79-45F3-AC44-592E0B7A918B}"/>
              </a:ext>
            </a:extLst>
          </p:cNvPr>
          <p:cNvSpPr txBox="1"/>
          <p:nvPr/>
        </p:nvSpPr>
        <p:spPr>
          <a:xfrm>
            <a:off x="1362460" y="2478950"/>
            <a:ext cx="2307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2400" dirty="0">
                <a:solidFill>
                  <a:schemeClr val="tx1"/>
                </a:solidFill>
              </a:rPr>
              <a:t>Stop regretting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30" name="Google Shape;689;p39">
            <a:extLst>
              <a:ext uri="{FF2B5EF4-FFF2-40B4-BE49-F238E27FC236}">
                <a16:creationId xmlns:a16="http://schemas.microsoft.com/office/drawing/2014/main" id="{EC03A776-CBC3-4BD5-8671-3F52A4AE462A}"/>
              </a:ext>
            </a:extLst>
          </p:cNvPr>
          <p:cNvSpPr/>
          <p:nvPr/>
        </p:nvSpPr>
        <p:spPr>
          <a:xfrm>
            <a:off x="790223" y="2537815"/>
            <a:ext cx="343912" cy="343933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2175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687;p39">
            <a:extLst>
              <a:ext uri="{FF2B5EF4-FFF2-40B4-BE49-F238E27FC236}">
                <a16:creationId xmlns:a16="http://schemas.microsoft.com/office/drawing/2014/main" id="{85EA274B-0CC2-484A-A8B5-DB017F7B250A}"/>
              </a:ext>
            </a:extLst>
          </p:cNvPr>
          <p:cNvSpPr/>
          <p:nvPr/>
        </p:nvSpPr>
        <p:spPr>
          <a:xfrm>
            <a:off x="799562" y="3781259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687;p39">
            <a:extLst>
              <a:ext uri="{FF2B5EF4-FFF2-40B4-BE49-F238E27FC236}">
                <a16:creationId xmlns:a16="http://schemas.microsoft.com/office/drawing/2014/main" id="{DC9273C4-92CD-4F23-B3D0-FE24A8F91804}"/>
              </a:ext>
            </a:extLst>
          </p:cNvPr>
          <p:cNvSpPr/>
          <p:nvPr/>
        </p:nvSpPr>
        <p:spPr>
          <a:xfrm>
            <a:off x="786155" y="1322483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rgbClr val="00B050"/>
          </a:solidFill>
          <a:ln w="12175" cap="rnd" cmpd="sng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" name="Gráfico 35" descr="Flecha ligeramente curva">
            <a:extLst>
              <a:ext uri="{FF2B5EF4-FFF2-40B4-BE49-F238E27FC236}">
                <a16:creationId xmlns:a16="http://schemas.microsoft.com/office/drawing/2014/main" id="{7F131AB6-F6BF-4FA4-A2ED-875BCD04D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2741" y="3632108"/>
            <a:ext cx="639169" cy="639169"/>
          </a:xfrm>
          <a:prstGeom prst="rect">
            <a:avLst/>
          </a:prstGeom>
        </p:spPr>
      </p:pic>
      <p:pic>
        <p:nvPicPr>
          <p:cNvPr id="6" name="Gráfico 5" descr="Flecha girada a la derecha">
            <a:extLst>
              <a:ext uri="{FF2B5EF4-FFF2-40B4-BE49-F238E27FC236}">
                <a16:creationId xmlns:a16="http://schemas.microsoft.com/office/drawing/2014/main" id="{F30FD77C-0AD4-426A-8CF3-9F6C5A7E2B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262590">
            <a:off x="3128322" y="2967081"/>
            <a:ext cx="734847" cy="734847"/>
          </a:xfrm>
          <a:prstGeom prst="rect">
            <a:avLst/>
          </a:prstGeom>
        </p:spPr>
      </p:pic>
      <p:pic>
        <p:nvPicPr>
          <p:cNvPr id="8" name="Gráfico 7" descr="Flecha curvada en sentido contrario a las agujas del reloj">
            <a:extLst>
              <a:ext uri="{FF2B5EF4-FFF2-40B4-BE49-F238E27FC236}">
                <a16:creationId xmlns:a16="http://schemas.microsoft.com/office/drawing/2014/main" id="{A705466C-8061-4C33-B757-D8824D223B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101603">
            <a:off x="3062191" y="4135327"/>
            <a:ext cx="914400" cy="9144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FB6C25-B3FB-4D8D-82E8-4219D54CFF8E}"/>
              </a:ext>
            </a:extLst>
          </p:cNvPr>
          <p:cNvSpPr txBox="1"/>
          <p:nvPr/>
        </p:nvSpPr>
        <p:spPr>
          <a:xfrm>
            <a:off x="4003040" y="4379015"/>
            <a:ext cx="1411905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TO DISCOVER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00625549-6CBB-485C-B442-05E5D5111C57}"/>
              </a:ext>
            </a:extLst>
          </p:cNvPr>
          <p:cNvSpPr txBox="1"/>
          <p:nvPr/>
        </p:nvSpPr>
        <p:spPr>
          <a:xfrm>
            <a:off x="3937371" y="3856190"/>
            <a:ext cx="173895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TO EXPERIENCE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B51195FC-2F12-43AF-B1FC-1EC39D9A44D7}"/>
              </a:ext>
            </a:extLst>
          </p:cNvPr>
          <p:cNvSpPr txBox="1"/>
          <p:nvPr/>
        </p:nvSpPr>
        <p:spPr>
          <a:xfrm>
            <a:off x="3975311" y="3182505"/>
            <a:ext cx="1411905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TO LEARN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4200"/>
              <a:buFont typeface="Lucida Sans"/>
              <a:buNone/>
            </a:pPr>
            <a:r>
              <a:rPr lang="es" sz="4200" b="1" i="1" dirty="0">
                <a:solidFill>
                  <a:srgbClr val="308F9C"/>
                </a:solidFill>
              </a:rPr>
              <a:t>ARA MALIKIAN</a:t>
            </a:r>
            <a:endParaRPr sz="4200" b="1" i="1" dirty="0">
              <a:solidFill>
                <a:srgbClr val="308F9C"/>
              </a:solidFill>
            </a:endParaRPr>
          </a:p>
        </p:txBody>
      </p:sp>
      <p:sp>
        <p:nvSpPr>
          <p:cNvPr id="209" name="Google Shape;209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70"/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70"/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es" sz="1800" dirty="0"/>
              <a:t>         </a:t>
            </a:r>
            <a:r>
              <a:rPr lang="es" sz="1800" dirty="0">
                <a:solidFill>
                  <a:schemeClr val="tx1"/>
                </a:solidFill>
              </a:rPr>
              <a:t>Born in 1968, Armenian</a:t>
            </a: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70"/>
              <a:buNone/>
            </a:pP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es" sz="1800" dirty="0">
                <a:solidFill>
                  <a:schemeClr val="tx1"/>
                </a:solidFill>
              </a:rPr>
              <a:t>         Violinist from the age of 12</a:t>
            </a: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70"/>
              <a:buNone/>
            </a:pP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es" sz="1800" dirty="0">
                <a:solidFill>
                  <a:schemeClr val="tx1"/>
                </a:solidFill>
              </a:rPr>
              <a:t>         </a:t>
            </a:r>
            <a:r>
              <a:rPr lang="es" sz="1800" b="1" u="sng" dirty="0">
                <a:solidFill>
                  <a:schemeClr val="tx1"/>
                </a:solidFill>
              </a:rPr>
              <a:t>Lebanese War</a:t>
            </a:r>
            <a:r>
              <a:rPr lang="es" sz="1800" b="1" dirty="0">
                <a:solidFill>
                  <a:schemeClr val="tx1"/>
                </a:solidFill>
              </a:rPr>
              <a:t>      </a:t>
            </a:r>
            <a:r>
              <a:rPr lang="es" sz="1800" dirty="0">
                <a:solidFill>
                  <a:schemeClr val="tx1"/>
                </a:solidFill>
              </a:rPr>
              <a:t>exile at 14 y/o</a:t>
            </a: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70"/>
              <a:buNone/>
            </a:pP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es" sz="1800" dirty="0">
                <a:solidFill>
                  <a:schemeClr val="tx1"/>
                </a:solidFill>
              </a:rPr>
              <a:t>         Lived as a refugee in Germany</a:t>
            </a: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70"/>
              <a:buNone/>
            </a:pP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es" sz="1800" dirty="0">
                <a:solidFill>
                  <a:schemeClr val="tx1"/>
                </a:solidFill>
              </a:rPr>
              <a:t>         Lives touring around the world</a:t>
            </a:r>
            <a:endParaRPr sz="18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 dirty="0"/>
          </a:p>
        </p:txBody>
      </p:sp>
      <p:pic>
        <p:nvPicPr>
          <p:cNvPr id="216" name="Google Shape;2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1975" y="1696450"/>
            <a:ext cx="4489277" cy="25790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B60E4F08-3712-4F89-B171-0F7FCBF684F2}"/>
              </a:ext>
            </a:extLst>
          </p:cNvPr>
          <p:cNvCxnSpPr/>
          <p:nvPr/>
        </p:nvCxnSpPr>
        <p:spPr>
          <a:xfrm>
            <a:off x="2583712" y="3095814"/>
            <a:ext cx="223283" cy="0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Gráfico 16" descr="Flecha lineal: curva ligera">
            <a:extLst>
              <a:ext uri="{FF2B5EF4-FFF2-40B4-BE49-F238E27FC236}">
                <a16:creationId xmlns:a16="http://schemas.microsoft.com/office/drawing/2014/main" id="{89AD317A-F82A-4D0A-A13D-A79B244B7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217" y="3902454"/>
            <a:ext cx="552612" cy="566210"/>
          </a:xfrm>
          <a:prstGeom prst="rect">
            <a:avLst/>
          </a:prstGeom>
        </p:spPr>
      </p:pic>
      <p:pic>
        <p:nvPicPr>
          <p:cNvPr id="18" name="Gráfico 17" descr="Flecha lineal: curva ligera">
            <a:extLst>
              <a:ext uri="{FF2B5EF4-FFF2-40B4-BE49-F238E27FC236}">
                <a16:creationId xmlns:a16="http://schemas.microsoft.com/office/drawing/2014/main" id="{E39F33B7-6646-4C88-AAF6-43789DDE4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217" y="3308443"/>
            <a:ext cx="552612" cy="566210"/>
          </a:xfrm>
          <a:prstGeom prst="rect">
            <a:avLst/>
          </a:prstGeom>
        </p:spPr>
      </p:pic>
      <p:pic>
        <p:nvPicPr>
          <p:cNvPr id="19" name="Gráfico 18" descr="Flecha lineal: curva ligera">
            <a:extLst>
              <a:ext uri="{FF2B5EF4-FFF2-40B4-BE49-F238E27FC236}">
                <a16:creationId xmlns:a16="http://schemas.microsoft.com/office/drawing/2014/main" id="{6D0B7431-86E2-464D-BB8A-A015F61EC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305" y="2858748"/>
            <a:ext cx="552612" cy="566210"/>
          </a:xfrm>
          <a:prstGeom prst="rect">
            <a:avLst/>
          </a:prstGeom>
        </p:spPr>
      </p:pic>
      <p:pic>
        <p:nvPicPr>
          <p:cNvPr id="20" name="Gráfico 19" descr="Flecha lineal: curva ligera">
            <a:extLst>
              <a:ext uri="{FF2B5EF4-FFF2-40B4-BE49-F238E27FC236}">
                <a16:creationId xmlns:a16="http://schemas.microsoft.com/office/drawing/2014/main" id="{FCD3293A-EBF7-4751-A237-E2346C0AB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6393" y="2264737"/>
            <a:ext cx="552612" cy="566210"/>
          </a:xfrm>
          <a:prstGeom prst="rect">
            <a:avLst/>
          </a:prstGeom>
        </p:spPr>
      </p:pic>
      <p:pic>
        <p:nvPicPr>
          <p:cNvPr id="21" name="Gráfico 20" descr="Flecha lineal: curva ligera">
            <a:extLst>
              <a:ext uri="{FF2B5EF4-FFF2-40B4-BE49-F238E27FC236}">
                <a16:creationId xmlns:a16="http://schemas.microsoft.com/office/drawing/2014/main" id="{6E6C8A65-8C81-4E2E-B13D-39E989803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6393" y="1746344"/>
            <a:ext cx="552612" cy="566210"/>
          </a:xfrm>
          <a:prstGeom prst="rect">
            <a:avLst/>
          </a:prstGeom>
        </p:spPr>
      </p:pic>
      <p:pic>
        <p:nvPicPr>
          <p:cNvPr id="5" name="Gráfico 4" descr="Notas musicales">
            <a:extLst>
              <a:ext uri="{FF2B5EF4-FFF2-40B4-BE49-F238E27FC236}">
                <a16:creationId xmlns:a16="http://schemas.microsoft.com/office/drawing/2014/main" id="{80779084-294E-441C-B85B-F4E437E514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26462" y="158840"/>
            <a:ext cx="584790" cy="5847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"/>
          <p:cNvSpPr txBox="1">
            <a:spLocks noGrp="1"/>
          </p:cNvSpPr>
          <p:nvPr>
            <p:ph type="ctrTitle"/>
          </p:nvPr>
        </p:nvSpPr>
        <p:spPr>
          <a:xfrm>
            <a:off x="449550" y="295025"/>
            <a:ext cx="84381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800"/>
              <a:buFont typeface="Lucida Sans"/>
              <a:buNone/>
            </a:pPr>
            <a:r>
              <a:rPr lang="es" sz="3600" i="1" u="sng" dirty="0">
                <a:solidFill>
                  <a:srgbClr val="308F9C"/>
                </a:solidFill>
              </a:rPr>
              <a:t>“A LIFE AMONG STRINGS”</a:t>
            </a:r>
            <a:endParaRPr sz="3600" i="1" u="sng" dirty="0">
              <a:solidFill>
                <a:srgbClr val="308F9C"/>
              </a:solidFill>
            </a:endParaRPr>
          </a:p>
        </p:txBody>
      </p:sp>
      <p:sp>
        <p:nvSpPr>
          <p:cNvPr id="222" name="Google Shape;222;p4"/>
          <p:cNvSpPr txBox="1">
            <a:spLocks noGrp="1"/>
          </p:cNvSpPr>
          <p:nvPr>
            <p:ph type="subTitle" idx="1"/>
          </p:nvPr>
        </p:nvSpPr>
        <p:spPr>
          <a:xfrm>
            <a:off x="1008154" y="4452175"/>
            <a:ext cx="8135846" cy="5847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https://aramalikian.com/ara-malikian-una-vida-entre-las-cuerdas/</a:t>
            </a:r>
            <a:endParaRPr sz="20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 dirty="0"/>
          </a:p>
        </p:txBody>
      </p:sp>
      <p:sp>
        <p:nvSpPr>
          <p:cNvPr id="223" name="Google Shape;223;p4"/>
          <p:cNvSpPr/>
          <p:nvPr/>
        </p:nvSpPr>
        <p:spPr>
          <a:xfrm>
            <a:off x="3873725" y="1354025"/>
            <a:ext cx="918300" cy="1132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9075" y="1046925"/>
            <a:ext cx="4979699" cy="2801075"/>
          </a:xfrm>
          <a:prstGeom prst="rect">
            <a:avLst/>
          </a:prstGeom>
          <a:ln w="127000" cap="rnd">
            <a:solidFill>
              <a:schemeClr val="bg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Gráfico 2" descr="Presentación con elemento multimedia">
            <a:extLst>
              <a:ext uri="{FF2B5EF4-FFF2-40B4-BE49-F238E27FC236}">
                <a16:creationId xmlns:a16="http://schemas.microsoft.com/office/drawing/2014/main" id="{A28DF2A4-42FA-42C5-8BB4-176A2618F2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977" y="4258131"/>
            <a:ext cx="914400" cy="914400"/>
          </a:xfrm>
          <a:prstGeom prst="rect">
            <a:avLst/>
          </a:prstGeom>
        </p:spPr>
      </p:pic>
      <p:pic>
        <p:nvPicPr>
          <p:cNvPr id="8" name="Gráfico 7" descr="Notas musicales">
            <a:extLst>
              <a:ext uri="{FF2B5EF4-FFF2-40B4-BE49-F238E27FC236}">
                <a16:creationId xmlns:a16="http://schemas.microsoft.com/office/drawing/2014/main" id="{58B37FD6-5AA2-4208-B161-0641A3193D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26462" y="158840"/>
            <a:ext cx="584790" cy="5847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132748" y="88581"/>
            <a:ext cx="4166400" cy="1245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tx1"/>
                </a:solidFill>
              </a:rPr>
              <a:t> </a:t>
            </a:r>
            <a:r>
              <a:rPr lang="e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“Papeles mojados”</a:t>
            </a:r>
            <a:br>
              <a:rPr lang="e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Chambao</a:t>
            </a:r>
            <a:endParaRPr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-</a:t>
            </a:r>
            <a:endParaRPr dirty="0"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4472150" y="866692"/>
            <a:ext cx="4295400" cy="4094922"/>
          </a:xfrm>
          <a:prstGeom prst="rect">
            <a:avLst/>
          </a:prstGeom>
          <a:solidFill>
            <a:srgbClr val="308F9C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chemeClr val="tx1"/>
                </a:solidFill>
              </a:rPr>
              <a:t>Miles de sombras cada noche trae la marea, navegan cargaos de ilusiones que en la orilla se quedan.</a:t>
            </a:r>
            <a:endParaRPr sz="12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chemeClr val="tx1"/>
                </a:solidFill>
              </a:rPr>
              <a:t>Historias del día a día, historias de buena gente. Se juegan la vida cansados, con hambre y un frío que pela.</a:t>
            </a:r>
            <a:endParaRPr sz="12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chemeClr val="tx1"/>
                </a:solidFill>
              </a:rPr>
              <a:t>Ahogan sus penas con una candela,ponte tu en su lugar, el miedo que en sus ojos reflejan,la mar se echó a llorar.</a:t>
            </a:r>
            <a:endParaRPr sz="12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200" b="1" dirty="0">
                <a:solidFill>
                  <a:schemeClr val="tx1"/>
                </a:solidFill>
              </a:rPr>
              <a:t>Muchos no llegan, se hunden sus sueños papeles mojaos, papeles sin dueño.</a:t>
            </a:r>
            <a:endParaRPr sz="12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chemeClr val="tx1"/>
                </a:solidFill>
              </a:rPr>
              <a:t>La impotencia en su garganta con sabor a sal, una bocanada de aire le da otra oportunidad.</a:t>
            </a:r>
            <a:endParaRPr sz="12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chemeClr val="tx1"/>
                </a:solidFill>
              </a:rPr>
              <a:t>Tanta noticia me desespera, ponte tú en su lugar, el miedo que en sus ojos reflejan, la mar se echó a llorar.</a:t>
            </a:r>
            <a:endParaRPr sz="12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200" b="1" dirty="0">
                <a:solidFill>
                  <a:schemeClr val="tx1"/>
                </a:solidFill>
              </a:rPr>
              <a:t>Muchos no llegan, se hunden sus sueños papeles mojaos, papeles sin dueño.</a:t>
            </a:r>
            <a:endParaRPr sz="1200" b="1" dirty="0">
              <a:solidFill>
                <a:schemeClr val="tx1"/>
              </a:solidFill>
            </a:endParaRPr>
          </a:p>
        </p:txBody>
      </p:sp>
      <p:pic>
        <p:nvPicPr>
          <p:cNvPr id="87" name="Google Shape;87;p16" descr="VÃ­deo oficial de Chambao de su tema 'Papeles Mojados'. Haz clic aquÃ­ para escuchar a Chambao en Spotify: http://smarturl.it/ChamSpot?IQid=ChamPM&#10;&#10;Incluido en Caminando. Haz clic aquÃ­ para comprar el track o el Ã¡lbum en iTunes: http://smarturl.it/ChamCamiTunes?IQid=ChamPM&#10;Google Play: http://smarturl.it/ChamPMPlay?IQid=ChamPM&#10;Disfruta de mÃ¡s mÃºsica de Chambao aquÃ­: http://smarturl.it/ChamStream?IQid=ChamPM&#10;&#10;MÃ¡s de Chambao&#10;Duende del Sur: https://youtu.be/lgieHQsNwOc&#10;Camino Interior: https://youtu.be/N1BZxiHGShg&#10;Pokito a Poko: https://youtu.be/q1OqrXK-Fws&#10;&#10;Pincha aquÃ­ http://smarturl.it/GirlBoyBand?IQid=ChamPM para escuchar mÃ¡s vÃ­deos de los mejores grupos de pop adolescente.&#10;&#10;Sigue a Chambao&#10;PÃ¡gina web: http://www.chambao.es/&#10;Facebook: https://www.facebook.com/pages/Chambao-Oficial/175603049176169&#10;Twitter: https://twitter.com/ChambaoOficial&#10;Instagram: https://twitter.com/chambaooficial&#10;&#10;SuscrÃ­bete al canal de Chambao en YouTube: http://smarturl.it/ChamSub?IQid=ChamPM&#10;&#10;---------&#10;&#10;Letras:&#10;&#10;Miles de sombras cada noche trae la marea,&#10;navegan cargaos de ilusiones que en la orilla se quedan.&#10;Historias del dÃ­a dÃ­a, historias de buena gente.&#10;Se juegan la vida cansaos, con hambre y un frÃ­o que pela.&#10;Ahogan sus penas con una candela,ponte tu en su lugar,&#10;el miedo que en sus ojos reflejan,la mar se echo a llorar.&#10;&#10;Muchos no llegan, se unden sus sueÃ±o papeles mojaos, papeles sin dueÃ±o Muchos no llegan se unden sus sueÃ±o papeles mojaos, papales sin dueÃ±o&#10;&#10;#Chambao #PapelesMojados #Vev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363" y="1750800"/>
            <a:ext cx="3798287" cy="2848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8" name="Google Shape;88;p16"/>
          <p:cNvSpPr txBox="1"/>
          <p:nvPr/>
        </p:nvSpPr>
        <p:spPr>
          <a:xfrm>
            <a:off x="4472150" y="193653"/>
            <a:ext cx="40773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  <a:ea typeface="Merriweather"/>
                <a:cs typeface="Merriweather"/>
                <a:sym typeface="Merriweather"/>
              </a:rPr>
              <a:t>LYRICS</a:t>
            </a:r>
            <a:endParaRPr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anose="0202090407030B020401" pitchFamily="18" charset="0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" name="Gráfico 5" descr="Notas musicales">
            <a:extLst>
              <a:ext uri="{FF2B5EF4-FFF2-40B4-BE49-F238E27FC236}">
                <a16:creationId xmlns:a16="http://schemas.microsoft.com/office/drawing/2014/main" id="{11936DC5-70E8-499B-ADCE-9F03905787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26462" y="158840"/>
            <a:ext cx="584790" cy="58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3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2748" y="254349"/>
            <a:ext cx="8520600" cy="572700"/>
          </a:xfrm>
        </p:spPr>
        <p:txBody>
          <a:bodyPr/>
          <a:lstStyle/>
          <a:p>
            <a:r>
              <a:rPr lang="es-ES" i="1" dirty="0" err="1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</a:t>
            </a:r>
            <a:r>
              <a:rPr lang="es-ES" i="1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i="1" dirty="0" err="1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papers</a:t>
            </a:r>
            <a:r>
              <a:rPr lang="es-ES" i="1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i="1" dirty="0" err="1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es-ES" i="1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i="1" dirty="0" err="1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Chambao</a:t>
            </a:r>
            <a:r>
              <a:rPr lang="es-ES" i="1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95797" y="1304874"/>
            <a:ext cx="4172836" cy="3584277"/>
          </a:xfrm>
          <a:solidFill>
            <a:srgbClr val="308F9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The tide brings every night thousands of shadows </a:t>
            </a:r>
          </a:p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They sail with deep and heartfelt hopes.</a:t>
            </a:r>
          </a:p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That in the banks are left.</a:t>
            </a:r>
          </a:p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 </a:t>
            </a:r>
          </a:p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Everyday stories</a:t>
            </a:r>
          </a:p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Good people stories</a:t>
            </a:r>
          </a:p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The risk their own lives, tired,</a:t>
            </a:r>
          </a:p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Starving and in a freezing cold.</a:t>
            </a:r>
          </a:p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 </a:t>
            </a:r>
          </a:p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They drown their sorrows with a bonfire</a:t>
            </a:r>
          </a:p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Put yourself in their place</a:t>
            </a:r>
          </a:p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Fear that their eyes reflect</a:t>
            </a:r>
          </a:p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The sea began to mourn</a:t>
            </a:r>
          </a:p>
          <a:p>
            <a:pPr marL="114300" indent="0">
              <a:buNone/>
            </a:pPr>
            <a:r>
              <a:rPr lang="en-US" sz="1400" b="1" dirty="0"/>
              <a:t> 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s-ES" dirty="0"/>
          </a:p>
        </p:txBody>
      </p:sp>
      <p:sp>
        <p:nvSpPr>
          <p:cNvPr id="4" name="2 Marcador de texto"/>
          <p:cNvSpPr txBox="1">
            <a:spLocks/>
          </p:cNvSpPr>
          <p:nvPr/>
        </p:nvSpPr>
        <p:spPr>
          <a:xfrm>
            <a:off x="4837318" y="1304874"/>
            <a:ext cx="4172836" cy="3752155"/>
          </a:xfrm>
          <a:prstGeom prst="rect">
            <a:avLst/>
          </a:prstGeom>
          <a:solidFill>
            <a:srgbClr val="308F9C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○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■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○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Noto Sans Symbols"/>
              <a:buChar char="■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Many fail</a:t>
            </a:r>
          </a:p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Their dreams sink.</a:t>
            </a:r>
          </a:p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Wet papers, papers without owners</a:t>
            </a:r>
          </a:p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 </a:t>
            </a:r>
          </a:p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Fragile memories to drift</a:t>
            </a:r>
          </a:p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Tear the soul</a:t>
            </a:r>
          </a:p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Drenched through</a:t>
            </a:r>
          </a:p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Water drags them, hopeless</a:t>
            </a:r>
          </a:p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Powerlessness in their throats</a:t>
            </a:r>
          </a:p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Flavored salt</a:t>
            </a:r>
          </a:p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A breath of air</a:t>
            </a:r>
          </a:p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Given them another chance.</a:t>
            </a:r>
          </a:p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 </a:t>
            </a:r>
          </a:p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So much injustice exasperates me</a:t>
            </a:r>
          </a:p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Put yourself in their place</a:t>
            </a:r>
          </a:p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The fear that their eyes reflect</a:t>
            </a:r>
          </a:p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The sea began to mourn</a:t>
            </a:r>
          </a:p>
          <a:p>
            <a:pPr marL="114300" indent="0">
              <a:buFont typeface="Noto Sans Symbols"/>
              <a:buNone/>
            </a:pPr>
            <a:endParaRPr lang="en-US" dirty="0"/>
          </a:p>
          <a:p>
            <a:pPr marL="114300" indent="0">
              <a:buFont typeface="Noto Sans Symbols"/>
              <a:buNone/>
            </a:pPr>
            <a:endParaRPr lang="es-ES" dirty="0"/>
          </a:p>
        </p:txBody>
      </p:sp>
      <p:pic>
        <p:nvPicPr>
          <p:cNvPr id="5" name="Gráfico 4" descr="Notas musicales">
            <a:extLst>
              <a:ext uri="{FF2B5EF4-FFF2-40B4-BE49-F238E27FC236}">
                <a16:creationId xmlns:a16="http://schemas.microsoft.com/office/drawing/2014/main" id="{AA47BED2-B4A9-4724-B119-824A6CA17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6462" y="158840"/>
            <a:ext cx="584790" cy="58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96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ed4e25ff1_0_56"/>
          <p:cNvSpPr txBox="1">
            <a:spLocks noGrp="1"/>
          </p:cNvSpPr>
          <p:nvPr>
            <p:ph type="body" idx="1"/>
          </p:nvPr>
        </p:nvSpPr>
        <p:spPr>
          <a:xfrm>
            <a:off x="468217" y="1763421"/>
            <a:ext cx="8229600" cy="2753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tx1"/>
              </a:buClr>
              <a:buSzPct val="55000"/>
              <a:buFont typeface="Wingdings" pitchFamily="2" charset="2"/>
              <a:buChar char="q"/>
            </a:pPr>
            <a:r>
              <a:rPr lang="es-ES" dirty="0" err="1">
                <a:solidFill>
                  <a:srgbClr val="CC0066"/>
                </a:solidFill>
              </a:rPr>
              <a:t>Meaning</a:t>
            </a:r>
            <a:r>
              <a:rPr lang="es-ES" dirty="0">
                <a:solidFill>
                  <a:srgbClr val="CC0066"/>
                </a:solidFill>
              </a:rPr>
              <a:t> of </a:t>
            </a:r>
            <a:r>
              <a:rPr lang="es-ES" dirty="0" err="1">
                <a:solidFill>
                  <a:srgbClr val="CC0066"/>
                </a:solidFill>
              </a:rPr>
              <a:t>migration</a:t>
            </a:r>
            <a:r>
              <a:rPr lang="es-ES" dirty="0">
                <a:solidFill>
                  <a:srgbClr val="CC0066"/>
                </a:solidFill>
              </a:rPr>
              <a:t>           </a:t>
            </a:r>
            <a:r>
              <a:rPr lang="es-ES" sz="2000" b="1" dirty="0">
                <a:solidFill>
                  <a:srgbClr val="CC0066"/>
                </a:solidFill>
                <a:latin typeface="Bodoni MT" pitchFamily="18" charset="0"/>
              </a:rPr>
              <a:t>DIFFERENT PERSPECTIVES</a:t>
            </a:r>
          </a:p>
          <a:p>
            <a:pPr marL="0" indent="0">
              <a:buClr>
                <a:schemeClr val="tx1"/>
              </a:buClr>
              <a:buSzPct val="55000"/>
              <a:buFont typeface="Wingdings" pitchFamily="2" charset="2"/>
              <a:buChar char="q"/>
            </a:pPr>
            <a:r>
              <a:rPr lang="es-ES" dirty="0" err="1">
                <a:solidFill>
                  <a:srgbClr val="7030A0"/>
                </a:solidFill>
              </a:rPr>
              <a:t>Laws</a:t>
            </a:r>
            <a:r>
              <a:rPr lang="es-ES" dirty="0">
                <a:solidFill>
                  <a:srgbClr val="7030A0"/>
                </a:solidFill>
              </a:rPr>
              <a:t> </a:t>
            </a:r>
            <a:r>
              <a:rPr lang="es-ES" dirty="0" err="1">
                <a:solidFill>
                  <a:srgbClr val="7030A0"/>
                </a:solidFill>
              </a:rPr>
              <a:t>on</a:t>
            </a:r>
            <a:r>
              <a:rPr lang="es-ES" dirty="0">
                <a:solidFill>
                  <a:srgbClr val="7030A0"/>
                </a:solidFill>
              </a:rPr>
              <a:t> </a:t>
            </a:r>
            <a:r>
              <a:rPr lang="es-ES" dirty="0" err="1">
                <a:solidFill>
                  <a:srgbClr val="7030A0"/>
                </a:solidFill>
              </a:rPr>
              <a:t>migration</a:t>
            </a:r>
            <a:r>
              <a:rPr lang="es-ES" dirty="0">
                <a:solidFill>
                  <a:srgbClr val="7030A0"/>
                </a:solidFill>
              </a:rPr>
              <a:t>                </a:t>
            </a:r>
            <a:r>
              <a:rPr lang="es-ES" sz="2000" b="1" dirty="0">
                <a:solidFill>
                  <a:srgbClr val="7030A0"/>
                </a:solidFill>
                <a:latin typeface="Bodoni MT" pitchFamily="18" charset="0"/>
              </a:rPr>
              <a:t>A SHAME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tx1"/>
              </a:buClr>
              <a:buSzPct val="55000"/>
              <a:buFont typeface="Wingdings" pitchFamily="2" charset="2"/>
              <a:buChar char="q"/>
            </a:pPr>
            <a:r>
              <a:rPr lang="es-ES" dirty="0" err="1">
                <a:solidFill>
                  <a:srgbClr val="0070C0"/>
                </a:solidFill>
              </a:rPr>
              <a:t>History</a:t>
            </a:r>
            <a:r>
              <a:rPr lang="es-ES" dirty="0">
                <a:solidFill>
                  <a:srgbClr val="0070C0"/>
                </a:solidFill>
              </a:rPr>
              <a:t> of </a:t>
            </a:r>
            <a:r>
              <a:rPr lang="es-ES" dirty="0" err="1">
                <a:solidFill>
                  <a:srgbClr val="0070C0"/>
                </a:solidFill>
              </a:rPr>
              <a:t>migration</a:t>
            </a:r>
            <a:r>
              <a:rPr lang="es-ES" sz="2000" dirty="0" err="1">
                <a:solidFill>
                  <a:srgbClr val="0070C0"/>
                </a:solidFill>
              </a:rPr>
              <a:t>S</a:t>
            </a:r>
            <a:r>
              <a:rPr lang="es-ES" dirty="0">
                <a:solidFill>
                  <a:srgbClr val="0070C0"/>
                </a:solidFill>
              </a:rPr>
              <a:t>           </a:t>
            </a:r>
            <a:r>
              <a:rPr lang="es-ES" sz="2000" b="1" dirty="0">
                <a:solidFill>
                  <a:srgbClr val="0070C0"/>
                </a:solidFill>
                <a:latin typeface="Bodoni MT" pitchFamily="18" charset="0"/>
              </a:rPr>
              <a:t>WE ARE ALL MIGRANTS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tx1"/>
              </a:buClr>
              <a:buSzPct val="55000"/>
              <a:buFont typeface="Wingdings" pitchFamily="2" charset="2"/>
              <a:buChar char="q"/>
            </a:pPr>
            <a:r>
              <a:rPr lang="es-ES" dirty="0" err="1">
                <a:solidFill>
                  <a:srgbClr val="008000"/>
                </a:solidFill>
              </a:rPr>
              <a:t>Stories</a:t>
            </a:r>
            <a:r>
              <a:rPr lang="es-ES" dirty="0">
                <a:solidFill>
                  <a:srgbClr val="008000"/>
                </a:solidFill>
              </a:rPr>
              <a:t> of </a:t>
            </a:r>
            <a:r>
              <a:rPr lang="es-ES" dirty="0" err="1">
                <a:solidFill>
                  <a:srgbClr val="008000"/>
                </a:solidFill>
              </a:rPr>
              <a:t>success</a:t>
            </a:r>
            <a:r>
              <a:rPr lang="es-ES" dirty="0">
                <a:solidFill>
                  <a:srgbClr val="008000"/>
                </a:solidFill>
              </a:rPr>
              <a:t>                   </a:t>
            </a:r>
            <a:r>
              <a:rPr lang="es-ES" sz="2000" b="1" dirty="0">
                <a:solidFill>
                  <a:srgbClr val="008000"/>
                </a:solidFill>
                <a:latin typeface="Bodoni MT" pitchFamily="18" charset="0"/>
              </a:rPr>
              <a:t>INDIVIDUAL &amp; SOCIAL</a:t>
            </a:r>
          </a:p>
          <a:p>
            <a:pPr marL="0" indent="0">
              <a:buClr>
                <a:schemeClr val="tx1"/>
              </a:buClr>
              <a:buSzPct val="55000"/>
              <a:buFont typeface="Wingdings" pitchFamily="2" charset="2"/>
              <a:buChar char="q"/>
            </a:pPr>
            <a:r>
              <a:rPr lang="es-ES" dirty="0" err="1">
                <a:solidFill>
                  <a:srgbClr val="660033"/>
                </a:solidFill>
              </a:rPr>
              <a:t>Migration</a:t>
            </a:r>
            <a:r>
              <a:rPr lang="es-ES" dirty="0">
                <a:solidFill>
                  <a:srgbClr val="660033"/>
                </a:solidFill>
              </a:rPr>
              <a:t> and art                  </a:t>
            </a:r>
            <a:r>
              <a:rPr lang="es-ES" sz="2000" b="1" dirty="0" err="1">
                <a:solidFill>
                  <a:srgbClr val="660033"/>
                </a:solidFill>
                <a:latin typeface="Bodoni MT" pitchFamily="18" charset="0"/>
              </a:rPr>
              <a:t>ART</a:t>
            </a:r>
            <a:r>
              <a:rPr lang="es-ES" sz="2000" b="1" dirty="0">
                <a:solidFill>
                  <a:srgbClr val="660033"/>
                </a:solidFill>
                <a:latin typeface="Bodoni MT" pitchFamily="18" charset="0"/>
              </a:rPr>
              <a:t> IS NECCESSARY </a:t>
            </a:r>
            <a:endParaRPr sz="2000" b="1" dirty="0">
              <a:solidFill>
                <a:srgbClr val="660033"/>
              </a:solidFill>
              <a:latin typeface="Bodoni MT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5748B9C-1224-4D04-A656-E91F479EB20D}"/>
              </a:ext>
            </a:extLst>
          </p:cNvPr>
          <p:cNvSpPr/>
          <p:nvPr/>
        </p:nvSpPr>
        <p:spPr>
          <a:xfrm>
            <a:off x="521179" y="508295"/>
            <a:ext cx="604141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08F9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doni MT Black" panose="02070A03080606020203" pitchFamily="18" charset="0"/>
              </a:rPr>
              <a:t>CONCLUSIONS</a:t>
            </a:r>
            <a:endParaRPr lang="es-E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308F9C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7" name="Google Shape;820;p39">
            <a:extLst>
              <a:ext uri="{FF2B5EF4-FFF2-40B4-BE49-F238E27FC236}">
                <a16:creationId xmlns:a16="http://schemas.microsoft.com/office/drawing/2014/main" id="{09CC6AFA-799F-4962-867A-EABD297B767A}"/>
              </a:ext>
            </a:extLst>
          </p:cNvPr>
          <p:cNvGrpSpPr/>
          <p:nvPr/>
        </p:nvGrpSpPr>
        <p:grpSpPr>
          <a:xfrm>
            <a:off x="8686800" y="94724"/>
            <a:ext cx="215966" cy="342399"/>
            <a:chOff x="6718575" y="2318625"/>
            <a:chExt cx="256950" cy="407375"/>
          </a:xfrm>
        </p:grpSpPr>
        <p:sp>
          <p:nvSpPr>
            <p:cNvPr id="8" name="Google Shape;821;p39">
              <a:extLst>
                <a:ext uri="{FF2B5EF4-FFF2-40B4-BE49-F238E27FC236}">
                  <a16:creationId xmlns:a16="http://schemas.microsoft.com/office/drawing/2014/main" id="{6B9E2DEF-7F5F-4080-B9C7-9252DF5B5A8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22;p39">
              <a:extLst>
                <a:ext uri="{FF2B5EF4-FFF2-40B4-BE49-F238E27FC236}">
                  <a16:creationId xmlns:a16="http://schemas.microsoft.com/office/drawing/2014/main" id="{ECADBB0F-1BD1-4A46-A144-715AB200B699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23;p39">
              <a:extLst>
                <a:ext uri="{FF2B5EF4-FFF2-40B4-BE49-F238E27FC236}">
                  <a16:creationId xmlns:a16="http://schemas.microsoft.com/office/drawing/2014/main" id="{6CA7B321-0546-4BF1-AC13-5FAA93F891E9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24;p39">
              <a:extLst>
                <a:ext uri="{FF2B5EF4-FFF2-40B4-BE49-F238E27FC236}">
                  <a16:creationId xmlns:a16="http://schemas.microsoft.com/office/drawing/2014/main" id="{BFAFFCBE-3920-4908-98E2-8DEFF702BC1D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25;p39">
              <a:extLst>
                <a:ext uri="{FF2B5EF4-FFF2-40B4-BE49-F238E27FC236}">
                  <a16:creationId xmlns:a16="http://schemas.microsoft.com/office/drawing/2014/main" id="{7B08AF46-4642-4294-BEF0-13E0519BEB00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26;p39">
              <a:extLst>
                <a:ext uri="{FF2B5EF4-FFF2-40B4-BE49-F238E27FC236}">
                  <a16:creationId xmlns:a16="http://schemas.microsoft.com/office/drawing/2014/main" id="{54DD7C24-2971-4132-AA58-BEE40B6D3F6E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27;p39">
              <a:extLst>
                <a:ext uri="{FF2B5EF4-FFF2-40B4-BE49-F238E27FC236}">
                  <a16:creationId xmlns:a16="http://schemas.microsoft.com/office/drawing/2014/main" id="{DE2DA4C0-58CC-4746-840F-D2B318EDF84B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28;p39">
              <a:extLst>
                <a:ext uri="{FF2B5EF4-FFF2-40B4-BE49-F238E27FC236}">
                  <a16:creationId xmlns:a16="http://schemas.microsoft.com/office/drawing/2014/main" id="{A4570996-A9B7-4009-B663-714DA1E17EB7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17 Flecha derecha"/>
          <p:cNvSpPr/>
          <p:nvPr/>
        </p:nvSpPr>
        <p:spPr>
          <a:xfrm>
            <a:off x="4333302" y="2897942"/>
            <a:ext cx="576550" cy="315816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>
            <a:off x="4354511" y="2422888"/>
            <a:ext cx="576550" cy="315816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>
            <a:off x="4359132" y="1936309"/>
            <a:ext cx="576550" cy="315816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21" name="20 Flecha derecha"/>
          <p:cNvSpPr/>
          <p:nvPr/>
        </p:nvSpPr>
        <p:spPr>
          <a:xfrm>
            <a:off x="4343684" y="3389523"/>
            <a:ext cx="576550" cy="315816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derecha"/>
          <p:cNvSpPr/>
          <p:nvPr/>
        </p:nvSpPr>
        <p:spPr>
          <a:xfrm>
            <a:off x="4342293" y="3842228"/>
            <a:ext cx="576550" cy="315816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32;p21">
            <a:extLst>
              <a:ext uri="{FF2B5EF4-FFF2-40B4-BE49-F238E27FC236}">
                <a16:creationId xmlns:a16="http://schemas.microsoft.com/office/drawing/2014/main" id="{CB323639-A90C-4EC3-81E4-496E6165010F}"/>
              </a:ext>
            </a:extLst>
          </p:cNvPr>
          <p:cNvSpPr/>
          <p:nvPr/>
        </p:nvSpPr>
        <p:spPr>
          <a:xfrm>
            <a:off x="5886507" y="2830257"/>
            <a:ext cx="1805575" cy="1874863"/>
          </a:xfrm>
          <a:prstGeom prst="donut">
            <a:avLst>
              <a:gd name="adj" fmla="val 5748"/>
            </a:avLst>
          </a:prstGeom>
          <a:solidFill>
            <a:srgbClr val="000000">
              <a:alpha val="6539"/>
            </a:srgbClr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Diagrama de flujo: conector 13">
            <a:extLst>
              <a:ext uri="{FF2B5EF4-FFF2-40B4-BE49-F238E27FC236}">
                <a16:creationId xmlns:a16="http://schemas.microsoft.com/office/drawing/2014/main" id="{D529D32D-AC88-4E44-A7D8-771B4FF11D11}"/>
              </a:ext>
            </a:extLst>
          </p:cNvPr>
          <p:cNvSpPr/>
          <p:nvPr/>
        </p:nvSpPr>
        <p:spPr>
          <a:xfrm>
            <a:off x="2207082" y="152843"/>
            <a:ext cx="5086522" cy="4837814"/>
          </a:xfrm>
          <a:prstGeom prst="flowChartConnector">
            <a:avLst/>
          </a:prstGeom>
          <a:solidFill>
            <a:srgbClr val="308F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298C32B-2184-48D6-BC03-6E4859E251C9}"/>
              </a:ext>
            </a:extLst>
          </p:cNvPr>
          <p:cNvSpPr/>
          <p:nvPr/>
        </p:nvSpPr>
        <p:spPr>
          <a:xfrm>
            <a:off x="2399952" y="2020186"/>
            <a:ext cx="4172096" cy="7039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s-ES" sz="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doni MT Black" panose="02070A03080606020203" pitchFamily="18" charset="0"/>
              </a:rPr>
              <a:t>THANK</a:t>
            </a:r>
            <a:r>
              <a:rPr lang="es" sz="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doni MT Black" panose="02070A03080606020203" pitchFamily="18" charset="0"/>
              </a:rPr>
              <a:t>S</a:t>
            </a:r>
            <a:endParaRPr lang="es-ES" sz="5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2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6" name="Google Shape;229;p21">
            <a:extLst>
              <a:ext uri="{FF2B5EF4-FFF2-40B4-BE49-F238E27FC236}">
                <a16:creationId xmlns:a16="http://schemas.microsoft.com/office/drawing/2014/main" id="{949EEB24-4FFB-4006-B698-D4E1A168FCDC}"/>
              </a:ext>
            </a:extLst>
          </p:cNvPr>
          <p:cNvGrpSpPr/>
          <p:nvPr/>
        </p:nvGrpSpPr>
        <p:grpSpPr>
          <a:xfrm>
            <a:off x="6003140" y="2993197"/>
            <a:ext cx="1539600" cy="1539600"/>
            <a:chOff x="6680825" y="2549350"/>
            <a:chExt cx="1539600" cy="1539600"/>
          </a:xfrm>
        </p:grpSpPr>
        <p:sp>
          <p:nvSpPr>
            <p:cNvPr id="17" name="Google Shape;230;p21">
              <a:extLst>
                <a:ext uri="{FF2B5EF4-FFF2-40B4-BE49-F238E27FC236}">
                  <a16:creationId xmlns:a16="http://schemas.microsoft.com/office/drawing/2014/main" id="{2778157C-A403-491A-8728-A3C2CA3ECCEC}"/>
                </a:ext>
              </a:extLst>
            </p:cNvPr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1;p21">
              <a:extLst>
                <a:ext uri="{FF2B5EF4-FFF2-40B4-BE49-F238E27FC236}">
                  <a16:creationId xmlns:a16="http://schemas.microsoft.com/office/drawing/2014/main" id="{F33451D1-CE9D-4A79-8173-A29E477A5AB1}"/>
                </a:ext>
              </a:extLst>
            </p:cNvPr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8AC0E4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232;p21">
              <a:extLst>
                <a:ext uri="{FF2B5EF4-FFF2-40B4-BE49-F238E27FC236}">
                  <a16:creationId xmlns:a16="http://schemas.microsoft.com/office/drawing/2014/main" id="{653428C4-8608-437F-85C3-4EE613E08EF6}"/>
                </a:ext>
              </a:extLst>
            </p:cNvPr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423;p36">
            <a:extLst>
              <a:ext uri="{FF2B5EF4-FFF2-40B4-BE49-F238E27FC236}">
                <a16:creationId xmlns:a16="http://schemas.microsoft.com/office/drawing/2014/main" id="{1F12B712-A6C4-44AC-9ACE-D055AD72AB16}"/>
              </a:ext>
            </a:extLst>
          </p:cNvPr>
          <p:cNvGrpSpPr/>
          <p:nvPr/>
        </p:nvGrpSpPr>
        <p:grpSpPr>
          <a:xfrm>
            <a:off x="6572047" y="3580824"/>
            <a:ext cx="345971" cy="325505"/>
            <a:chOff x="5972700" y="2330200"/>
            <a:chExt cx="411625" cy="387275"/>
          </a:xfrm>
          <a:solidFill>
            <a:schemeClr val="tx2"/>
          </a:solidFill>
        </p:grpSpPr>
        <p:sp>
          <p:nvSpPr>
            <p:cNvPr id="24" name="Google Shape;424;p36">
              <a:extLst>
                <a:ext uri="{FF2B5EF4-FFF2-40B4-BE49-F238E27FC236}">
                  <a16:creationId xmlns:a16="http://schemas.microsoft.com/office/drawing/2014/main" id="{CE6443E6-A23B-4ED2-8360-A880F208FAE0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grp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5;p36">
              <a:extLst>
                <a:ext uri="{FF2B5EF4-FFF2-40B4-BE49-F238E27FC236}">
                  <a16:creationId xmlns:a16="http://schemas.microsoft.com/office/drawing/2014/main" id="{18FB2671-889C-4106-AA78-CED234B31CA9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grp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7" name="Gráfico 26" descr="Manos aplaudiendo">
            <a:extLst>
              <a:ext uri="{FF2B5EF4-FFF2-40B4-BE49-F238E27FC236}">
                <a16:creationId xmlns:a16="http://schemas.microsoft.com/office/drawing/2014/main" id="{50A8EE9B-3545-49D6-96CC-0C2E79FBB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3063" y="111560"/>
            <a:ext cx="790220" cy="790220"/>
          </a:xfrm>
          <a:prstGeom prst="rect">
            <a:avLst/>
          </a:prstGeom>
        </p:spPr>
      </p:pic>
      <p:pic>
        <p:nvPicPr>
          <p:cNvPr id="29" name="Gráfico 28" descr="Signo de exclamación">
            <a:extLst>
              <a:ext uri="{FF2B5EF4-FFF2-40B4-BE49-F238E27FC236}">
                <a16:creationId xmlns:a16="http://schemas.microsoft.com/office/drawing/2014/main" id="{B3E4D970-0F02-4AB7-A5DC-3AC21984A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3965" y="1926410"/>
            <a:ext cx="914400" cy="914400"/>
          </a:xfrm>
          <a:prstGeom prst="rect">
            <a:avLst/>
          </a:prstGeom>
        </p:spPr>
      </p:pic>
      <p:pic>
        <p:nvPicPr>
          <p:cNvPr id="20" name="19 Imagen" descr="Logo IES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755" y="3048000"/>
            <a:ext cx="1824595" cy="1853762"/>
          </a:xfrm>
          <a:prstGeom prst="rect">
            <a:avLst/>
          </a:prstGeom>
        </p:spPr>
      </p:pic>
      <p:pic>
        <p:nvPicPr>
          <p:cNvPr id="21" name="20 Imagen" descr="logo transparent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741" y="259380"/>
            <a:ext cx="4033751" cy="285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3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ed4e25ff1_0_0"/>
          <p:cNvSpPr txBox="1"/>
          <p:nvPr/>
        </p:nvSpPr>
        <p:spPr>
          <a:xfrm>
            <a:off x="370833" y="1832559"/>
            <a:ext cx="8624309" cy="282763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" sz="2400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What has happened in our  school since we met in Córdoba</a:t>
            </a:r>
            <a:r>
              <a:rPr lang="es" sz="2000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?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" sz="2400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 What are we going to focus on in this presentation?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" sz="2400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Migration and art.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" sz="2400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Conclusions.</a:t>
            </a:r>
            <a:endParaRPr sz="2400" dirty="0">
              <a:solidFill>
                <a:schemeClr val="tx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B1B5DFC-BE40-4A48-829C-499E2EB0B98B}"/>
              </a:ext>
            </a:extLst>
          </p:cNvPr>
          <p:cNvSpPr/>
          <p:nvPr/>
        </p:nvSpPr>
        <p:spPr>
          <a:xfrm>
            <a:off x="774055" y="483304"/>
            <a:ext cx="276870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08F9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doni MT Black" panose="02070A03080606020203" pitchFamily="18" charset="0"/>
              </a:rPr>
              <a:t>INDEX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308F9C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E6B8444-20D1-44F1-BD28-709606DE632F}"/>
              </a:ext>
            </a:extLst>
          </p:cNvPr>
          <p:cNvCxnSpPr/>
          <p:nvPr/>
        </p:nvCxnSpPr>
        <p:spPr>
          <a:xfrm>
            <a:off x="82938" y="1594884"/>
            <a:ext cx="6105210" cy="0"/>
          </a:xfrm>
          <a:prstGeom prst="line">
            <a:avLst/>
          </a:prstGeom>
          <a:ln w="25400" cmpd="sng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body" idx="1"/>
          </p:nvPr>
        </p:nvSpPr>
        <p:spPr>
          <a:xfrm>
            <a:off x="322333" y="2874450"/>
            <a:ext cx="3640200" cy="17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u="sng" dirty="0">
                <a:solidFill>
                  <a:srgbClr val="000000"/>
                </a:solidFill>
              </a:rPr>
              <a:t>Kilema’s performance: A link between stories of success , migration and art.</a:t>
            </a:r>
            <a:endParaRPr sz="2500" b="1" u="sng" dirty="0">
              <a:solidFill>
                <a:srgbClr val="F1C232"/>
              </a:solidFill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687" y="317654"/>
            <a:ext cx="2388250" cy="2361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9" name="Google Shape;10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6334" y="626126"/>
            <a:ext cx="4295775" cy="3619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ed4e25ff1_0_31"/>
          <p:cNvSpPr txBox="1">
            <a:spLocks noGrp="1"/>
          </p:cNvSpPr>
          <p:nvPr>
            <p:ph type="ctrTitle"/>
          </p:nvPr>
        </p:nvSpPr>
        <p:spPr>
          <a:xfrm>
            <a:off x="590730" y="506778"/>
            <a:ext cx="4285771" cy="95846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i="1" dirty="0">
                <a:solidFill>
                  <a:srgbClr val="308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Dissemination of our </a:t>
            </a:r>
            <a:br>
              <a:rPr lang="es" sz="3000" i="1" dirty="0">
                <a:solidFill>
                  <a:srgbClr val="308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" sz="3000" i="1" dirty="0">
                <a:solidFill>
                  <a:srgbClr val="308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and products</a:t>
            </a:r>
            <a:endParaRPr sz="3000" i="1" dirty="0">
              <a:solidFill>
                <a:srgbClr val="308F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" name="Google Shape;122;g6ed4e25ff1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209" y="2233995"/>
            <a:ext cx="3457575" cy="2571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" name="Google Shape;123;g6ed4e25ff1_0_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6322" y="1429894"/>
            <a:ext cx="4086225" cy="2981325"/>
          </a:xfrm>
          <a:prstGeom prst="ellipse">
            <a:avLst/>
          </a:prstGeom>
          <a:ln>
            <a:solidFill>
              <a:srgbClr val="002060"/>
            </a:solidFill>
          </a:ln>
          <a:effectLst>
            <a:softEdge rad="112500"/>
          </a:effec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E52F09F3-2DC0-4271-B41B-3599F7705541}"/>
              </a:ext>
            </a:extLst>
          </p:cNvPr>
          <p:cNvSpPr/>
          <p:nvPr/>
        </p:nvSpPr>
        <p:spPr>
          <a:xfrm>
            <a:off x="286229" y="2116319"/>
            <a:ext cx="3915536" cy="280710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59AB83A-B30D-4564-AAFC-E79729F6CB92}"/>
              </a:ext>
            </a:extLst>
          </p:cNvPr>
          <p:cNvSpPr/>
          <p:nvPr/>
        </p:nvSpPr>
        <p:spPr>
          <a:xfrm>
            <a:off x="4743867" y="1297557"/>
            <a:ext cx="4256914" cy="321503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ed4e25ff1_0_48"/>
          <p:cNvSpPr txBox="1">
            <a:spLocks noGrp="1"/>
          </p:cNvSpPr>
          <p:nvPr>
            <p:ph type="ctrTitle"/>
          </p:nvPr>
        </p:nvSpPr>
        <p:spPr>
          <a:xfrm>
            <a:off x="254300" y="319007"/>
            <a:ext cx="8229600" cy="103695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i="1" dirty="0">
                <a:solidFill>
                  <a:srgbClr val="308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Campaign to promote the 2030 Agenda Global Goals</a:t>
            </a:r>
            <a:endParaRPr sz="3000" i="1" dirty="0">
              <a:solidFill>
                <a:srgbClr val="308F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1" name="Google Shape;131;g6ed4e25ff1_0_48"/>
          <p:cNvPicPr preferRelativeResize="0"/>
          <p:nvPr/>
        </p:nvPicPr>
        <p:blipFill rotWithShape="1">
          <a:blip r:embed="rId3">
            <a:alphaModFix/>
          </a:blip>
          <a:srcRect l="10891" t="2572" r="10890" b="5170"/>
          <a:stretch/>
        </p:blipFill>
        <p:spPr>
          <a:xfrm>
            <a:off x="536721" y="2699532"/>
            <a:ext cx="2726649" cy="1801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2" name="Google Shape;132;g6ed4e25ff1_0_48"/>
          <p:cNvPicPr preferRelativeResize="0"/>
          <p:nvPr/>
        </p:nvPicPr>
        <p:blipFill rotWithShape="1">
          <a:blip r:embed="rId4">
            <a:alphaModFix/>
          </a:blip>
          <a:srcRect t="14570" b="12488"/>
          <a:stretch/>
        </p:blipFill>
        <p:spPr>
          <a:xfrm>
            <a:off x="5088230" y="1943842"/>
            <a:ext cx="3465575" cy="1476000"/>
          </a:xfrm>
          <a:prstGeom prst="rect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5600439-BC35-49EA-AC01-541138136303}"/>
              </a:ext>
            </a:extLst>
          </p:cNvPr>
          <p:cNvCxnSpPr>
            <a:cxnSpLocks/>
          </p:cNvCxnSpPr>
          <p:nvPr/>
        </p:nvCxnSpPr>
        <p:spPr>
          <a:xfrm>
            <a:off x="254300" y="1451802"/>
            <a:ext cx="7152252" cy="0"/>
          </a:xfrm>
          <a:prstGeom prst="line">
            <a:avLst/>
          </a:prstGeom>
          <a:ln w="25400" cmpd="sng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oogle Shape;189;p19">
            <a:extLst>
              <a:ext uri="{FF2B5EF4-FFF2-40B4-BE49-F238E27FC236}">
                <a16:creationId xmlns:a16="http://schemas.microsoft.com/office/drawing/2014/main" id="{F75AAED1-9E1F-4A01-B320-91B265F093E6}"/>
              </a:ext>
            </a:extLst>
          </p:cNvPr>
          <p:cNvGrpSpPr/>
          <p:nvPr/>
        </p:nvGrpSpPr>
        <p:grpSpPr>
          <a:xfrm>
            <a:off x="2722186" y="3476245"/>
            <a:ext cx="1738952" cy="1667255"/>
            <a:chOff x="6680825" y="2549350"/>
            <a:chExt cx="1539600" cy="1539600"/>
          </a:xfrm>
        </p:grpSpPr>
        <p:sp>
          <p:nvSpPr>
            <p:cNvPr id="14" name="Google Shape;190;p19">
              <a:extLst>
                <a:ext uri="{FF2B5EF4-FFF2-40B4-BE49-F238E27FC236}">
                  <a16:creationId xmlns:a16="http://schemas.microsoft.com/office/drawing/2014/main" id="{4CA8232C-145E-40B9-98D6-AF185E6AD23E}"/>
                </a:ext>
              </a:extLst>
            </p:cNvPr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1;p19">
              <a:extLst>
                <a:ext uri="{FF2B5EF4-FFF2-40B4-BE49-F238E27FC236}">
                  <a16:creationId xmlns:a16="http://schemas.microsoft.com/office/drawing/2014/main" id="{D4F847CE-AC77-44F7-B2A0-A597EF4C338C}"/>
                </a:ext>
              </a:extLst>
            </p:cNvPr>
            <p:cNvSpPr/>
            <p:nvPr/>
          </p:nvSpPr>
          <p:spPr>
            <a:xfrm>
              <a:off x="6909887" y="2763494"/>
              <a:ext cx="1092001" cy="1111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s" sz="1800" dirty="0">
                  <a:solidFill>
                    <a:schemeClr val="bg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</a:t>
              </a:r>
              <a:r>
                <a:rPr lang="es-ES" sz="1800" dirty="0">
                  <a:solidFill>
                    <a:schemeClr val="bg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In </a:t>
              </a:r>
              <a:r>
                <a:rPr lang="es" sz="1800" dirty="0">
                  <a:solidFill>
                    <a:schemeClr val="bg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our web page</a:t>
              </a:r>
              <a:endParaRPr sz="1800" dirty="0">
                <a:solidFill>
                  <a:schemeClr val="bg1"/>
                </a:solidFill>
              </a:endParaRPr>
            </a:p>
          </p:txBody>
        </p:sp>
        <p:sp>
          <p:nvSpPr>
            <p:cNvPr id="16" name="Google Shape;192;p19">
              <a:extLst>
                <a:ext uri="{FF2B5EF4-FFF2-40B4-BE49-F238E27FC236}">
                  <a16:creationId xmlns:a16="http://schemas.microsoft.com/office/drawing/2014/main" id="{454E4738-C312-441E-B50E-117BE04E6CDA}"/>
                </a:ext>
              </a:extLst>
            </p:cNvPr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89;p19">
            <a:extLst>
              <a:ext uri="{FF2B5EF4-FFF2-40B4-BE49-F238E27FC236}">
                <a16:creationId xmlns:a16="http://schemas.microsoft.com/office/drawing/2014/main" id="{C2FAEFBF-E5AA-4FF4-B1DF-C94F8A05A9E9}"/>
              </a:ext>
            </a:extLst>
          </p:cNvPr>
          <p:cNvGrpSpPr/>
          <p:nvPr/>
        </p:nvGrpSpPr>
        <p:grpSpPr>
          <a:xfrm>
            <a:off x="6930751" y="2755415"/>
            <a:ext cx="2213249" cy="1880641"/>
            <a:chOff x="6680825" y="2549350"/>
            <a:chExt cx="1539600" cy="1539600"/>
          </a:xfrm>
        </p:grpSpPr>
        <p:sp>
          <p:nvSpPr>
            <p:cNvPr id="18" name="Google Shape;190;p19">
              <a:extLst>
                <a:ext uri="{FF2B5EF4-FFF2-40B4-BE49-F238E27FC236}">
                  <a16:creationId xmlns:a16="http://schemas.microsoft.com/office/drawing/2014/main" id="{C772BEE8-60E9-4798-894F-4B11F73CFD43}"/>
                </a:ext>
              </a:extLst>
            </p:cNvPr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1;p19">
              <a:extLst>
                <a:ext uri="{FF2B5EF4-FFF2-40B4-BE49-F238E27FC236}">
                  <a16:creationId xmlns:a16="http://schemas.microsoft.com/office/drawing/2014/main" id="{BB165B17-EFAE-49CF-8C22-6AC0D1BA2E6E}"/>
                </a:ext>
              </a:extLst>
            </p:cNvPr>
            <p:cNvSpPr/>
            <p:nvPr/>
          </p:nvSpPr>
          <p:spPr>
            <a:xfrm>
              <a:off x="6894850" y="2763375"/>
              <a:ext cx="1111549" cy="1111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s" sz="1800" dirty="0">
                  <a:solidFill>
                    <a:schemeClr val="bg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</a:t>
              </a:r>
              <a:r>
                <a:rPr lang="es-ES" sz="1800" dirty="0">
                  <a:solidFill>
                    <a:schemeClr val="bg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In </a:t>
              </a:r>
              <a:r>
                <a:rPr lang="es-ES" sz="1800" dirty="0" err="1">
                  <a:solidFill>
                    <a:schemeClr val="bg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the</a:t>
              </a:r>
              <a:r>
                <a:rPr lang="es-ES" sz="1800" dirty="0">
                  <a:solidFill>
                    <a:schemeClr val="bg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</a:t>
              </a:r>
              <a:r>
                <a:rPr lang="es-ES" sz="1800" dirty="0" err="1">
                  <a:solidFill>
                    <a:schemeClr val="bg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school</a:t>
              </a:r>
              <a:r>
                <a:rPr lang="es-ES" sz="1800" dirty="0">
                  <a:solidFill>
                    <a:schemeClr val="bg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</a:t>
              </a:r>
              <a:r>
                <a:rPr lang="es-ES" sz="1800" dirty="0" err="1">
                  <a:solidFill>
                    <a:schemeClr val="bg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corridors</a:t>
              </a:r>
              <a:endParaRPr sz="1800" dirty="0">
                <a:solidFill>
                  <a:schemeClr val="bg1"/>
                </a:solidFill>
              </a:endParaRPr>
            </a:p>
          </p:txBody>
        </p:sp>
        <p:sp>
          <p:nvSpPr>
            <p:cNvPr id="20" name="Google Shape;192;p19">
              <a:extLst>
                <a:ext uri="{FF2B5EF4-FFF2-40B4-BE49-F238E27FC236}">
                  <a16:creationId xmlns:a16="http://schemas.microsoft.com/office/drawing/2014/main" id="{E3F5B298-9C94-454E-B7B2-D8180FAAB724}"/>
                </a:ext>
              </a:extLst>
            </p:cNvPr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650" name="Picture 2" descr="Resultado de imagen de 2030 agen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7394" y="1555531"/>
            <a:ext cx="1390538" cy="14430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22" name="21 Conector recto de flecha"/>
          <p:cNvCxnSpPr/>
          <p:nvPr/>
        </p:nvCxnSpPr>
        <p:spPr>
          <a:xfrm flipV="1">
            <a:off x="2722186" y="2277076"/>
            <a:ext cx="1051034" cy="5885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ed4e25ff1_0_23"/>
          <p:cNvSpPr txBox="1">
            <a:spLocks noGrp="1"/>
          </p:cNvSpPr>
          <p:nvPr>
            <p:ph type="title"/>
          </p:nvPr>
        </p:nvSpPr>
        <p:spPr>
          <a:xfrm>
            <a:off x="99013" y="193381"/>
            <a:ext cx="4558047" cy="67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7E7E7"/>
              </a:buClr>
              <a:buSzPts val="2800"/>
              <a:buFont typeface="Lucida Sans"/>
              <a:buNone/>
            </a:pPr>
            <a:r>
              <a:rPr lang="es" sz="30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Solidarity week 2020:</a:t>
            </a:r>
            <a:endParaRPr sz="3000" b="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Google Shape;139;g6ed4e25ff1_0_23"/>
          <p:cNvSpPr txBox="1"/>
          <p:nvPr/>
        </p:nvSpPr>
        <p:spPr>
          <a:xfrm>
            <a:off x="1411949" y="3494402"/>
            <a:ext cx="1932173" cy="1176749"/>
          </a:xfrm>
          <a:prstGeom prst="rect">
            <a:avLst/>
          </a:prstGeom>
          <a:noFill/>
          <a:ln w="19050" cap="flat" cmpd="sng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latin typeface="Book Antiqua"/>
                <a:ea typeface="Book Antiqua"/>
                <a:cs typeface="Book Antiqua"/>
                <a:sym typeface="Book Antiqua"/>
              </a:rPr>
              <a:t>They have saved hundreds of migrants in the Mediterranean sea</a:t>
            </a:r>
            <a:endParaRPr sz="1600" dirty="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40" name="Google Shape;140;g6ed4e25ff1_0_23"/>
          <p:cNvPicPr preferRelativeResize="0"/>
          <p:nvPr/>
        </p:nvPicPr>
        <p:blipFill rotWithShape="1">
          <a:blip r:embed="rId3">
            <a:alphaModFix/>
          </a:blip>
          <a:srcRect l="24256" r="4038"/>
          <a:stretch/>
        </p:blipFill>
        <p:spPr>
          <a:xfrm>
            <a:off x="5139300" y="1339702"/>
            <a:ext cx="3618151" cy="2275368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BB8AAF0-E2D1-43D0-8A4D-293594ADFCBC}"/>
              </a:ext>
            </a:extLst>
          </p:cNvPr>
          <p:cNvSpPr txBox="1"/>
          <p:nvPr/>
        </p:nvSpPr>
        <p:spPr>
          <a:xfrm>
            <a:off x="4986670" y="532375"/>
            <a:ext cx="39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3200" b="1" i="1" dirty="0">
                <a:solidFill>
                  <a:srgbClr val="308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Building bridges</a:t>
            </a:r>
            <a:endParaRPr lang="es-ES" sz="3200" b="1" i="1" dirty="0">
              <a:solidFill>
                <a:srgbClr val="308F9C"/>
              </a:solidFill>
              <a:latin typeface="Lucida Sans" panose="020B0602030504020204" pitchFamily="34" charset="0"/>
            </a:endParaRPr>
          </a:p>
        </p:txBody>
      </p:sp>
      <p:sp>
        <p:nvSpPr>
          <p:cNvPr id="10" name="Google Shape;411;p35">
            <a:extLst>
              <a:ext uri="{FF2B5EF4-FFF2-40B4-BE49-F238E27FC236}">
                <a16:creationId xmlns:a16="http://schemas.microsoft.com/office/drawing/2014/main" id="{2CAF6307-5CBA-48AF-86B4-B182EC88D860}"/>
              </a:ext>
            </a:extLst>
          </p:cNvPr>
          <p:cNvSpPr/>
          <p:nvPr/>
        </p:nvSpPr>
        <p:spPr>
          <a:xfrm>
            <a:off x="5020803" y="1201479"/>
            <a:ext cx="3855147" cy="300127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Resultado de imagen de open arms">
            <a:extLst>
              <a:ext uri="{FF2B5EF4-FFF2-40B4-BE49-F238E27FC236}">
                <a16:creationId xmlns:a16="http://schemas.microsoft.com/office/drawing/2014/main" id="{6E235AB5-4E67-4982-B03F-8CC4C1C94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492" y="2992047"/>
            <a:ext cx="509655" cy="50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A172F25-FA01-4919-B559-43BF3A22F914}"/>
              </a:ext>
            </a:extLst>
          </p:cNvPr>
          <p:cNvSpPr txBox="1"/>
          <p:nvPr/>
        </p:nvSpPr>
        <p:spPr>
          <a:xfrm>
            <a:off x="282782" y="1818385"/>
            <a:ext cx="2105060" cy="1046440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ook Antiqua"/>
                <a:ea typeface="Book Antiqua"/>
                <a:cs typeface="Book Antiqua"/>
                <a:sym typeface="Book Antiqua"/>
              </a:rPr>
              <a:t>Integrating migrants and raising money for NGO’s.</a:t>
            </a:r>
          </a:p>
          <a:p>
            <a:endParaRPr lang="es-ES" dirty="0"/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2CD324E7-5B1C-40A8-8178-A1C28E6E208C}"/>
              </a:ext>
            </a:extLst>
          </p:cNvPr>
          <p:cNvSpPr txBox="1"/>
          <p:nvPr/>
        </p:nvSpPr>
        <p:spPr>
          <a:xfrm>
            <a:off x="297317" y="1308956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latinLnBrk="1">
              <a:buClrTx/>
              <a:buFontTx/>
              <a:buNone/>
            </a:pPr>
            <a:r>
              <a:rPr lang="en-US" altLang="ko-KR" sz="2400" b="1" kern="1200" dirty="0">
                <a:solidFill>
                  <a:srgbClr val="0070C0"/>
                </a:solidFill>
                <a:ea typeface="Arial Unicode MS"/>
                <a:cs typeface="Arial" pitchFamily="34" charset="0"/>
              </a:rPr>
              <a:t>01</a:t>
            </a:r>
            <a:endParaRPr lang="ko-KR" altLang="en-US" sz="2400" b="1" kern="1200" dirty="0">
              <a:solidFill>
                <a:srgbClr val="0070C0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C7E3ECD3-E74F-4F4E-AF4E-5B233D2B5276}"/>
              </a:ext>
            </a:extLst>
          </p:cNvPr>
          <p:cNvSpPr txBox="1"/>
          <p:nvPr/>
        </p:nvSpPr>
        <p:spPr>
          <a:xfrm>
            <a:off x="2583840" y="1342006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latinLnBrk="1">
              <a:buClrTx/>
              <a:buFontTx/>
              <a:buNone/>
            </a:pPr>
            <a:r>
              <a:rPr lang="en-US" altLang="ko-KR" sz="2400" b="1" kern="1200" dirty="0">
                <a:solidFill>
                  <a:srgbClr val="0070C0"/>
                </a:solidFill>
                <a:ea typeface="Arial Unicode MS"/>
                <a:cs typeface="Arial" pitchFamily="34" charset="0"/>
              </a:rPr>
              <a:t>02</a:t>
            </a:r>
            <a:endParaRPr lang="ko-KR" altLang="en-US" sz="2400" b="1" kern="1200" dirty="0">
              <a:solidFill>
                <a:srgbClr val="0070C0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301D80-9483-40AA-8A7E-B885D0D30420}"/>
              </a:ext>
            </a:extLst>
          </p:cNvPr>
          <p:cNvSpPr txBox="1"/>
          <p:nvPr/>
        </p:nvSpPr>
        <p:spPr>
          <a:xfrm>
            <a:off x="2584742" y="1840418"/>
            <a:ext cx="1932173" cy="1046440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ook Antiqua"/>
                <a:ea typeface="Book Antiqua"/>
                <a:cs typeface="Book Antiqua"/>
                <a:sym typeface="Book Antiqua"/>
              </a:rPr>
              <a:t>This year we are collaborating with OPEN ARMS. </a:t>
            </a:r>
          </a:p>
          <a:p>
            <a:endParaRPr lang="es-ES" dirty="0"/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73401D0E-19A5-4B40-A9D6-BB1F00605307}"/>
              </a:ext>
            </a:extLst>
          </p:cNvPr>
          <p:cNvSpPr txBox="1"/>
          <p:nvPr/>
        </p:nvSpPr>
        <p:spPr>
          <a:xfrm>
            <a:off x="1414745" y="2988672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latinLnBrk="1">
              <a:buClrTx/>
              <a:buFontTx/>
              <a:buNone/>
            </a:pPr>
            <a:r>
              <a:rPr lang="en-US" altLang="ko-KR" sz="2400" b="1" kern="1200" dirty="0">
                <a:solidFill>
                  <a:srgbClr val="0070C0"/>
                </a:solidFill>
                <a:ea typeface="Arial Unicode MS"/>
                <a:cs typeface="Arial" pitchFamily="34" charset="0"/>
              </a:rPr>
              <a:t>03</a:t>
            </a:r>
            <a:endParaRPr lang="ko-KR" altLang="en-US" sz="2400" b="1" kern="1200" dirty="0">
              <a:solidFill>
                <a:srgbClr val="0070C0"/>
              </a:solidFill>
              <a:ea typeface="Arial Unicode MS"/>
              <a:cs typeface="Arial" pitchFamily="34" charset="0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9FFDCFC-24F3-41A5-8966-745B03B4B279}"/>
              </a:ext>
            </a:extLst>
          </p:cNvPr>
          <p:cNvCxnSpPr>
            <a:cxnSpLocks/>
          </p:cNvCxnSpPr>
          <p:nvPr/>
        </p:nvCxnSpPr>
        <p:spPr>
          <a:xfrm>
            <a:off x="0" y="978195"/>
            <a:ext cx="4329574" cy="0"/>
          </a:xfrm>
          <a:prstGeom prst="line">
            <a:avLst/>
          </a:prstGeom>
          <a:ln w="25400" cmpd="sng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0753" y="1321440"/>
            <a:ext cx="8963247" cy="2372483"/>
          </a:xfrm>
        </p:spPr>
        <p:txBody>
          <a:bodyPr/>
          <a:lstStyle/>
          <a:p>
            <a:pPr marL="114300" indent="0">
              <a:buNone/>
            </a:pPr>
            <a:r>
              <a:rPr lang="es-ES" dirty="0">
                <a:solidFill>
                  <a:schemeClr val="tx1"/>
                </a:solidFill>
              </a:rPr>
              <a:t>        </a:t>
            </a:r>
            <a:r>
              <a:rPr lang="es-ES" sz="2500" dirty="0">
                <a:solidFill>
                  <a:schemeClr val="tx1"/>
                </a:solidFill>
              </a:rPr>
              <a:t>Be </a:t>
            </a:r>
            <a:r>
              <a:rPr lang="es-ES" sz="2500" dirty="0" err="1">
                <a:solidFill>
                  <a:schemeClr val="tx1"/>
                </a:solidFill>
              </a:rPr>
              <a:t>able</a:t>
            </a:r>
            <a:r>
              <a:rPr lang="es-ES" sz="2500" dirty="0">
                <a:solidFill>
                  <a:schemeClr val="tx1"/>
                </a:solidFill>
              </a:rPr>
              <a:t> </a:t>
            </a:r>
            <a:r>
              <a:rPr lang="es-ES" sz="2500" dirty="0" err="1">
                <a:solidFill>
                  <a:schemeClr val="tx1"/>
                </a:solidFill>
              </a:rPr>
              <a:t>to</a:t>
            </a:r>
            <a:r>
              <a:rPr lang="es-ES" sz="2500" dirty="0">
                <a:solidFill>
                  <a:schemeClr val="tx1"/>
                </a:solidFill>
              </a:rPr>
              <a:t> </a:t>
            </a:r>
            <a:r>
              <a:rPr lang="es-ES" sz="2500" dirty="0" err="1">
                <a:solidFill>
                  <a:schemeClr val="tx1"/>
                </a:solidFill>
              </a:rPr>
              <a:t>criticise</a:t>
            </a:r>
            <a:r>
              <a:rPr lang="es-ES" sz="2500" dirty="0">
                <a:solidFill>
                  <a:schemeClr val="tx1"/>
                </a:solidFill>
              </a:rPr>
              <a:t> </a:t>
            </a:r>
            <a:r>
              <a:rPr lang="es-ES" sz="2500" dirty="0" err="1">
                <a:solidFill>
                  <a:schemeClr val="tx1"/>
                </a:solidFill>
              </a:rPr>
              <a:t>facts</a:t>
            </a:r>
            <a:r>
              <a:rPr lang="es-ES" sz="2500" dirty="0">
                <a:solidFill>
                  <a:schemeClr val="tx1"/>
                </a:solidFill>
              </a:rPr>
              <a:t> of </a:t>
            </a:r>
            <a:r>
              <a:rPr lang="es-ES" sz="2500" dirty="0" err="1">
                <a:solidFill>
                  <a:schemeClr val="tx1"/>
                </a:solidFill>
              </a:rPr>
              <a:t>our</a:t>
            </a:r>
            <a:r>
              <a:rPr lang="es-ES" sz="2500" dirty="0">
                <a:solidFill>
                  <a:schemeClr val="tx1"/>
                </a:solidFill>
              </a:rPr>
              <a:t> </a:t>
            </a:r>
            <a:r>
              <a:rPr lang="es-ES" sz="2500" dirty="0" err="1">
                <a:solidFill>
                  <a:schemeClr val="tx1"/>
                </a:solidFill>
              </a:rPr>
              <a:t>recent</a:t>
            </a:r>
            <a:r>
              <a:rPr lang="es-ES" sz="2500" dirty="0">
                <a:solidFill>
                  <a:schemeClr val="tx1"/>
                </a:solidFill>
              </a:rPr>
              <a:t> </a:t>
            </a:r>
            <a:r>
              <a:rPr lang="es-ES" sz="2500" dirty="0" err="1">
                <a:solidFill>
                  <a:schemeClr val="tx1"/>
                </a:solidFill>
              </a:rPr>
              <a:t>history</a:t>
            </a:r>
            <a:r>
              <a:rPr lang="es-ES" sz="2500" dirty="0">
                <a:solidFill>
                  <a:schemeClr val="tx1"/>
                </a:solidFill>
              </a:rPr>
              <a:t>.</a:t>
            </a:r>
          </a:p>
          <a:p>
            <a:endParaRPr lang="es-ES" sz="25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s-ES" sz="2500" dirty="0">
                <a:solidFill>
                  <a:schemeClr val="tx1"/>
                </a:solidFill>
              </a:rPr>
              <a:t>               </a:t>
            </a:r>
            <a:r>
              <a:rPr lang="es-ES" sz="2500" dirty="0" err="1">
                <a:solidFill>
                  <a:schemeClr val="tx1"/>
                </a:solidFill>
              </a:rPr>
              <a:t>Raise</a:t>
            </a:r>
            <a:r>
              <a:rPr lang="es-ES" sz="2500" dirty="0">
                <a:solidFill>
                  <a:schemeClr val="tx1"/>
                </a:solidFill>
              </a:rPr>
              <a:t> social </a:t>
            </a:r>
            <a:r>
              <a:rPr lang="es-ES" sz="2500" dirty="0" err="1">
                <a:solidFill>
                  <a:schemeClr val="tx1"/>
                </a:solidFill>
              </a:rPr>
              <a:t>conciousness</a:t>
            </a:r>
            <a:r>
              <a:rPr lang="es-ES" sz="2500" dirty="0">
                <a:solidFill>
                  <a:schemeClr val="tx1"/>
                </a:solidFill>
              </a:rPr>
              <a:t> </a:t>
            </a:r>
            <a:r>
              <a:rPr lang="es-ES" sz="2500" dirty="0" err="1">
                <a:solidFill>
                  <a:schemeClr val="tx1"/>
                </a:solidFill>
              </a:rPr>
              <a:t>about</a:t>
            </a:r>
            <a:r>
              <a:rPr lang="es-ES" sz="2500" dirty="0">
                <a:solidFill>
                  <a:schemeClr val="tx1"/>
                </a:solidFill>
              </a:rPr>
              <a:t> a </a:t>
            </a:r>
            <a:r>
              <a:rPr lang="es-ES" sz="2500" dirty="0" err="1">
                <a:solidFill>
                  <a:schemeClr val="tx1"/>
                </a:solidFill>
              </a:rPr>
              <a:t>current</a:t>
            </a:r>
            <a:r>
              <a:rPr lang="es-ES" sz="2500" dirty="0">
                <a:solidFill>
                  <a:schemeClr val="tx1"/>
                </a:solidFill>
              </a:rPr>
              <a:t>  </a:t>
            </a:r>
            <a:r>
              <a:rPr lang="es-ES" sz="2500" dirty="0" err="1">
                <a:solidFill>
                  <a:schemeClr val="tx1"/>
                </a:solidFill>
              </a:rPr>
              <a:t>problem</a:t>
            </a:r>
            <a:r>
              <a:rPr lang="es-ES" sz="2500" dirty="0">
                <a:solidFill>
                  <a:schemeClr val="tx1"/>
                </a:solidFill>
              </a:rPr>
              <a:t>.</a:t>
            </a:r>
          </a:p>
          <a:p>
            <a:pPr marL="114300" indent="0">
              <a:buNone/>
            </a:pPr>
            <a:endParaRPr lang="es-ES" sz="25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s-ES" sz="2500" dirty="0">
                <a:solidFill>
                  <a:schemeClr val="tx1"/>
                </a:solidFill>
              </a:rPr>
              <a:t>                    </a:t>
            </a:r>
            <a:r>
              <a:rPr lang="es-ES" sz="2500" dirty="0" err="1">
                <a:solidFill>
                  <a:schemeClr val="tx1"/>
                </a:solidFill>
              </a:rPr>
              <a:t>Engage</a:t>
            </a:r>
            <a:r>
              <a:rPr lang="es-ES" sz="2500" dirty="0">
                <a:solidFill>
                  <a:schemeClr val="tx1"/>
                </a:solidFill>
              </a:rPr>
              <a:t> </a:t>
            </a:r>
            <a:r>
              <a:rPr lang="es-ES" sz="2500" dirty="0" err="1">
                <a:solidFill>
                  <a:schemeClr val="tx1"/>
                </a:solidFill>
              </a:rPr>
              <a:t>the</a:t>
            </a:r>
            <a:r>
              <a:rPr lang="es-ES" sz="2500" dirty="0">
                <a:solidFill>
                  <a:schemeClr val="tx1"/>
                </a:solidFill>
              </a:rPr>
              <a:t> </a:t>
            </a:r>
            <a:r>
              <a:rPr lang="es-ES" sz="2500" dirty="0" err="1">
                <a:solidFill>
                  <a:schemeClr val="tx1"/>
                </a:solidFill>
              </a:rPr>
              <a:t>audience</a:t>
            </a:r>
            <a:r>
              <a:rPr lang="es-ES" sz="2500" dirty="0">
                <a:solidFill>
                  <a:schemeClr val="tx1"/>
                </a:solidFill>
              </a:rPr>
              <a:t> </a:t>
            </a:r>
            <a:r>
              <a:rPr lang="es-ES" sz="2500" dirty="0" err="1">
                <a:solidFill>
                  <a:schemeClr val="tx1"/>
                </a:solidFill>
              </a:rPr>
              <a:t>with</a:t>
            </a:r>
            <a:r>
              <a:rPr lang="es-ES" sz="2500" dirty="0">
                <a:solidFill>
                  <a:schemeClr val="tx1"/>
                </a:solidFill>
              </a:rPr>
              <a:t> </a:t>
            </a:r>
            <a:r>
              <a:rPr lang="es-ES" sz="2500" dirty="0" err="1">
                <a:solidFill>
                  <a:schemeClr val="tx1"/>
                </a:solidFill>
              </a:rPr>
              <a:t>our</a:t>
            </a:r>
            <a:r>
              <a:rPr lang="es-ES" sz="2500" dirty="0">
                <a:solidFill>
                  <a:schemeClr val="tx1"/>
                </a:solidFill>
              </a:rPr>
              <a:t> </a:t>
            </a:r>
            <a:r>
              <a:rPr lang="es-ES" sz="2500" dirty="0" err="1">
                <a:solidFill>
                  <a:schemeClr val="tx1"/>
                </a:solidFill>
              </a:rPr>
              <a:t>song</a:t>
            </a:r>
            <a:r>
              <a:rPr lang="es-ES" sz="2500" dirty="0">
                <a:solidFill>
                  <a:schemeClr val="tx1"/>
                </a:solidFill>
              </a:rPr>
              <a:t>. </a:t>
            </a:r>
          </a:p>
        </p:txBody>
      </p:sp>
      <p:grpSp>
        <p:nvGrpSpPr>
          <p:cNvPr id="4" name="Google Shape;158;p15">
            <a:extLst>
              <a:ext uri="{FF2B5EF4-FFF2-40B4-BE49-F238E27FC236}">
                <a16:creationId xmlns:a16="http://schemas.microsoft.com/office/drawing/2014/main" id="{94DA0958-55CE-4A17-AF9D-5B8531F32F0C}"/>
              </a:ext>
            </a:extLst>
          </p:cNvPr>
          <p:cNvGrpSpPr/>
          <p:nvPr/>
        </p:nvGrpSpPr>
        <p:grpSpPr>
          <a:xfrm>
            <a:off x="515524" y="244234"/>
            <a:ext cx="1032512" cy="820249"/>
            <a:chOff x="1934025" y="1001650"/>
            <a:chExt cx="415300" cy="355600"/>
          </a:xfrm>
        </p:grpSpPr>
        <p:sp>
          <p:nvSpPr>
            <p:cNvPr id="5" name="Google Shape;159;p15">
              <a:extLst>
                <a:ext uri="{FF2B5EF4-FFF2-40B4-BE49-F238E27FC236}">
                  <a16:creationId xmlns:a16="http://schemas.microsoft.com/office/drawing/2014/main" id="{0F38B25B-3D62-4599-A683-6A5752D94B6C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60;p15">
              <a:extLst>
                <a:ext uri="{FF2B5EF4-FFF2-40B4-BE49-F238E27FC236}">
                  <a16:creationId xmlns:a16="http://schemas.microsoft.com/office/drawing/2014/main" id="{601469F3-EA6E-4148-8C08-9EC2D5B470CF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61;p15">
              <a:extLst>
                <a:ext uri="{FF2B5EF4-FFF2-40B4-BE49-F238E27FC236}">
                  <a16:creationId xmlns:a16="http://schemas.microsoft.com/office/drawing/2014/main" id="{08202F4F-7B7A-4E1F-98B0-B56299BF2067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162;p15">
              <a:extLst>
                <a:ext uri="{FF2B5EF4-FFF2-40B4-BE49-F238E27FC236}">
                  <a16:creationId xmlns:a16="http://schemas.microsoft.com/office/drawing/2014/main" id="{CCF3BDF8-62EA-432F-A286-055BB584B78B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Oval 4">
            <a:extLst>
              <a:ext uri="{FF2B5EF4-FFF2-40B4-BE49-F238E27FC236}">
                <a16:creationId xmlns:a16="http://schemas.microsoft.com/office/drawing/2014/main" id="{00442A35-45BB-447D-A6F4-407FBC97B890}"/>
              </a:ext>
            </a:extLst>
          </p:cNvPr>
          <p:cNvSpPr/>
          <p:nvPr/>
        </p:nvSpPr>
        <p:spPr>
          <a:xfrm>
            <a:off x="311700" y="1265273"/>
            <a:ext cx="720080" cy="720080"/>
          </a:xfrm>
          <a:prstGeom prst="ellipse">
            <a:avLst/>
          </a:prstGeom>
          <a:solidFill>
            <a:srgbClr val="308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latinLnBrk="1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0" name="Oval 4">
            <a:extLst>
              <a:ext uri="{FF2B5EF4-FFF2-40B4-BE49-F238E27FC236}">
                <a16:creationId xmlns:a16="http://schemas.microsoft.com/office/drawing/2014/main" id="{222E3B48-7FA1-45C7-85F4-283B93872CFE}"/>
              </a:ext>
            </a:extLst>
          </p:cNvPr>
          <p:cNvSpPr/>
          <p:nvPr/>
        </p:nvSpPr>
        <p:spPr>
          <a:xfrm>
            <a:off x="671740" y="2073301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latinLnBrk="1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AB9DEE6B-BC3E-4D01-97C9-9FFC42A1577F}"/>
              </a:ext>
            </a:extLst>
          </p:cNvPr>
          <p:cNvSpPr/>
          <p:nvPr/>
        </p:nvSpPr>
        <p:spPr>
          <a:xfrm>
            <a:off x="1111800" y="2881329"/>
            <a:ext cx="720080" cy="720080"/>
          </a:xfrm>
          <a:prstGeom prst="ellipse">
            <a:avLst/>
          </a:prstGeom>
          <a:solidFill>
            <a:srgbClr val="8AC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latinLnBrk="1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268E7998-8B78-4256-A91C-5BAF65FEBC2E}"/>
              </a:ext>
            </a:extLst>
          </p:cNvPr>
          <p:cNvSpPr txBox="1"/>
          <p:nvPr/>
        </p:nvSpPr>
        <p:spPr>
          <a:xfrm>
            <a:off x="311700" y="1432457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latinLnBrk="1">
              <a:buClrTx/>
              <a:buFontTx/>
              <a:buNone/>
            </a:pPr>
            <a:r>
              <a:rPr lang="en-US" altLang="ko-KR" sz="2400" b="1" kern="12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01</a:t>
            </a:r>
            <a:endParaRPr lang="ko-KR" altLang="en-US" sz="2400" b="1" kern="1200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950F0586-502B-4E47-B881-A17708A444C6}"/>
              </a:ext>
            </a:extLst>
          </p:cNvPr>
          <p:cNvSpPr txBox="1"/>
          <p:nvPr/>
        </p:nvSpPr>
        <p:spPr>
          <a:xfrm>
            <a:off x="671740" y="2186143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latinLnBrk="1">
              <a:buClrTx/>
              <a:buFontTx/>
              <a:buNone/>
            </a:pPr>
            <a:r>
              <a:rPr lang="en-US" altLang="ko-KR" sz="2400" b="1" kern="12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02</a:t>
            </a:r>
            <a:endParaRPr lang="ko-KR" altLang="en-US" sz="2400" b="1" kern="1200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00258DE9-DCBB-4B58-8ADD-C804360C07AD}"/>
              </a:ext>
            </a:extLst>
          </p:cNvPr>
          <p:cNvSpPr txBox="1"/>
          <p:nvPr/>
        </p:nvSpPr>
        <p:spPr>
          <a:xfrm>
            <a:off x="1111800" y="3007160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latinLnBrk="1">
              <a:buClrTx/>
              <a:buFontTx/>
              <a:buNone/>
            </a:pPr>
            <a:r>
              <a:rPr lang="en-US" altLang="ko-KR" sz="2400" b="1" kern="12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03</a:t>
            </a:r>
            <a:endParaRPr lang="ko-KR" altLang="en-US" sz="2400" b="1" kern="1200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2C0ACA15-028E-46F3-88B9-B8D7B12101B0}"/>
              </a:ext>
            </a:extLst>
          </p:cNvPr>
          <p:cNvSpPr/>
          <p:nvPr/>
        </p:nvSpPr>
        <p:spPr>
          <a:xfrm>
            <a:off x="2411760" y="363453"/>
            <a:ext cx="6732240" cy="701030"/>
          </a:xfrm>
          <a:custGeom>
            <a:avLst/>
            <a:gdLst/>
            <a:ahLst/>
            <a:cxnLst/>
            <a:rect l="l" t="t" r="r" b="b"/>
            <a:pathLst>
              <a:path w="6291808" h="701030">
                <a:moveTo>
                  <a:pt x="350515" y="0"/>
                </a:moveTo>
                <a:lnTo>
                  <a:pt x="6291808" y="0"/>
                </a:lnTo>
                <a:lnTo>
                  <a:pt x="6291808" y="701030"/>
                </a:lnTo>
                <a:lnTo>
                  <a:pt x="350515" y="701030"/>
                </a:lnTo>
                <a:cubicBezTo>
                  <a:pt x="156931" y="701030"/>
                  <a:pt x="0" y="544099"/>
                  <a:pt x="0" y="350515"/>
                </a:cubicBezTo>
                <a:cubicBezTo>
                  <a:pt x="0" y="156931"/>
                  <a:pt x="156931" y="0"/>
                  <a:pt x="350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latinLnBrk="1">
              <a:buClrTx/>
              <a:buFontTx/>
              <a:buNone/>
            </a:pPr>
            <a:r>
              <a:rPr lang="es-ES" sz="4000" i="1" dirty="0" err="1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We</a:t>
            </a:r>
            <a:r>
              <a:rPr lang="es-ES" sz="4000" i="1" dirty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s-ES" sz="4000" i="1" dirty="0" err="1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want</a:t>
            </a:r>
            <a:r>
              <a:rPr lang="es-ES" sz="4000" i="1" dirty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s-ES" sz="4000" i="1" dirty="0" err="1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to</a:t>
            </a:r>
            <a:r>
              <a:rPr lang="es-ES" sz="4000" i="1" dirty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:</a:t>
            </a:r>
            <a:endParaRPr lang="en-US" sz="4000" kern="1200" dirty="0">
              <a:ln>
                <a:solidFill>
                  <a:schemeClr val="accent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9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D0FC3E5-32DD-4226-B565-5AFC3834F4F8}"/>
              </a:ext>
            </a:extLst>
          </p:cNvPr>
          <p:cNvSpPr/>
          <p:nvPr/>
        </p:nvSpPr>
        <p:spPr>
          <a:xfrm>
            <a:off x="455078" y="265924"/>
            <a:ext cx="604141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doni MT Black" panose="02070A03080606020203" pitchFamily="18" charset="0"/>
              </a:rPr>
              <a:t>MIGRA</a:t>
            </a:r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doni MT Black" panose="02070A03080606020203" pitchFamily="18" charset="0"/>
              </a:rPr>
              <a:t>TIONS AND ART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2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AA0B305-2481-48E1-96EA-5099ECFF139E}"/>
              </a:ext>
            </a:extLst>
          </p:cNvPr>
          <p:cNvCxnSpPr/>
          <p:nvPr/>
        </p:nvCxnSpPr>
        <p:spPr>
          <a:xfrm>
            <a:off x="0" y="1339702"/>
            <a:ext cx="6105210" cy="0"/>
          </a:xfrm>
          <a:prstGeom prst="line">
            <a:avLst/>
          </a:prstGeom>
          <a:ln w="25400" cmpd="sng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oogle Shape;337;p30">
            <a:extLst>
              <a:ext uri="{FF2B5EF4-FFF2-40B4-BE49-F238E27FC236}">
                <a16:creationId xmlns:a16="http://schemas.microsoft.com/office/drawing/2014/main" id="{BA031B05-B514-4FEF-A24E-9DB44BF1E1D9}"/>
              </a:ext>
            </a:extLst>
          </p:cNvPr>
          <p:cNvGrpSpPr/>
          <p:nvPr/>
        </p:nvGrpSpPr>
        <p:grpSpPr>
          <a:xfrm rot="2714394">
            <a:off x="196394" y="1653764"/>
            <a:ext cx="3162788" cy="1338140"/>
            <a:chOff x="1047099" y="2241353"/>
            <a:chExt cx="3162788" cy="1338140"/>
          </a:xfrm>
        </p:grpSpPr>
        <p:sp>
          <p:nvSpPr>
            <p:cNvPr id="9" name="Google Shape;338;p30">
              <a:extLst>
                <a:ext uri="{FF2B5EF4-FFF2-40B4-BE49-F238E27FC236}">
                  <a16:creationId xmlns:a16="http://schemas.microsoft.com/office/drawing/2014/main" id="{B251DBB9-B6C4-443C-A491-51E070E4ADDF}"/>
                </a:ext>
              </a:extLst>
            </p:cNvPr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" name="Google Shape;339;p30">
              <a:extLst>
                <a:ext uri="{FF2B5EF4-FFF2-40B4-BE49-F238E27FC236}">
                  <a16:creationId xmlns:a16="http://schemas.microsoft.com/office/drawing/2014/main" id="{0E5C3B47-4153-437B-844F-E10D87314BE9}"/>
                </a:ext>
              </a:extLst>
            </p:cNvPr>
            <p:cNvSpPr/>
            <p:nvPr/>
          </p:nvSpPr>
          <p:spPr>
            <a:xfrm rot="19234882"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 sz="1200" b="1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" name="Google Shape;340;p30">
              <a:extLst>
                <a:ext uri="{FF2B5EF4-FFF2-40B4-BE49-F238E27FC236}">
                  <a16:creationId xmlns:a16="http://schemas.microsoft.com/office/drawing/2014/main" id="{DF4415FE-D7DA-492D-BEC8-1E9C0785D00B}"/>
                </a:ext>
              </a:extLst>
            </p:cNvPr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“El Guernica”</a:t>
              </a:r>
              <a:endParaRPr sz="2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" name="Google Shape;341;p30">
              <a:extLst>
                <a:ext uri="{FF2B5EF4-FFF2-40B4-BE49-F238E27FC236}">
                  <a16:creationId xmlns:a16="http://schemas.microsoft.com/office/drawing/2014/main" id="{FD957E4B-5A4E-4187-903D-89F84FB1CDB3}"/>
                </a:ext>
              </a:extLst>
            </p:cNvPr>
            <p:cNvSpPr txBox="1"/>
            <p:nvPr/>
          </p:nvSpPr>
          <p:spPr>
            <a:xfrm rot="18900000">
              <a:off x="2006259" y="2531415"/>
              <a:ext cx="2203628" cy="639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spcAft>
                  <a:spcPts val="1600"/>
                </a:spcAft>
              </a:pPr>
              <a:r>
                <a:rPr lang="es" dirty="0"/>
                <a:t>“As a way to denounce injustice in your homeland.”</a:t>
              </a:r>
              <a:endParaRPr dirty="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3" name="Google Shape;342;p30">
            <a:extLst>
              <a:ext uri="{FF2B5EF4-FFF2-40B4-BE49-F238E27FC236}">
                <a16:creationId xmlns:a16="http://schemas.microsoft.com/office/drawing/2014/main" id="{E94E7B63-90D1-4D16-A91A-B8A18D40879E}"/>
              </a:ext>
            </a:extLst>
          </p:cNvPr>
          <p:cNvGrpSpPr/>
          <p:nvPr/>
        </p:nvGrpSpPr>
        <p:grpSpPr>
          <a:xfrm rot="2715966">
            <a:off x="221097" y="3224139"/>
            <a:ext cx="3116239" cy="1389827"/>
            <a:chOff x="2957320" y="2189666"/>
            <a:chExt cx="3116239" cy="1389827"/>
          </a:xfrm>
        </p:grpSpPr>
        <p:sp>
          <p:nvSpPr>
            <p:cNvPr id="14" name="Google Shape;343;p30">
              <a:extLst>
                <a:ext uri="{FF2B5EF4-FFF2-40B4-BE49-F238E27FC236}">
                  <a16:creationId xmlns:a16="http://schemas.microsoft.com/office/drawing/2014/main" id="{1E0E1E61-7D42-4551-B4ED-973D38D56B8E}"/>
                </a:ext>
              </a:extLst>
            </p:cNvPr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308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5" name="Google Shape;344;p30">
              <a:extLst>
                <a:ext uri="{FF2B5EF4-FFF2-40B4-BE49-F238E27FC236}">
                  <a16:creationId xmlns:a16="http://schemas.microsoft.com/office/drawing/2014/main" id="{1BAD4144-A883-47E5-931F-CC30925DEFEE}"/>
                </a:ext>
              </a:extLst>
            </p:cNvPr>
            <p:cNvSpPr/>
            <p:nvPr/>
          </p:nvSpPr>
          <p:spPr>
            <a:xfrm rot="18669309">
              <a:off x="3420973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666666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 sz="12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" name="Google Shape;345;p30">
              <a:extLst>
                <a:ext uri="{FF2B5EF4-FFF2-40B4-BE49-F238E27FC236}">
                  <a16:creationId xmlns:a16="http://schemas.microsoft.com/office/drawing/2014/main" id="{C0FAF609-19FB-474B-9610-597F35C29EF2}"/>
                </a:ext>
              </a:extLst>
            </p:cNvPr>
            <p:cNvSpPr txBox="1"/>
            <p:nvPr/>
          </p:nvSpPr>
          <p:spPr>
            <a:xfrm rot="18900000">
              <a:off x="3460263" y="2189666"/>
              <a:ext cx="2282151" cy="406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Antonio Machado</a:t>
              </a:r>
              <a:endParaRPr sz="18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" name="Google Shape;346;p30">
              <a:extLst>
                <a:ext uri="{FF2B5EF4-FFF2-40B4-BE49-F238E27FC236}">
                  <a16:creationId xmlns:a16="http://schemas.microsoft.com/office/drawing/2014/main" id="{5C58D4BB-3C97-48EE-BF69-86F692BAFA43}"/>
                </a:ext>
              </a:extLst>
            </p:cNvPr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spcAft>
                  <a:spcPts val="1600"/>
                </a:spcAft>
              </a:pPr>
              <a:r>
                <a:rPr lang="es" dirty="0"/>
                <a:t>“To show  you are the one who must create your own destiny.”</a:t>
              </a:r>
              <a:endParaRPr dirty="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8" name="Google Shape;347;p30">
            <a:extLst>
              <a:ext uri="{FF2B5EF4-FFF2-40B4-BE49-F238E27FC236}">
                <a16:creationId xmlns:a16="http://schemas.microsoft.com/office/drawing/2014/main" id="{560B7B28-0CFA-4931-93B2-9EB13E2656B2}"/>
              </a:ext>
            </a:extLst>
          </p:cNvPr>
          <p:cNvGrpSpPr/>
          <p:nvPr/>
        </p:nvGrpSpPr>
        <p:grpSpPr>
          <a:xfrm rot="2680354">
            <a:off x="4769908" y="1651194"/>
            <a:ext cx="3116238" cy="1341290"/>
            <a:chOff x="4877339" y="2238203"/>
            <a:chExt cx="3116238" cy="1341290"/>
          </a:xfrm>
        </p:grpSpPr>
        <p:sp>
          <p:nvSpPr>
            <p:cNvPr id="19" name="Google Shape;348;p30">
              <a:extLst>
                <a:ext uri="{FF2B5EF4-FFF2-40B4-BE49-F238E27FC236}">
                  <a16:creationId xmlns:a16="http://schemas.microsoft.com/office/drawing/2014/main" id="{6DBB33EC-1F55-404C-AEA8-CA65163474C8}"/>
                </a:ext>
              </a:extLst>
            </p:cNvPr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8AC0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0" name="Google Shape;349;p30">
              <a:extLst>
                <a:ext uri="{FF2B5EF4-FFF2-40B4-BE49-F238E27FC236}">
                  <a16:creationId xmlns:a16="http://schemas.microsoft.com/office/drawing/2014/main" id="{1629EB92-84C5-460D-A2C5-4D872D182B33}"/>
                </a:ext>
              </a:extLst>
            </p:cNvPr>
            <p:cNvSpPr/>
            <p:nvPr/>
          </p:nvSpPr>
          <p:spPr>
            <a:xfrm rot="18795085"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B7B7B7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 sz="1200" b="1" dirty="0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" name="Google Shape;350;p30">
              <a:extLst>
                <a:ext uri="{FF2B5EF4-FFF2-40B4-BE49-F238E27FC236}">
                  <a16:creationId xmlns:a16="http://schemas.microsoft.com/office/drawing/2014/main" id="{D19F7869-27D5-462E-B36E-D62C7E993A0D}"/>
                </a:ext>
              </a:extLst>
            </p:cNvPr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s" sz="2000" b="1" dirty="0">
                  <a:solidFill>
                    <a:schemeClr val="bg1"/>
                  </a:solidFill>
                </a:rPr>
                <a:t>Ara Malikian</a:t>
              </a:r>
              <a:endParaRPr sz="2000" b="1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" name="Google Shape;351;p30">
              <a:extLst>
                <a:ext uri="{FF2B5EF4-FFF2-40B4-BE49-F238E27FC236}">
                  <a16:creationId xmlns:a16="http://schemas.microsoft.com/office/drawing/2014/main" id="{14CFA2B3-85B8-4D04-95DB-22AAF891FDA2}"/>
                </a:ext>
              </a:extLst>
            </p:cNvPr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spcAft>
                  <a:spcPts val="1600"/>
                </a:spcAft>
              </a:pPr>
              <a:r>
                <a:rPr lang="es" dirty="0"/>
                <a:t>“To help you survive and become a citizen of the world.”</a:t>
              </a:r>
              <a:endParaRPr dirty="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pic>
        <p:nvPicPr>
          <p:cNvPr id="24" name="Gráfico 23" descr="Fin">
            <a:extLst>
              <a:ext uri="{FF2B5EF4-FFF2-40B4-BE49-F238E27FC236}">
                <a16:creationId xmlns:a16="http://schemas.microsoft.com/office/drawing/2014/main" id="{0122562C-4546-4EE7-AF6A-E372D8909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92894" y="4492394"/>
            <a:ext cx="651106" cy="651106"/>
          </a:xfrm>
          <a:prstGeom prst="rect">
            <a:avLst/>
          </a:prstGeom>
        </p:spPr>
      </p:pic>
      <p:grpSp>
        <p:nvGrpSpPr>
          <p:cNvPr id="28" name="Google Shape;347;p30">
            <a:extLst>
              <a:ext uri="{FF2B5EF4-FFF2-40B4-BE49-F238E27FC236}">
                <a16:creationId xmlns:a16="http://schemas.microsoft.com/office/drawing/2014/main" id="{560B7B28-0CFA-4931-93B2-9EB13E2656B2}"/>
              </a:ext>
            </a:extLst>
          </p:cNvPr>
          <p:cNvGrpSpPr/>
          <p:nvPr/>
        </p:nvGrpSpPr>
        <p:grpSpPr>
          <a:xfrm rot="2709678">
            <a:off x="4729492" y="3262521"/>
            <a:ext cx="3260810" cy="1341290"/>
            <a:chOff x="4877339" y="2238203"/>
            <a:chExt cx="3260810" cy="1341290"/>
          </a:xfrm>
          <a:solidFill>
            <a:srgbClr val="002060"/>
          </a:solidFill>
        </p:grpSpPr>
        <p:sp>
          <p:nvSpPr>
            <p:cNvPr id="29" name="Google Shape;348;p30">
              <a:extLst>
                <a:ext uri="{FF2B5EF4-FFF2-40B4-BE49-F238E27FC236}">
                  <a16:creationId xmlns:a16="http://schemas.microsoft.com/office/drawing/2014/main" id="{6DBB33EC-1F55-404C-AEA8-CA65163474C8}"/>
                </a:ext>
              </a:extLst>
            </p:cNvPr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0" name="Google Shape;349;p30">
              <a:extLst>
                <a:ext uri="{FF2B5EF4-FFF2-40B4-BE49-F238E27FC236}">
                  <a16:creationId xmlns:a16="http://schemas.microsoft.com/office/drawing/2014/main" id="{1629EB92-84C5-460D-A2C5-4D872D182B33}"/>
                </a:ext>
              </a:extLst>
            </p:cNvPr>
            <p:cNvSpPr/>
            <p:nvPr/>
          </p:nvSpPr>
          <p:spPr>
            <a:xfrm rot="18795085">
              <a:off x="5340992" y="3205393"/>
              <a:ext cx="374100" cy="374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B7B7B7"/>
                  </a:solidFill>
                  <a:latin typeface="Poppins"/>
                  <a:ea typeface="Poppins"/>
                  <a:cs typeface="Poppins"/>
                  <a:sym typeface="Poppins"/>
                </a:rPr>
                <a:t>4</a:t>
              </a:r>
              <a:endParaRPr sz="1200" b="1" dirty="0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" name="Google Shape;350;p30">
              <a:extLst>
                <a:ext uri="{FF2B5EF4-FFF2-40B4-BE49-F238E27FC236}">
                  <a16:creationId xmlns:a16="http://schemas.microsoft.com/office/drawing/2014/main" id="{D19F7869-27D5-462E-B36E-D62C7E993A0D}"/>
                </a:ext>
              </a:extLst>
            </p:cNvPr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s" sz="2000" b="1" dirty="0">
                  <a:solidFill>
                    <a:schemeClr val="bg1"/>
                  </a:solidFill>
                  <a:ea typeface="Poppins"/>
                </a:rPr>
                <a:t>Chambao</a:t>
              </a:r>
              <a:endParaRPr sz="2000" b="1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" name="Google Shape;351;p30">
              <a:extLst>
                <a:ext uri="{FF2B5EF4-FFF2-40B4-BE49-F238E27FC236}">
                  <a16:creationId xmlns:a16="http://schemas.microsoft.com/office/drawing/2014/main" id="{14CFA2B3-85B8-4D04-95DB-22AAF891FDA2}"/>
                </a:ext>
              </a:extLst>
            </p:cNvPr>
            <p:cNvSpPr txBox="1"/>
            <p:nvPr/>
          </p:nvSpPr>
          <p:spPr>
            <a:xfrm rot="18900000">
              <a:off x="5934521" y="2516288"/>
              <a:ext cx="2203628" cy="802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spcAft>
                  <a:spcPts val="1600"/>
                </a:spcAft>
              </a:pPr>
              <a:r>
                <a:rPr lang="es-ES" dirty="0">
                  <a:latin typeface="Poppins Light"/>
                  <a:ea typeface="Poppins Light"/>
                  <a:cs typeface="Poppins Light"/>
                  <a:sym typeface="Poppins Light"/>
                </a:rPr>
                <a:t>”</a:t>
              </a:r>
              <a:r>
                <a:rPr lang="es-ES" dirty="0" err="1">
                  <a:latin typeface="Poppins Light"/>
                  <a:ea typeface="Poppins Light"/>
                  <a:cs typeface="Poppins Light"/>
                  <a:sym typeface="Poppins Light"/>
                </a:rPr>
                <a:t>To</a:t>
              </a:r>
              <a:r>
                <a:rPr lang="es-ES" dirty="0"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s-ES" dirty="0" err="1">
                  <a:latin typeface="Poppins Light"/>
                  <a:ea typeface="Poppins Light"/>
                  <a:cs typeface="Poppins Light"/>
                  <a:sym typeface="Poppins Light"/>
                </a:rPr>
                <a:t>make</a:t>
              </a:r>
              <a:r>
                <a:rPr lang="es-ES" dirty="0">
                  <a:latin typeface="Poppins Light"/>
                  <a:ea typeface="Poppins Light"/>
                  <a:cs typeface="Poppins Light"/>
                  <a:sym typeface="Poppins Light"/>
                </a:rPr>
                <a:t> visible </a:t>
              </a:r>
              <a:r>
                <a:rPr lang="es-ES" dirty="0" err="1">
                  <a:latin typeface="Poppins Light"/>
                  <a:ea typeface="Poppins Light"/>
                  <a:cs typeface="Poppins Light"/>
                  <a:sym typeface="Poppins Light"/>
                </a:rPr>
                <a:t>the</a:t>
              </a:r>
              <a:r>
                <a:rPr lang="es-ES" dirty="0"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s-ES" dirty="0" err="1">
                  <a:latin typeface="Poppins Light"/>
                  <a:ea typeface="Poppins Light"/>
                  <a:cs typeface="Poppins Light"/>
                  <a:sym typeface="Poppins Light"/>
                </a:rPr>
                <a:t>situation</a:t>
              </a:r>
              <a:r>
                <a:rPr lang="es-ES" dirty="0">
                  <a:latin typeface="Poppins Light"/>
                  <a:ea typeface="Poppins Light"/>
                  <a:cs typeface="Poppins Light"/>
                  <a:sym typeface="Poppins Light"/>
                </a:rPr>
                <a:t> of </a:t>
              </a:r>
              <a:r>
                <a:rPr lang="es-ES" dirty="0" err="1">
                  <a:latin typeface="Poppins Light"/>
                  <a:ea typeface="Poppins Light"/>
                  <a:cs typeface="Poppins Light"/>
                  <a:sym typeface="Poppins Light"/>
                </a:rPr>
                <a:t>illegal</a:t>
              </a:r>
              <a:r>
                <a:rPr lang="es-ES" dirty="0"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s-ES" dirty="0" err="1">
                  <a:latin typeface="Poppins Light"/>
                  <a:ea typeface="Poppins Light"/>
                  <a:cs typeface="Poppins Light"/>
                  <a:sym typeface="Poppins Light"/>
                </a:rPr>
                <a:t>immigrants</a:t>
              </a:r>
              <a:r>
                <a:rPr lang="es-ES" dirty="0">
                  <a:latin typeface="Poppins Light"/>
                  <a:ea typeface="Poppins Light"/>
                  <a:cs typeface="Poppins Light"/>
                  <a:sym typeface="Poppins Light"/>
                </a:rPr>
                <a:t>"</a:t>
              </a:r>
              <a:endParaRPr dirty="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>
            <a:spLocks noGrp="1"/>
          </p:cNvSpPr>
          <p:nvPr>
            <p:ph type="ctrTitle"/>
          </p:nvPr>
        </p:nvSpPr>
        <p:spPr>
          <a:xfrm>
            <a:off x="311700" y="-108300"/>
            <a:ext cx="8520600" cy="11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600"/>
              <a:buFont typeface="Lucida Sans"/>
              <a:buNone/>
            </a:pPr>
            <a:r>
              <a:rPr lang="es" sz="3600" b="1" i="1" dirty="0">
                <a:solidFill>
                  <a:srgbClr val="308F9C"/>
                </a:solidFill>
              </a:rPr>
              <a:t>“EL GUERNICA” - PABLO PICASSO</a:t>
            </a:r>
            <a:endParaRPr sz="3600" b="1" i="1" dirty="0">
              <a:solidFill>
                <a:srgbClr val="308F9C"/>
              </a:solidFill>
            </a:endParaRPr>
          </a:p>
        </p:txBody>
      </p:sp>
      <p:sp>
        <p:nvSpPr>
          <p:cNvPr id="152" name="Google Shape;152;p5"/>
          <p:cNvSpPr txBox="1">
            <a:spLocks noGrp="1"/>
          </p:cNvSpPr>
          <p:nvPr>
            <p:ph type="subTitle" idx="1"/>
          </p:nvPr>
        </p:nvSpPr>
        <p:spPr>
          <a:xfrm>
            <a:off x="189450" y="1072055"/>
            <a:ext cx="8520600" cy="3832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s" dirty="0"/>
              <a:t>       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s" dirty="0"/>
              <a:t>          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s" dirty="0"/>
              <a:t>                                      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s" dirty="0"/>
              <a:t> 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s" dirty="0"/>
              <a:t>            </a:t>
            </a:r>
            <a:endParaRPr dirty="0"/>
          </a:p>
        </p:txBody>
      </p:sp>
      <p:pic>
        <p:nvPicPr>
          <p:cNvPr id="154" name="Google Shape;15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7725" y="1146725"/>
            <a:ext cx="2837400" cy="3336800"/>
          </a:xfrm>
          <a:prstGeom prst="rect">
            <a:avLst/>
          </a:prstGeom>
          <a:ln w="127000" cap="rnd">
            <a:solidFill>
              <a:srgbClr val="D7DEE3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Google Shape;272;p25">
            <a:extLst>
              <a:ext uri="{FF2B5EF4-FFF2-40B4-BE49-F238E27FC236}">
                <a16:creationId xmlns:a16="http://schemas.microsoft.com/office/drawing/2014/main" id="{3E75F363-69AC-4FE1-812C-61B7BC6E8D0B}"/>
              </a:ext>
            </a:extLst>
          </p:cNvPr>
          <p:cNvSpPr/>
          <p:nvPr/>
        </p:nvSpPr>
        <p:spPr>
          <a:xfrm rot="16200000">
            <a:off x="927412" y="1359425"/>
            <a:ext cx="3339000" cy="3461077"/>
          </a:xfrm>
          <a:prstGeom prst="ellipse">
            <a:avLst/>
          </a:prstGeom>
          <a:noFill/>
          <a:ln w="19050" cap="flat" cmpd="sng">
            <a:solidFill>
              <a:schemeClr val="tx2">
                <a:lumMod val="1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14" name="Google Shape;274;p25">
            <a:extLst>
              <a:ext uri="{FF2B5EF4-FFF2-40B4-BE49-F238E27FC236}">
                <a16:creationId xmlns:a16="http://schemas.microsoft.com/office/drawing/2014/main" id="{8C5A2C60-C66B-4C06-A010-210263A590EE}"/>
              </a:ext>
            </a:extLst>
          </p:cNvPr>
          <p:cNvGrpSpPr/>
          <p:nvPr/>
        </p:nvGrpSpPr>
        <p:grpSpPr>
          <a:xfrm>
            <a:off x="1603389" y="2108382"/>
            <a:ext cx="1815900" cy="1815900"/>
            <a:chOff x="3664038" y="1663782"/>
            <a:chExt cx="1815900" cy="1815900"/>
          </a:xfrm>
        </p:grpSpPr>
        <p:sp>
          <p:nvSpPr>
            <p:cNvPr id="15" name="Google Shape;275;p25">
              <a:extLst>
                <a:ext uri="{FF2B5EF4-FFF2-40B4-BE49-F238E27FC236}">
                  <a16:creationId xmlns:a16="http://schemas.microsoft.com/office/drawing/2014/main" id="{438801BF-42D2-4170-8651-54A31257FF1D}"/>
                </a:ext>
              </a:extLst>
            </p:cNvPr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" name="Google Shape;276;p25">
              <a:extLst>
                <a:ext uri="{FF2B5EF4-FFF2-40B4-BE49-F238E27FC236}">
                  <a16:creationId xmlns:a16="http://schemas.microsoft.com/office/drawing/2014/main" id="{02E47CDB-995D-4516-8D4C-3BC82CC9DD4F}"/>
                </a:ext>
              </a:extLst>
            </p:cNvPr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buSzPts val="1820"/>
              </a:pPr>
              <a:r>
                <a:rPr lang="es-ES" sz="2000" dirty="0">
                  <a:solidFill>
                    <a:schemeClr val="bg1"/>
                  </a:solidFill>
                </a:rPr>
                <a:t>PABLO PICASSO</a:t>
              </a:r>
            </a:p>
          </p:txBody>
        </p:sp>
      </p:grpSp>
      <p:grpSp>
        <p:nvGrpSpPr>
          <p:cNvPr id="17" name="Google Shape;283;p25">
            <a:extLst>
              <a:ext uri="{FF2B5EF4-FFF2-40B4-BE49-F238E27FC236}">
                <a16:creationId xmlns:a16="http://schemas.microsoft.com/office/drawing/2014/main" id="{7F4FBC9B-02CD-4109-9551-60BD1EC8575C}"/>
              </a:ext>
            </a:extLst>
          </p:cNvPr>
          <p:cNvGrpSpPr/>
          <p:nvPr/>
        </p:nvGrpSpPr>
        <p:grpSpPr>
          <a:xfrm>
            <a:off x="3290758" y="3543011"/>
            <a:ext cx="1204123" cy="1216275"/>
            <a:chOff x="5214448" y="3234278"/>
            <a:chExt cx="1068600" cy="1068600"/>
          </a:xfrm>
          <a:solidFill>
            <a:srgbClr val="0070C0"/>
          </a:solidFill>
        </p:grpSpPr>
        <p:sp>
          <p:nvSpPr>
            <p:cNvPr id="18" name="Google Shape;284;p25">
              <a:extLst>
                <a:ext uri="{FF2B5EF4-FFF2-40B4-BE49-F238E27FC236}">
                  <a16:creationId xmlns:a16="http://schemas.microsoft.com/office/drawing/2014/main" id="{2E937341-107C-433B-BB65-2875A301D8D7}"/>
                </a:ext>
              </a:extLst>
            </p:cNvPr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9" name="Google Shape;285;p25">
              <a:extLst>
                <a:ext uri="{FF2B5EF4-FFF2-40B4-BE49-F238E27FC236}">
                  <a16:creationId xmlns:a16="http://schemas.microsoft.com/office/drawing/2014/main" id="{63DA5715-5586-44DF-9AD2-44ED9DF05144}"/>
                </a:ext>
              </a:extLst>
            </p:cNvPr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 dirty="0">
                  <a:solidFill>
                    <a:schemeClr val="bg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SPANISH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 dirty="0">
                  <a:solidFill>
                    <a:schemeClr val="bg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PAINTER</a:t>
              </a:r>
              <a:endParaRPr sz="10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0" name="Google Shape;283;p25">
            <a:extLst>
              <a:ext uri="{FF2B5EF4-FFF2-40B4-BE49-F238E27FC236}">
                <a16:creationId xmlns:a16="http://schemas.microsoft.com/office/drawing/2014/main" id="{F142EEC2-12C2-49B5-814E-AB606F6B6BAF}"/>
              </a:ext>
            </a:extLst>
          </p:cNvPr>
          <p:cNvGrpSpPr/>
          <p:nvPr/>
        </p:nvGrpSpPr>
        <p:grpSpPr>
          <a:xfrm>
            <a:off x="188680" y="3209327"/>
            <a:ext cx="1662154" cy="1781314"/>
            <a:chOff x="5214448" y="3234278"/>
            <a:chExt cx="1068600" cy="1068600"/>
          </a:xfrm>
          <a:solidFill>
            <a:srgbClr val="00B0F0"/>
          </a:solidFill>
        </p:grpSpPr>
        <p:sp>
          <p:nvSpPr>
            <p:cNvPr id="21" name="Google Shape;284;p25">
              <a:extLst>
                <a:ext uri="{FF2B5EF4-FFF2-40B4-BE49-F238E27FC236}">
                  <a16:creationId xmlns:a16="http://schemas.microsoft.com/office/drawing/2014/main" id="{E3457520-0B93-4D5D-A99D-2A9D93513551}"/>
                </a:ext>
              </a:extLst>
            </p:cNvPr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2" name="Google Shape;285;p25">
              <a:extLst>
                <a:ext uri="{FF2B5EF4-FFF2-40B4-BE49-F238E27FC236}">
                  <a16:creationId xmlns:a16="http://schemas.microsoft.com/office/drawing/2014/main" id="{361D4E80-B5F2-4C6B-9A1A-6F69A515B2EF}"/>
                </a:ext>
              </a:extLst>
            </p:cNvPr>
            <p:cNvSpPr txBox="1"/>
            <p:nvPr/>
          </p:nvSpPr>
          <p:spPr>
            <a:xfrm>
              <a:off x="5297680" y="3549317"/>
              <a:ext cx="934198" cy="38615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endParaRPr lang="es-ES" b="1" dirty="0">
                <a:solidFill>
                  <a:schemeClr val="tx1"/>
                </a:solidFill>
                <a:latin typeface="Amatic SC"/>
                <a:ea typeface="Amatic SC"/>
                <a:cs typeface="Amatic SC"/>
                <a:sym typeface="Amatic SC"/>
              </a:endParaRPr>
            </a:p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MONTMARTRE</a:t>
              </a:r>
              <a:r>
                <a:rPr lang="en" sz="800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endParaRPr sz="700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3" name="Google Shape;283;p25">
            <a:extLst>
              <a:ext uri="{FF2B5EF4-FFF2-40B4-BE49-F238E27FC236}">
                <a16:creationId xmlns:a16="http://schemas.microsoft.com/office/drawing/2014/main" id="{8D8A1F93-74A5-4414-B7F8-E414AE277054}"/>
              </a:ext>
            </a:extLst>
          </p:cNvPr>
          <p:cNvGrpSpPr/>
          <p:nvPr/>
        </p:nvGrpSpPr>
        <p:grpSpPr>
          <a:xfrm>
            <a:off x="3324126" y="1277956"/>
            <a:ext cx="1380076" cy="1442981"/>
            <a:chOff x="5214448" y="3234278"/>
            <a:chExt cx="1068600" cy="1068600"/>
          </a:xfrm>
          <a:solidFill>
            <a:srgbClr val="8AC0E4"/>
          </a:solidFill>
        </p:grpSpPr>
        <p:sp>
          <p:nvSpPr>
            <p:cNvPr id="24" name="Google Shape;284;p25">
              <a:extLst>
                <a:ext uri="{FF2B5EF4-FFF2-40B4-BE49-F238E27FC236}">
                  <a16:creationId xmlns:a16="http://schemas.microsoft.com/office/drawing/2014/main" id="{D13784CA-9089-42D1-860F-F9A106CCD8C1}"/>
                </a:ext>
              </a:extLst>
            </p:cNvPr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5" name="Google Shape;285;p25">
              <a:extLst>
                <a:ext uri="{FF2B5EF4-FFF2-40B4-BE49-F238E27FC236}">
                  <a16:creationId xmlns:a16="http://schemas.microsoft.com/office/drawing/2014/main" id="{5D0EC40F-A906-437A-969D-BA70180074A1}"/>
                </a:ext>
              </a:extLst>
            </p:cNvPr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CIVIL 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</a:t>
              </a:r>
              <a:r>
                <a:rPr lang="es-ES" sz="1200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AR</a:t>
              </a:r>
              <a:endParaRPr sz="1200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6" name="Google Shape;283;p25">
            <a:extLst>
              <a:ext uri="{FF2B5EF4-FFF2-40B4-BE49-F238E27FC236}">
                <a16:creationId xmlns:a16="http://schemas.microsoft.com/office/drawing/2014/main" id="{3A2822D9-40F8-4233-8842-18B71F46506A}"/>
              </a:ext>
            </a:extLst>
          </p:cNvPr>
          <p:cNvGrpSpPr/>
          <p:nvPr/>
        </p:nvGrpSpPr>
        <p:grpSpPr>
          <a:xfrm>
            <a:off x="1044692" y="1268021"/>
            <a:ext cx="1068600" cy="1068600"/>
            <a:chOff x="5214448" y="3234278"/>
            <a:chExt cx="1068600" cy="1068600"/>
          </a:xfrm>
          <a:solidFill>
            <a:srgbClr val="308F9C"/>
          </a:solidFill>
        </p:grpSpPr>
        <p:sp>
          <p:nvSpPr>
            <p:cNvPr id="27" name="Google Shape;284;p25">
              <a:extLst>
                <a:ext uri="{FF2B5EF4-FFF2-40B4-BE49-F238E27FC236}">
                  <a16:creationId xmlns:a16="http://schemas.microsoft.com/office/drawing/2014/main" id="{1F8FE513-6E24-46F3-8B90-96494E61EA51}"/>
                </a:ext>
              </a:extLst>
            </p:cNvPr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8" name="Google Shape;285;p25">
              <a:extLst>
                <a:ext uri="{FF2B5EF4-FFF2-40B4-BE49-F238E27FC236}">
                  <a16:creationId xmlns:a16="http://schemas.microsoft.com/office/drawing/2014/main" id="{BD72FDC4-E557-4759-97CC-E2A2D65D0103}"/>
                </a:ext>
              </a:extLst>
            </p:cNvPr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50" dirty="0">
                  <a:solidFill>
                    <a:schemeClr val="bg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1881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50" dirty="0">
                  <a:solidFill>
                    <a:schemeClr val="bg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MÁLAGA</a:t>
              </a:r>
              <a:endParaRPr sz="105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értice">
  <a:themeElements>
    <a:clrScheme name="Escala de grises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CBC41D4-3816-4FD6-8C01-95F4BCE78137}">
  <we:reference id="wa104178141" version="4.3.3.0" store="es-E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Plantilla-color-blanco-con-negro (1)</Template>
  <TotalTime>347</TotalTime>
  <Words>659</Words>
  <Application>Microsoft Office PowerPoint</Application>
  <PresentationFormat>Presentación en pantalla (16:9)</PresentationFormat>
  <Paragraphs>159</Paragraphs>
  <Slides>19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5" baseType="lpstr">
      <vt:lpstr>Arial</vt:lpstr>
      <vt:lpstr>Amatic SC</vt:lpstr>
      <vt:lpstr>Bodoni MT Black</vt:lpstr>
      <vt:lpstr>Impact</vt:lpstr>
      <vt:lpstr>Book Antiqua</vt:lpstr>
      <vt:lpstr>French Script MT</vt:lpstr>
      <vt:lpstr>Lucida Sans</vt:lpstr>
      <vt:lpstr>Poppins</vt:lpstr>
      <vt:lpstr>MV Boli</vt:lpstr>
      <vt:lpstr>Bodoni MT</vt:lpstr>
      <vt:lpstr>Noto Sans Symbols</vt:lpstr>
      <vt:lpstr>Times New Roman</vt:lpstr>
      <vt:lpstr>Goudy Stout</vt:lpstr>
      <vt:lpstr>Poppins Light</vt:lpstr>
      <vt:lpstr>Wingdings</vt:lpstr>
      <vt:lpstr>Vértice</vt:lpstr>
      <vt:lpstr>MIGRATION AND ART </vt:lpstr>
      <vt:lpstr>Presentación de PowerPoint</vt:lpstr>
      <vt:lpstr>Presentación de PowerPoint</vt:lpstr>
      <vt:lpstr>Dissemination of our  project and products</vt:lpstr>
      <vt:lpstr>Campaign to promote the 2030 Agenda Global Goals</vt:lpstr>
      <vt:lpstr>Solidarity week 2020:</vt:lpstr>
      <vt:lpstr>Presentación de PowerPoint</vt:lpstr>
      <vt:lpstr>Presentación de PowerPoint</vt:lpstr>
      <vt:lpstr>“EL GUERNICA” - PABLO PICASSO</vt:lpstr>
      <vt:lpstr>“EL GUERNICA” - PABLO PICASSO</vt:lpstr>
      <vt:lpstr>ANTONIO MACHADO</vt:lpstr>
      <vt:lpstr>POEM: “THE TRAVELLER”</vt:lpstr>
      <vt:lpstr>POEM: “THE TRAVELLER”</vt:lpstr>
      <vt:lpstr>ARA MALIKIAN</vt:lpstr>
      <vt:lpstr>“A LIFE AMONG STRINGS”</vt:lpstr>
      <vt:lpstr> “Papeles mojados”  by Chambao -</vt:lpstr>
      <vt:lpstr>Wet papers by Chambao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AND ART</dc:title>
  <dc:creator>usuario</dc:creator>
  <cp:lastModifiedBy>isatereteacher@outlook.es</cp:lastModifiedBy>
  <cp:revision>38</cp:revision>
  <dcterms:modified xsi:type="dcterms:W3CDTF">2020-02-21T20:25:45Z</dcterms:modified>
</cp:coreProperties>
</file>