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2E8F4-DADC-4ACA-9ADD-C1B04D1E434B}" type="datetimeFigureOut">
              <a:rPr lang="sr-Latn-CS" smtClean="0"/>
              <a:pPr/>
              <a:t>4.3.2018.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95350-D168-4FC2-B8C2-161ACF007B6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AADA-95EC-41B0-88CC-A33C4D2EAB05}" type="datetimeFigureOut">
              <a:rPr lang="sr-Latn-CS" smtClean="0"/>
              <a:pPr/>
              <a:t>4.3.2018.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7D4E-104D-4F23-BE03-FD692C7012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AADA-95EC-41B0-88CC-A33C4D2EAB05}" type="datetimeFigureOut">
              <a:rPr lang="sr-Latn-CS" smtClean="0"/>
              <a:pPr/>
              <a:t>4.3.2018.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7D4E-104D-4F23-BE03-FD692C7012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AADA-95EC-41B0-88CC-A33C4D2EAB05}" type="datetimeFigureOut">
              <a:rPr lang="sr-Latn-CS" smtClean="0"/>
              <a:pPr/>
              <a:t>4.3.2018.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7D4E-104D-4F23-BE03-FD692C7012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AADA-95EC-41B0-88CC-A33C4D2EAB05}" type="datetimeFigureOut">
              <a:rPr lang="sr-Latn-CS" smtClean="0"/>
              <a:pPr/>
              <a:t>4.3.2018.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7D4E-104D-4F23-BE03-FD692C7012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AADA-95EC-41B0-88CC-A33C4D2EAB05}" type="datetimeFigureOut">
              <a:rPr lang="sr-Latn-CS" smtClean="0"/>
              <a:pPr/>
              <a:t>4.3.2018.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7D4E-104D-4F23-BE03-FD692C7012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AADA-95EC-41B0-88CC-A33C4D2EAB05}" type="datetimeFigureOut">
              <a:rPr lang="sr-Latn-CS" smtClean="0"/>
              <a:pPr/>
              <a:t>4.3.2018.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7D4E-104D-4F23-BE03-FD692C7012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AADA-95EC-41B0-88CC-A33C4D2EAB05}" type="datetimeFigureOut">
              <a:rPr lang="sr-Latn-CS" smtClean="0"/>
              <a:pPr/>
              <a:t>4.3.2018.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7D4E-104D-4F23-BE03-FD692C7012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AADA-95EC-41B0-88CC-A33C4D2EAB05}" type="datetimeFigureOut">
              <a:rPr lang="sr-Latn-CS" smtClean="0"/>
              <a:pPr/>
              <a:t>4.3.2018.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7D4E-104D-4F23-BE03-FD692C7012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AADA-95EC-41B0-88CC-A33C4D2EAB05}" type="datetimeFigureOut">
              <a:rPr lang="sr-Latn-CS" smtClean="0"/>
              <a:pPr/>
              <a:t>4.3.2018.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7D4E-104D-4F23-BE03-FD692C7012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AADA-95EC-41B0-88CC-A33C4D2EAB05}" type="datetimeFigureOut">
              <a:rPr lang="sr-Latn-CS" smtClean="0"/>
              <a:pPr/>
              <a:t>4.3.2018.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7D4E-104D-4F23-BE03-FD692C7012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AADA-95EC-41B0-88CC-A33C4D2EAB05}" type="datetimeFigureOut">
              <a:rPr lang="sr-Latn-CS" smtClean="0"/>
              <a:pPr/>
              <a:t>4.3.2018.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7D4E-104D-4F23-BE03-FD692C7012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AAADA-95EC-41B0-88CC-A33C4D2EAB05}" type="datetimeFigureOut">
              <a:rPr lang="sr-Latn-CS" smtClean="0"/>
              <a:pPr/>
              <a:t>4.3.2018.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17D4E-104D-4F23-BE03-FD692C70125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photo-cz.com/" TargetMode="External"/><Relationship Id="rId2" Type="http://schemas.openxmlformats.org/officeDocument/2006/relationships/hyperlink" Target="http://www.hhdhyla.hr/vrste/vodozemc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76" y="1643050"/>
            <a:ext cx="74295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/>
                <a:solidFill>
                  <a:srgbClr val="00B050"/>
                </a:solidFill>
                <a:effectLst/>
              </a:rPr>
              <a:t>PROTECT THE AMPHIBIANS!</a:t>
            </a:r>
            <a:endParaRPr lang="hr-HR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1026" name="Picture 2" descr="Slikovni rezultat za FRO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000264" cy="1745231"/>
          </a:xfrm>
          <a:prstGeom prst="rect">
            <a:avLst/>
          </a:prstGeom>
          <a:noFill/>
        </p:spPr>
      </p:pic>
      <p:pic>
        <p:nvPicPr>
          <p:cNvPr id="1028" name="Picture 4" descr="Slikovni rezultat za FRO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71942"/>
            <a:ext cx="3571900" cy="1850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Slikovni rezultat za daždevnjac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000504"/>
            <a:ext cx="2286000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kovni rezultat za triturus carnifex"/>
          <p:cNvPicPr>
            <a:picLocks noChangeAspect="1" noChangeArrowheads="1"/>
          </p:cNvPicPr>
          <p:nvPr/>
        </p:nvPicPr>
        <p:blipFill>
          <a:blip r:embed="rId2"/>
          <a:srcRect t="9762" r="1562" b="14244"/>
          <a:stretch>
            <a:fillRect/>
          </a:stretch>
        </p:blipFill>
        <p:spPr bwMode="auto">
          <a:xfrm>
            <a:off x="1500166" y="1285860"/>
            <a:ext cx="6286544" cy="3130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57422" y="4572008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err="1"/>
              <a:t>Italian</a:t>
            </a:r>
            <a:r>
              <a:rPr lang="hr-HR" sz="3600" b="1" dirty="0"/>
              <a:t> </a:t>
            </a:r>
            <a:r>
              <a:rPr lang="hr-HR" sz="3600" b="1" dirty="0" err="1"/>
              <a:t>crested</a:t>
            </a:r>
            <a:r>
              <a:rPr lang="hr-HR" sz="3600" b="1" dirty="0"/>
              <a:t> </a:t>
            </a:r>
            <a:r>
              <a:rPr lang="hr-HR" sz="3600" b="1" dirty="0" err="1" smtClean="0"/>
              <a:t>newt</a:t>
            </a:r>
            <a:endParaRPr lang="hr-HR" sz="3600" b="1" dirty="0"/>
          </a:p>
          <a:p>
            <a:pPr algn="ctr"/>
            <a:r>
              <a:rPr lang="hr-HR" sz="2800" dirty="0" smtClean="0"/>
              <a:t>-</a:t>
            </a:r>
            <a:r>
              <a:rPr lang="en-US" sz="2800" dirty="0"/>
              <a:t>permanent and temporary standing water, </a:t>
            </a:r>
            <a:r>
              <a:rPr lang="en-US" sz="2800" dirty="0" smtClean="0"/>
              <a:t>prefer</a:t>
            </a:r>
            <a:r>
              <a:rPr lang="hr-HR" sz="2800" dirty="0" smtClean="0"/>
              <a:t>s</a:t>
            </a:r>
            <a:r>
              <a:rPr lang="en-US" sz="2800" dirty="0" smtClean="0"/>
              <a:t> </a:t>
            </a:r>
            <a:r>
              <a:rPr lang="en-US" sz="2800" dirty="0"/>
              <a:t>mountain </a:t>
            </a:r>
            <a:r>
              <a:rPr lang="en-US" sz="2800" dirty="0" smtClean="0"/>
              <a:t>areas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likovni rezultat za mali vodenjak"/>
          <p:cNvPicPr>
            <a:picLocks noChangeAspect="1" noChangeArrowheads="1"/>
          </p:cNvPicPr>
          <p:nvPr/>
        </p:nvPicPr>
        <p:blipFill>
          <a:blip r:embed="rId2"/>
          <a:srcRect t="18157" b="12530"/>
          <a:stretch>
            <a:fillRect/>
          </a:stretch>
        </p:blipFill>
        <p:spPr bwMode="auto">
          <a:xfrm>
            <a:off x="1643042" y="1000108"/>
            <a:ext cx="5857916" cy="2727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3108" y="4143380"/>
            <a:ext cx="46434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	</a:t>
            </a:r>
            <a:r>
              <a:rPr lang="hr-HR" sz="3600" b="1" dirty="0" err="1"/>
              <a:t>Smooth</a:t>
            </a:r>
            <a:r>
              <a:rPr lang="hr-HR" sz="3600" b="1" dirty="0"/>
              <a:t> </a:t>
            </a:r>
            <a:r>
              <a:rPr lang="hr-HR" sz="3600" b="1" dirty="0" err="1"/>
              <a:t>newt</a:t>
            </a:r>
            <a:endParaRPr lang="hr-HR" sz="3600" b="1" dirty="0"/>
          </a:p>
          <a:p>
            <a:endParaRPr lang="hr-HR" sz="2800" dirty="0"/>
          </a:p>
          <a:p>
            <a:pPr algn="ctr"/>
            <a:r>
              <a:rPr lang="hr-HR" sz="2800" dirty="0"/>
              <a:t>- </a:t>
            </a:r>
            <a:r>
              <a:rPr lang="hr-HR" sz="2800" dirty="0" err="1"/>
              <a:t>widespread</a:t>
            </a:r>
            <a:r>
              <a:rPr lang="hr-HR" sz="2800" dirty="0"/>
              <a:t>, </a:t>
            </a:r>
            <a:r>
              <a:rPr lang="hr-HR" sz="2800" dirty="0" err="1"/>
              <a:t>lowland</a:t>
            </a:r>
            <a:r>
              <a:rPr lang="hr-HR" sz="2800" dirty="0"/>
              <a:t> </a:t>
            </a:r>
            <a:r>
              <a:rPr lang="hr-HR" sz="2800" dirty="0" err="1"/>
              <a:t>areas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likovni rezultat za planinski vodenjak"/>
          <p:cNvPicPr>
            <a:picLocks noChangeAspect="1" noChangeArrowheads="1"/>
          </p:cNvPicPr>
          <p:nvPr/>
        </p:nvPicPr>
        <p:blipFill>
          <a:blip r:embed="rId2"/>
          <a:srcRect b="8333"/>
          <a:stretch>
            <a:fillRect/>
          </a:stretch>
        </p:blipFill>
        <p:spPr bwMode="auto">
          <a:xfrm>
            <a:off x="1928794" y="1071546"/>
            <a:ext cx="509154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000232" y="4429132"/>
            <a:ext cx="47863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/>
              <a:t>Alpine </a:t>
            </a:r>
            <a:r>
              <a:rPr lang="hr-HR" sz="3600" b="1" dirty="0" err="1" smtClean="0"/>
              <a:t>newt</a:t>
            </a:r>
            <a:endParaRPr lang="hr-HR" sz="3600" b="1" dirty="0" smtClean="0"/>
          </a:p>
          <a:p>
            <a:pPr algn="ctr"/>
            <a:r>
              <a:rPr lang="hr-HR" sz="2800" dirty="0" smtClean="0"/>
              <a:t>- </a:t>
            </a:r>
            <a:r>
              <a:rPr lang="en-US" sz="2800" dirty="0"/>
              <a:t>an aquatic species, </a:t>
            </a:r>
            <a:r>
              <a:rPr lang="en-US" sz="2800" dirty="0" smtClean="0"/>
              <a:t>sex</a:t>
            </a:r>
            <a:r>
              <a:rPr lang="hr-HR" sz="2800" dirty="0" err="1" smtClean="0"/>
              <a:t>ual</a:t>
            </a:r>
            <a:r>
              <a:rPr lang="en-US" sz="2800" dirty="0" smtClean="0"/>
              <a:t> </a:t>
            </a:r>
            <a:r>
              <a:rPr lang="en-US" sz="2800" dirty="0" err="1" smtClean="0"/>
              <a:t>dimo</a:t>
            </a:r>
            <a:r>
              <a:rPr lang="hr-HR" sz="2800" dirty="0" err="1" smtClean="0"/>
              <a:t>rph</a:t>
            </a:r>
            <a:r>
              <a:rPr lang="en-US" sz="2800" dirty="0" smtClean="0"/>
              <a:t>ism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likovni rezultat za čovjećja ribica"/>
          <p:cNvPicPr>
            <a:picLocks noChangeAspect="1" noChangeArrowheads="1"/>
          </p:cNvPicPr>
          <p:nvPr/>
        </p:nvPicPr>
        <p:blipFill>
          <a:blip r:embed="rId2"/>
          <a:srcRect l="2143" t="10119" r="3571" b="15261"/>
          <a:stretch>
            <a:fillRect/>
          </a:stretch>
        </p:blipFill>
        <p:spPr bwMode="auto">
          <a:xfrm>
            <a:off x="1643042" y="1374074"/>
            <a:ext cx="6035921" cy="269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4429132"/>
            <a:ext cx="57150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err="1" smtClean="0"/>
              <a:t>Olm</a:t>
            </a:r>
            <a:endParaRPr lang="hr-HR" sz="3600" b="1" dirty="0" smtClean="0"/>
          </a:p>
          <a:p>
            <a:pPr algn="ctr"/>
            <a:r>
              <a:rPr lang="hr-HR" sz="2800" dirty="0" smtClean="0"/>
              <a:t>- </a:t>
            </a:r>
            <a:r>
              <a:rPr lang="en-US" sz="2800" dirty="0"/>
              <a:t>Dinaric karst groundwater, an endemic species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14285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FROGS AND TOADS</a:t>
            </a:r>
            <a:endParaRPr lang="hr-HR" sz="3200" b="1" dirty="0"/>
          </a:p>
        </p:txBody>
      </p:sp>
      <p:pic>
        <p:nvPicPr>
          <p:cNvPr id="1026" name="Picture 2" descr="Slikovni rezultat za CRVENI MUKA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71546"/>
            <a:ext cx="3357586" cy="2524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43406" y="1488869"/>
            <a:ext cx="45005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/>
              <a:t>European </a:t>
            </a:r>
            <a:r>
              <a:rPr lang="hr-HR" sz="3600" b="1" dirty="0" err="1"/>
              <a:t>fire-bellied</a:t>
            </a:r>
            <a:r>
              <a:rPr lang="hr-HR" sz="3600" b="1" dirty="0"/>
              <a:t> </a:t>
            </a:r>
            <a:r>
              <a:rPr lang="hr-HR" sz="3600" b="1" dirty="0" err="1"/>
              <a:t>toad</a:t>
            </a:r>
            <a:endParaRPr lang="hr-HR" sz="3600" b="1" dirty="0"/>
          </a:p>
          <a:p>
            <a:pPr algn="ctr"/>
            <a:r>
              <a:rPr lang="hr-HR" sz="2800" dirty="0" smtClean="0"/>
              <a:t>- </a:t>
            </a:r>
            <a:r>
              <a:rPr lang="en-US" sz="2800" dirty="0"/>
              <a:t>lowland areas with </a:t>
            </a:r>
            <a:r>
              <a:rPr lang="hr-HR" sz="2800" dirty="0" err="1" smtClean="0"/>
              <a:t>standing</a:t>
            </a:r>
            <a:r>
              <a:rPr lang="en-US" sz="2800" dirty="0" smtClean="0"/>
              <a:t> </a:t>
            </a:r>
            <a:r>
              <a:rPr lang="en-US" sz="2800" dirty="0"/>
              <a:t>waters</a:t>
            </a:r>
            <a:endParaRPr lang="hr-HR" sz="2800" dirty="0"/>
          </a:p>
        </p:txBody>
      </p:sp>
      <p:pic>
        <p:nvPicPr>
          <p:cNvPr id="1028" name="Picture 4" descr="B.-varieg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14818"/>
            <a:ext cx="383062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429124" y="4357694"/>
            <a:ext cx="4500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err="1"/>
              <a:t>Yellow-bellied</a:t>
            </a:r>
            <a:r>
              <a:rPr lang="hr-HR" sz="3600" b="1" dirty="0"/>
              <a:t> </a:t>
            </a:r>
            <a:r>
              <a:rPr lang="hr-HR" sz="3600" b="1" dirty="0" err="1"/>
              <a:t>toad</a:t>
            </a:r>
            <a:endParaRPr lang="hr-HR" sz="3600" b="1" dirty="0"/>
          </a:p>
          <a:p>
            <a:pPr algn="ctr"/>
            <a:r>
              <a:rPr lang="hr-HR" sz="2800" dirty="0" smtClean="0"/>
              <a:t>- </a:t>
            </a:r>
            <a:r>
              <a:rPr lang="en-US" sz="2800" dirty="0"/>
              <a:t>the entire territory of Croatia except the </a:t>
            </a:r>
            <a:r>
              <a:rPr lang="hr-HR" sz="2800" dirty="0" err="1" smtClean="0"/>
              <a:t>north-east</a:t>
            </a:r>
            <a:r>
              <a:rPr lang="en-US" sz="2800" dirty="0" smtClean="0"/>
              <a:t> </a:t>
            </a:r>
            <a:r>
              <a:rPr lang="en-US" sz="2800" dirty="0"/>
              <a:t>part of </a:t>
            </a:r>
            <a:r>
              <a:rPr lang="en-US" sz="2800" dirty="0" err="1"/>
              <a:t>Podravina</a:t>
            </a:r>
            <a:r>
              <a:rPr lang="en-US" sz="2800" dirty="0"/>
              <a:t> and </a:t>
            </a:r>
            <a:r>
              <a:rPr lang="en-US" sz="2800" dirty="0" err="1"/>
              <a:t>Baranja</a:t>
            </a:r>
            <a:endParaRPr lang="hr-HR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uscus borisl"/>
          <p:cNvPicPr>
            <a:picLocks noChangeAspect="1" noChangeArrowheads="1"/>
          </p:cNvPicPr>
          <p:nvPr/>
        </p:nvPicPr>
        <p:blipFill>
          <a:blip r:embed="rId2"/>
          <a:srcRect l="8813" t="18809" r="8342" b="10658"/>
          <a:stretch>
            <a:fillRect/>
          </a:stretch>
        </p:blipFill>
        <p:spPr bwMode="auto">
          <a:xfrm>
            <a:off x="1785918" y="928670"/>
            <a:ext cx="5572164" cy="355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85918" y="4786322"/>
            <a:ext cx="5715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3600" b="1" dirty="0" err="1"/>
              <a:t>Pelobates</a:t>
            </a:r>
            <a:r>
              <a:rPr lang="hr-HR" sz="3600" b="1" dirty="0"/>
              <a:t> </a:t>
            </a:r>
            <a:r>
              <a:rPr lang="hr-HR" sz="3600" b="1" dirty="0" err="1" smtClean="0"/>
              <a:t>fuscus</a:t>
            </a:r>
            <a:r>
              <a:rPr lang="hr-HR" sz="3600" b="1" dirty="0" smtClean="0"/>
              <a:t> (</a:t>
            </a:r>
            <a:r>
              <a:rPr lang="hr-HR" sz="3600" b="1" dirty="0" err="1" smtClean="0"/>
              <a:t>garlic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toad</a:t>
            </a:r>
            <a:r>
              <a:rPr lang="hr-HR" sz="3600" b="1" dirty="0" smtClean="0"/>
              <a:t>)</a:t>
            </a:r>
            <a:endParaRPr lang="hr-HR" sz="3600" b="1" dirty="0"/>
          </a:p>
          <a:p>
            <a:pPr lvl="0" algn="ctr"/>
            <a:r>
              <a:rPr lang="hr-HR" sz="2800" dirty="0" smtClean="0"/>
              <a:t>- </a:t>
            </a:r>
            <a:r>
              <a:rPr lang="en-US" sz="2800" dirty="0"/>
              <a:t>lowland areas, habitats with </a:t>
            </a:r>
            <a:r>
              <a:rPr lang="hr-HR" sz="2800" dirty="0" err="1" smtClean="0"/>
              <a:t>light</a:t>
            </a:r>
            <a:r>
              <a:rPr lang="en-US" sz="2800" dirty="0" smtClean="0"/>
              <a:t> </a:t>
            </a:r>
            <a:r>
              <a:rPr lang="en-US" sz="2800" dirty="0"/>
              <a:t>and soft </a:t>
            </a:r>
            <a:r>
              <a:rPr lang="en-US" sz="2800" dirty="0" err="1" smtClean="0"/>
              <a:t>soil</a:t>
            </a:r>
            <a:r>
              <a:rPr lang="en-US" dirty="0" err="1"/>
              <a:t>o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4429132"/>
            <a:ext cx="60722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3600" b="1" dirty="0" smtClean="0"/>
              <a:t>Brown </a:t>
            </a:r>
            <a:r>
              <a:rPr lang="hr-HR" sz="3600" b="1" dirty="0" err="1" smtClean="0"/>
              <a:t>toad</a:t>
            </a:r>
            <a:endParaRPr lang="hr-HR" sz="3600" b="1" dirty="0" smtClean="0"/>
          </a:p>
          <a:p>
            <a:pPr lvl="0" algn="ctr"/>
            <a:r>
              <a:rPr lang="hr-HR" sz="2800" dirty="0" smtClean="0"/>
              <a:t>- </a:t>
            </a:r>
            <a:r>
              <a:rPr lang="en-US" sz="2800" dirty="0"/>
              <a:t>different types of habitats -&gt; forests, parks, gardens, human settlements</a:t>
            </a:r>
            <a:endParaRPr lang="hr-HR" sz="2800" dirty="0"/>
          </a:p>
        </p:txBody>
      </p:sp>
      <p:pic>
        <p:nvPicPr>
          <p:cNvPr id="29698" name="Picture 2" descr="Slikovni rezultat za smeđa krastača"/>
          <p:cNvPicPr>
            <a:picLocks noChangeAspect="1" noChangeArrowheads="1"/>
          </p:cNvPicPr>
          <p:nvPr/>
        </p:nvPicPr>
        <p:blipFill>
          <a:blip r:embed="rId2"/>
          <a:srcRect b="5556"/>
          <a:stretch>
            <a:fillRect/>
          </a:stretch>
        </p:blipFill>
        <p:spPr bwMode="auto">
          <a:xfrm>
            <a:off x="1643042" y="642918"/>
            <a:ext cx="573405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4643446"/>
            <a:ext cx="650085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3600" b="1" dirty="0" smtClean="0"/>
              <a:t>Green </a:t>
            </a:r>
            <a:r>
              <a:rPr lang="hr-HR" sz="3600" b="1" dirty="0" err="1" smtClean="0"/>
              <a:t>toad</a:t>
            </a:r>
            <a:endParaRPr lang="hr-HR" sz="3600" b="1" dirty="0" smtClean="0"/>
          </a:p>
          <a:p>
            <a:pPr lvl="0" algn="ctr"/>
            <a:r>
              <a:rPr lang="hr-HR" sz="2800" dirty="0" smtClean="0"/>
              <a:t>- </a:t>
            </a:r>
            <a:r>
              <a:rPr lang="en-US" sz="2800" dirty="0"/>
              <a:t>habitats with a lower amount of moisture -&gt; deciduous forests, agrarian areas</a:t>
            </a:r>
            <a:endParaRPr lang="hr-HR" sz="2800" dirty="0" smtClean="0"/>
          </a:p>
          <a:p>
            <a:endParaRPr lang="hr-HR" dirty="0"/>
          </a:p>
        </p:txBody>
      </p:sp>
      <p:pic>
        <p:nvPicPr>
          <p:cNvPr id="30722" name="Picture 2" descr="Povezana slika"/>
          <p:cNvPicPr>
            <a:picLocks noChangeAspect="1" noChangeArrowheads="1"/>
          </p:cNvPicPr>
          <p:nvPr/>
        </p:nvPicPr>
        <p:blipFill>
          <a:blip r:embed="rId2"/>
          <a:srcRect b="15625"/>
          <a:stretch>
            <a:fillRect/>
          </a:stretch>
        </p:blipFill>
        <p:spPr bwMode="auto">
          <a:xfrm>
            <a:off x="1714480" y="1142984"/>
            <a:ext cx="5715000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4429132"/>
            <a:ext cx="55721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3600" b="1" dirty="0" smtClean="0"/>
              <a:t>European </a:t>
            </a:r>
            <a:r>
              <a:rPr lang="hr-HR" sz="3600" b="1" dirty="0" err="1" smtClean="0"/>
              <a:t>tree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frog</a:t>
            </a:r>
            <a:endParaRPr lang="hr-HR" sz="3600" b="1" dirty="0" smtClean="0"/>
          </a:p>
          <a:p>
            <a:pPr lvl="0" algn="ctr">
              <a:buFontTx/>
              <a:buChar char="-"/>
            </a:pPr>
            <a:r>
              <a:rPr lang="hr-HR" sz="2800" dirty="0" smtClean="0"/>
              <a:t> </a:t>
            </a:r>
            <a:r>
              <a:rPr lang="en-US" sz="2800" dirty="0"/>
              <a:t>lives at lower altitudes</a:t>
            </a:r>
          </a:p>
          <a:p>
            <a:pPr lvl="0" algn="ctr">
              <a:buFontTx/>
              <a:buChar char="-"/>
            </a:pPr>
            <a:r>
              <a:rPr lang="en-US" sz="2800" dirty="0"/>
              <a:t>  </a:t>
            </a:r>
            <a:r>
              <a:rPr lang="en-US" sz="2800" dirty="0" smtClean="0"/>
              <a:t>a</a:t>
            </a:r>
            <a:r>
              <a:rPr lang="hr-HR" sz="2800" dirty="0" smtClean="0"/>
              <a:t> </a:t>
            </a:r>
            <a:r>
              <a:rPr lang="en-US" sz="2800" dirty="0" smtClean="0"/>
              <a:t>pervasive </a:t>
            </a:r>
            <a:r>
              <a:rPr lang="en-US" sz="2800" dirty="0"/>
              <a:t>species</a:t>
            </a:r>
            <a:endParaRPr lang="hr-HR" dirty="0"/>
          </a:p>
        </p:txBody>
      </p:sp>
      <p:pic>
        <p:nvPicPr>
          <p:cNvPr id="31746" name="Picture 2" descr="gatalinka"/>
          <p:cNvPicPr>
            <a:picLocks noChangeAspect="1" noChangeArrowheads="1"/>
          </p:cNvPicPr>
          <p:nvPr/>
        </p:nvPicPr>
        <p:blipFill>
          <a:blip r:embed="rId2" cstate="print"/>
          <a:srcRect t="13065" r="13922"/>
          <a:stretch>
            <a:fillRect/>
          </a:stretch>
        </p:blipFill>
        <p:spPr bwMode="auto">
          <a:xfrm>
            <a:off x="2357422" y="857232"/>
            <a:ext cx="4429156" cy="332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4714884"/>
            <a:ext cx="67866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3600" b="1" dirty="0" err="1" smtClean="0"/>
              <a:t>Moor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frog</a:t>
            </a:r>
            <a:endParaRPr lang="hr-HR" sz="3600" b="1" dirty="0" smtClean="0"/>
          </a:p>
          <a:p>
            <a:pPr lvl="0" algn="ctr"/>
            <a:r>
              <a:rPr lang="hr-HR" sz="2800" dirty="0" smtClean="0"/>
              <a:t>- </a:t>
            </a:r>
            <a:r>
              <a:rPr lang="en-US" sz="2800" dirty="0"/>
              <a:t>lowland </a:t>
            </a:r>
            <a:r>
              <a:rPr lang="hr-HR" sz="2800" dirty="0" err="1" smtClean="0"/>
              <a:t>areas</a:t>
            </a:r>
            <a:r>
              <a:rPr lang="en-US" sz="2800" dirty="0" smtClean="0"/>
              <a:t>, </a:t>
            </a:r>
            <a:r>
              <a:rPr lang="en-US" sz="2800" dirty="0"/>
              <a:t>deciduous and coniferous forests, agrarian areas</a:t>
            </a:r>
            <a:endParaRPr lang="hr-HR" dirty="0"/>
          </a:p>
        </p:txBody>
      </p:sp>
      <p:pic>
        <p:nvPicPr>
          <p:cNvPr id="32770" name="Picture 2" descr="Slikovni rezultat za močvarna smeđa žaba"/>
          <p:cNvPicPr>
            <a:picLocks noChangeAspect="1" noChangeArrowheads="1"/>
          </p:cNvPicPr>
          <p:nvPr/>
        </p:nvPicPr>
        <p:blipFill>
          <a:blip r:embed="rId2"/>
          <a:srcRect b="21337"/>
          <a:stretch>
            <a:fillRect/>
          </a:stretch>
        </p:blipFill>
        <p:spPr bwMode="auto">
          <a:xfrm>
            <a:off x="2428860" y="1000108"/>
            <a:ext cx="464343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rgbClr val="FF0000"/>
                </a:solidFill>
              </a:rPr>
              <a:t>Amphibians</a:t>
            </a:r>
            <a:r>
              <a:rPr lang="hr-HR" b="1" dirty="0" smtClean="0">
                <a:solidFill>
                  <a:srgbClr val="FF0000"/>
                </a:solidFill>
              </a:rPr>
              <a:t> </a:t>
            </a:r>
            <a:r>
              <a:rPr lang="hr-HR" b="1" dirty="0" err="1" smtClean="0">
                <a:solidFill>
                  <a:srgbClr val="FF0000"/>
                </a:solidFill>
              </a:rPr>
              <a:t>in</a:t>
            </a:r>
            <a:r>
              <a:rPr lang="hr-HR" b="1" dirty="0" smtClean="0">
                <a:solidFill>
                  <a:srgbClr val="FF0000"/>
                </a:solidFill>
              </a:rPr>
              <a:t> Croatia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Approximately 5020 species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have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been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described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a total of 20 species of amphibians classified in 2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orders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have been recorded: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Anura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frogs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toads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- 13 species) and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Caudata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salamanders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- 7 species)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the most numerous are the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Ranidae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(green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brown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frogs) and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Salamandridae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salamanders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newts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4572008"/>
            <a:ext cx="60722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3600" b="1" dirty="0" err="1" smtClean="0"/>
              <a:t>Agile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frog</a:t>
            </a:r>
            <a:endParaRPr lang="hr-HR" sz="3600" b="1" dirty="0" smtClean="0"/>
          </a:p>
          <a:p>
            <a:pPr lvl="0" algn="ctr"/>
            <a:r>
              <a:rPr lang="hr-HR" sz="2800" dirty="0" smtClean="0"/>
              <a:t>- </a:t>
            </a:r>
            <a:r>
              <a:rPr lang="hr-HR" sz="2800" dirty="0" err="1" smtClean="0"/>
              <a:t>inhabits</a:t>
            </a:r>
            <a:r>
              <a:rPr lang="en-US" sz="2800" dirty="0" smtClean="0"/>
              <a:t> </a:t>
            </a:r>
            <a:r>
              <a:rPr lang="en-US" sz="2800" dirty="0"/>
              <a:t>deciduous forests, meadows, </a:t>
            </a:r>
            <a:r>
              <a:rPr lang="hr-HR" sz="2800" dirty="0" err="1" smtClean="0"/>
              <a:t>lays</a:t>
            </a:r>
            <a:r>
              <a:rPr lang="hr-HR" sz="2800" dirty="0" smtClean="0"/>
              <a:t> </a:t>
            </a:r>
            <a:r>
              <a:rPr lang="en-US" sz="2800" dirty="0" smtClean="0"/>
              <a:t>eggs </a:t>
            </a:r>
            <a:r>
              <a:rPr lang="en-US" sz="2800" dirty="0"/>
              <a:t>in shallow standing water</a:t>
            </a:r>
            <a:endParaRPr lang="hr-HR" dirty="0"/>
          </a:p>
        </p:txBody>
      </p:sp>
      <p:pic>
        <p:nvPicPr>
          <p:cNvPr id="33794" name="Picture 2" descr="Povezana slika"/>
          <p:cNvPicPr>
            <a:picLocks noChangeAspect="1" noChangeArrowheads="1"/>
          </p:cNvPicPr>
          <p:nvPr/>
        </p:nvPicPr>
        <p:blipFill>
          <a:blip r:embed="rId2"/>
          <a:srcRect r="662" b="14603"/>
          <a:stretch>
            <a:fillRect/>
          </a:stretch>
        </p:blipFill>
        <p:spPr bwMode="auto">
          <a:xfrm>
            <a:off x="1785918" y="714356"/>
            <a:ext cx="571504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4500570"/>
            <a:ext cx="64294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3600" b="1" dirty="0" err="1" smtClean="0"/>
              <a:t>Common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frog</a:t>
            </a:r>
            <a:endParaRPr lang="hr-HR" sz="3600" b="1" dirty="0" smtClean="0"/>
          </a:p>
          <a:p>
            <a:pPr lvl="0" algn="ctr"/>
            <a:r>
              <a:rPr lang="hr-HR" sz="3600" dirty="0" smtClean="0"/>
              <a:t>- </a:t>
            </a:r>
            <a:r>
              <a:rPr lang="en-US" sz="2800" dirty="0"/>
              <a:t>wet forests and meadows, the </a:t>
            </a:r>
            <a:r>
              <a:rPr lang="en-US" sz="2800" dirty="0" err="1" smtClean="0"/>
              <a:t>colo</a:t>
            </a:r>
            <a:r>
              <a:rPr lang="hr-HR" sz="2800" dirty="0" smtClean="0"/>
              <a:t>u</a:t>
            </a:r>
            <a:r>
              <a:rPr lang="en-US" sz="2800" dirty="0" smtClean="0"/>
              <a:t>r </a:t>
            </a:r>
            <a:r>
              <a:rPr lang="en-US" sz="2800" dirty="0"/>
              <a:t>of </a:t>
            </a:r>
            <a:r>
              <a:rPr lang="hr-HR" sz="2800" dirty="0" err="1" smtClean="0"/>
              <a:t>its</a:t>
            </a:r>
            <a:r>
              <a:rPr lang="en-US" sz="2800" dirty="0" smtClean="0"/>
              <a:t> </a:t>
            </a:r>
            <a:r>
              <a:rPr lang="en-US" sz="2800" dirty="0"/>
              <a:t>body is changeable</a:t>
            </a:r>
            <a:endParaRPr lang="hr-HR" dirty="0"/>
          </a:p>
        </p:txBody>
      </p:sp>
      <p:pic>
        <p:nvPicPr>
          <p:cNvPr id="34819" name="Picture 3" descr="temporaria bor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71480"/>
            <a:ext cx="4748189" cy="3559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4572008"/>
            <a:ext cx="52864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3600" b="1" dirty="0" err="1" smtClean="0"/>
              <a:t>Italian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agile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frog</a:t>
            </a:r>
            <a:endParaRPr lang="hr-HR" sz="3600" b="1" dirty="0" smtClean="0"/>
          </a:p>
          <a:p>
            <a:pPr lvl="0" algn="ctr">
              <a:buFontTx/>
              <a:buChar char="-"/>
            </a:pPr>
            <a:r>
              <a:rPr lang="hr-HR" sz="2800" dirty="0" smtClean="0"/>
              <a:t> </a:t>
            </a:r>
            <a:r>
              <a:rPr lang="hr-HR" sz="2800" dirty="0" err="1" smtClean="0"/>
              <a:t>the</a:t>
            </a:r>
            <a:r>
              <a:rPr lang="hr-HR" sz="2800" dirty="0" smtClean="0"/>
              <a:t> </a:t>
            </a:r>
            <a:r>
              <a:rPr lang="hr-HR" sz="2800" dirty="0" err="1" smtClean="0"/>
              <a:t>area</a:t>
            </a:r>
            <a:r>
              <a:rPr lang="hr-HR" sz="2800" dirty="0" smtClean="0"/>
              <a:t> </a:t>
            </a:r>
            <a:r>
              <a:rPr lang="hr-HR" sz="2800" dirty="0" err="1" smtClean="0"/>
              <a:t>of</a:t>
            </a:r>
            <a:r>
              <a:rPr lang="hr-HR" sz="2800" dirty="0" smtClean="0"/>
              <a:t> Istra </a:t>
            </a:r>
          </a:p>
          <a:p>
            <a:pPr lvl="0" algn="ctr">
              <a:buFontTx/>
              <a:buChar char="-"/>
            </a:pPr>
            <a:r>
              <a:rPr lang="hr-HR" sz="2800" dirty="0" smtClean="0"/>
              <a:t> </a:t>
            </a:r>
            <a:r>
              <a:rPr lang="hr-HR" sz="2800" dirty="0" err="1" smtClean="0"/>
              <a:t>endemic</a:t>
            </a:r>
            <a:r>
              <a:rPr lang="hr-HR" sz="2800" dirty="0" smtClean="0"/>
              <a:t> to Europe</a:t>
            </a:r>
          </a:p>
          <a:p>
            <a:endParaRPr lang="hr-HR" dirty="0"/>
          </a:p>
        </p:txBody>
      </p:sp>
      <p:pic>
        <p:nvPicPr>
          <p:cNvPr id="35842" name="Picture 2" descr="lataste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142984"/>
            <a:ext cx="4189891" cy="314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rgbClr val="FF0000"/>
                </a:solidFill>
              </a:rPr>
              <a:t>Bibliography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Udruga Hyla. Vodozemci Hrvatske, &lt;</a:t>
            </a:r>
            <a:r>
              <a:rPr lang="hr-HR" dirty="0" smtClean="0">
                <a:hlinkClick r:id="rId2"/>
              </a:rPr>
              <a:t>http://www.hhdhyla.hr/vrste/vodozemci</a:t>
            </a:r>
            <a:r>
              <a:rPr lang="hr-HR" dirty="0" smtClean="0"/>
              <a:t>&gt;. On </a:t>
            </a:r>
            <a:r>
              <a:rPr lang="hr-HR" dirty="0" smtClean="0"/>
              <a:t>21 </a:t>
            </a:r>
            <a:r>
              <a:rPr lang="hr-HR" dirty="0" err="1" smtClean="0"/>
              <a:t>September</a:t>
            </a:r>
            <a:r>
              <a:rPr lang="hr-HR" smtClean="0"/>
              <a:t> 2017</a:t>
            </a:r>
            <a:endParaRPr lang="hr-HR" dirty="0" smtClean="0"/>
          </a:p>
          <a:p>
            <a:r>
              <a:rPr lang="hr-HR" dirty="0" err="1" smtClean="0"/>
              <a:t>Photos</a:t>
            </a:r>
            <a:r>
              <a:rPr lang="hr-HR" dirty="0" smtClean="0"/>
              <a:t> </a:t>
            </a:r>
            <a:r>
              <a:rPr lang="hr-HR" dirty="0" err="1" smtClean="0"/>
              <a:t>downloaded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websites</a:t>
            </a:r>
            <a:r>
              <a:rPr lang="hr-HR" dirty="0" smtClean="0"/>
              <a:t>: </a:t>
            </a:r>
          </a:p>
          <a:p>
            <a:pPr>
              <a:buNone/>
            </a:pPr>
            <a:r>
              <a:rPr lang="hr-HR" dirty="0" smtClean="0">
                <a:hlinkClick r:id="rId2"/>
              </a:rPr>
              <a:t>http://www.hhdhyla.hr/vrste/vodozemci</a:t>
            </a:r>
            <a:endParaRPr lang="hr-HR" dirty="0" smtClean="0"/>
          </a:p>
          <a:p>
            <a:pPr>
              <a:buNone/>
            </a:pPr>
            <a:r>
              <a:rPr lang="hr-HR" dirty="0" smtClean="0">
                <a:hlinkClick r:id="rId3"/>
              </a:rPr>
              <a:t>http://www.naturephoto-cz.com</a:t>
            </a:r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err="1" smtClean="0">
                <a:solidFill>
                  <a:srgbClr val="FF0000"/>
                </a:solidFill>
              </a:rPr>
              <a:t>Why</a:t>
            </a:r>
            <a:r>
              <a:rPr lang="hr-HR" b="1" dirty="0" smtClean="0">
                <a:solidFill>
                  <a:srgbClr val="FF0000"/>
                </a:solidFill>
              </a:rPr>
              <a:t> are </a:t>
            </a:r>
            <a:r>
              <a:rPr lang="hr-HR" b="1" dirty="0" err="1" smtClean="0">
                <a:solidFill>
                  <a:srgbClr val="FF0000"/>
                </a:solidFill>
              </a:rPr>
              <a:t>the</a:t>
            </a:r>
            <a:r>
              <a:rPr lang="hr-HR" b="1" dirty="0" smtClean="0">
                <a:solidFill>
                  <a:srgbClr val="FF0000"/>
                </a:solidFill>
              </a:rPr>
              <a:t> </a:t>
            </a:r>
            <a:r>
              <a:rPr lang="hr-HR" b="1" dirty="0" err="1" smtClean="0">
                <a:solidFill>
                  <a:srgbClr val="FF0000"/>
                </a:solidFill>
              </a:rPr>
              <a:t>amphibians</a:t>
            </a:r>
            <a:r>
              <a:rPr lang="hr-HR" b="1" dirty="0" smtClean="0">
                <a:solidFill>
                  <a:srgbClr val="FF0000"/>
                </a:solidFill>
              </a:rPr>
              <a:t> </a:t>
            </a:r>
            <a:r>
              <a:rPr lang="hr-HR" b="1" dirty="0" err="1" smtClean="0">
                <a:solidFill>
                  <a:srgbClr val="FF0000"/>
                </a:solidFill>
              </a:rPr>
              <a:t>importanat</a:t>
            </a:r>
            <a:r>
              <a:rPr lang="hr-HR" b="1" dirty="0" smtClean="0">
                <a:solidFill>
                  <a:srgbClr val="FF0000"/>
                </a:solidFill>
              </a:rPr>
              <a:t>?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en-US" dirty="0" err="1"/>
              <a:t>bioindicators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  </a:t>
            </a:r>
            <a:r>
              <a:rPr lang="en-US" dirty="0" smtClean="0"/>
              <a:t>- </a:t>
            </a:r>
            <a:r>
              <a:rPr lang="en-US" dirty="0"/>
              <a:t>indicators of environmental stress -&gt;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en-US" dirty="0" smtClean="0"/>
              <a:t>permeable </a:t>
            </a:r>
            <a:r>
              <a:rPr lang="en-US" dirty="0"/>
              <a:t>skin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en-US" dirty="0" smtClean="0"/>
              <a:t>subject </a:t>
            </a:r>
            <a:r>
              <a:rPr lang="en-US" dirty="0"/>
              <a:t>to the influence of various environmental pollutants</a:t>
            </a:r>
          </a:p>
          <a:p>
            <a:endParaRPr lang="en-US" dirty="0"/>
          </a:p>
          <a:p>
            <a:r>
              <a:rPr lang="en-US" dirty="0"/>
              <a:t>role in drug </a:t>
            </a:r>
            <a:r>
              <a:rPr lang="en-US" dirty="0" smtClean="0"/>
              <a:t>production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</a:t>
            </a:r>
            <a:r>
              <a:rPr lang="en-US" dirty="0" smtClean="0"/>
              <a:t>- </a:t>
            </a:r>
            <a:r>
              <a:rPr lang="hr-HR" dirty="0" smtClean="0"/>
              <a:t>s</a:t>
            </a:r>
            <a:r>
              <a:rPr lang="en-US" dirty="0" smtClean="0"/>
              <a:t>kin </a:t>
            </a:r>
            <a:r>
              <a:rPr lang="en-US" dirty="0"/>
              <a:t>glands produce a large number of chemical compounds that </a:t>
            </a:r>
            <a:r>
              <a:rPr lang="hr-HR" dirty="0" smtClean="0"/>
              <a:t>are </a:t>
            </a:r>
            <a:r>
              <a:rPr lang="en-US" dirty="0" smtClean="0"/>
              <a:t>altered </a:t>
            </a:r>
            <a:r>
              <a:rPr lang="en-US" dirty="0"/>
              <a:t>to give </a:t>
            </a:r>
            <a:r>
              <a:rPr lang="en-US" dirty="0" smtClean="0"/>
              <a:t>medicine </a:t>
            </a:r>
            <a:r>
              <a:rPr lang="hr-HR" dirty="0" smtClean="0"/>
              <a:t>for</a:t>
            </a:r>
            <a:r>
              <a:rPr lang="en-US" dirty="0" smtClean="0"/>
              <a:t> </a:t>
            </a:r>
            <a:r>
              <a:rPr lang="en-US" dirty="0"/>
              <a:t>many human diseases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28628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important members of the ecosystem and an important link in </a:t>
            </a:r>
            <a:r>
              <a:rPr lang="hr-HR" dirty="0" err="1" smtClean="0"/>
              <a:t>food</a:t>
            </a:r>
            <a:r>
              <a:rPr lang="en-US" dirty="0" smtClean="0"/>
              <a:t> </a:t>
            </a:r>
            <a:r>
              <a:rPr lang="en-US" dirty="0"/>
              <a:t>chains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 significant role in some cultures in the world</a:t>
            </a:r>
          </a:p>
          <a:p>
            <a:pPr marL="0" lvl="0" indent="0">
              <a:buNone/>
            </a:pPr>
            <a:r>
              <a:rPr lang="hr-HR" dirty="0" smtClean="0"/>
              <a:t> </a:t>
            </a:r>
            <a:r>
              <a:rPr lang="en-US" dirty="0" smtClean="0"/>
              <a:t>- </a:t>
            </a:r>
            <a:r>
              <a:rPr lang="en-US" dirty="0"/>
              <a:t>rain guards, fertility </a:t>
            </a:r>
            <a:r>
              <a:rPr lang="en-US" dirty="0" smtClean="0"/>
              <a:t>and happiness</a:t>
            </a:r>
            <a:r>
              <a:rPr lang="hr-HR" dirty="0" smtClean="0"/>
              <a:t> </a:t>
            </a:r>
            <a:r>
              <a:rPr lang="hr-HR" dirty="0" err="1" smtClean="0"/>
              <a:t>mediators</a:t>
            </a:r>
            <a:r>
              <a:rPr lang="en-US" dirty="0" smtClean="0"/>
              <a:t>, </a:t>
            </a:r>
            <a:r>
              <a:rPr lang="hr-HR" dirty="0" smtClean="0"/>
              <a:t>a </a:t>
            </a:r>
            <a:r>
              <a:rPr lang="en-US" dirty="0" smtClean="0"/>
              <a:t>source </a:t>
            </a:r>
            <a:r>
              <a:rPr lang="en-US" dirty="0"/>
              <a:t>of food, characters in fairy tales ...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 err="1" smtClean="0">
                <a:solidFill>
                  <a:srgbClr val="FF0000"/>
                </a:solidFill>
              </a:rPr>
              <a:t>Why</a:t>
            </a:r>
            <a:r>
              <a:rPr lang="hr-HR" b="1" dirty="0" smtClean="0">
                <a:solidFill>
                  <a:srgbClr val="FF0000"/>
                </a:solidFill>
              </a:rPr>
              <a:t> are </a:t>
            </a:r>
            <a:r>
              <a:rPr lang="hr-HR" b="1" dirty="0" err="1" smtClean="0">
                <a:solidFill>
                  <a:srgbClr val="FF0000"/>
                </a:solidFill>
              </a:rPr>
              <a:t>the</a:t>
            </a:r>
            <a:r>
              <a:rPr lang="hr-HR" b="1" dirty="0" smtClean="0">
                <a:solidFill>
                  <a:srgbClr val="FF0000"/>
                </a:solidFill>
              </a:rPr>
              <a:t> </a:t>
            </a:r>
            <a:r>
              <a:rPr lang="hr-HR" b="1" dirty="0" err="1" smtClean="0">
                <a:solidFill>
                  <a:srgbClr val="FF0000"/>
                </a:solidFill>
              </a:rPr>
              <a:t>amphibians</a:t>
            </a:r>
            <a:r>
              <a:rPr lang="hr-HR" b="1" dirty="0" smtClean="0">
                <a:solidFill>
                  <a:srgbClr val="FF0000"/>
                </a:solidFill>
              </a:rPr>
              <a:t> </a:t>
            </a:r>
            <a:r>
              <a:rPr lang="hr-HR" b="1" dirty="0" err="1" smtClean="0">
                <a:solidFill>
                  <a:srgbClr val="FF0000"/>
                </a:solidFill>
              </a:rPr>
              <a:t>disappearing</a:t>
            </a:r>
            <a:r>
              <a:rPr lang="hr-HR" b="1" dirty="0" smtClean="0">
                <a:solidFill>
                  <a:srgbClr val="FF0000"/>
                </a:solidFill>
              </a:rPr>
              <a:t>?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928934"/>
            <a:ext cx="8229600" cy="3643338"/>
          </a:xfrm>
        </p:spPr>
        <p:txBody>
          <a:bodyPr>
            <a:normAutofit/>
          </a:bodyPr>
          <a:lstStyle/>
          <a:p>
            <a:r>
              <a:rPr lang="en-US" dirty="0"/>
              <a:t>disappearance and fragmentation of wetland habitats</a:t>
            </a:r>
          </a:p>
          <a:p>
            <a:r>
              <a:rPr lang="en-US" dirty="0"/>
              <a:t>use of pesticides and artificial fertilizers</a:t>
            </a:r>
          </a:p>
          <a:p>
            <a:r>
              <a:rPr lang="en-US" dirty="0"/>
              <a:t>road construction</a:t>
            </a:r>
          </a:p>
          <a:p>
            <a:r>
              <a:rPr lang="hr-HR" dirty="0" err="1" smtClean="0"/>
              <a:t>bringing</a:t>
            </a:r>
            <a:r>
              <a:rPr lang="en-US" dirty="0" smtClean="0"/>
              <a:t> </a:t>
            </a:r>
            <a:r>
              <a:rPr lang="en-US" dirty="0"/>
              <a:t>foreign species into </a:t>
            </a:r>
            <a:r>
              <a:rPr lang="en-US" dirty="0" smtClean="0"/>
              <a:t>the</a:t>
            </a:r>
            <a:r>
              <a:rPr lang="hr-HR" dirty="0" err="1" smtClean="0"/>
              <a:t>ir</a:t>
            </a:r>
            <a:r>
              <a:rPr lang="en-US" dirty="0" smtClean="0"/>
              <a:t> habitat</a:t>
            </a:r>
            <a:r>
              <a:rPr lang="hr-HR" dirty="0" smtClean="0"/>
              <a:t>s</a:t>
            </a:r>
            <a:endParaRPr lang="en-US" dirty="0"/>
          </a:p>
          <a:p>
            <a:r>
              <a:rPr lang="en-US" dirty="0"/>
              <a:t>road traffic during migration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6" name="Picture 5" descr="C:\Users\Mateja\Desktop\Projekt - vodozemci\Slike s terena\IMG_20170504_1315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2506736" cy="140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Users\Mateja\Desktop\Projekt - vodozemci\Slike s terena\IMG_20170504_131857.jpg"/>
          <p:cNvPicPr/>
          <p:nvPr/>
        </p:nvPicPr>
        <p:blipFill>
          <a:blip r:embed="rId3" cstate="print"/>
          <a:srcRect r="33425" b="33514"/>
          <a:stretch>
            <a:fillRect/>
          </a:stretch>
        </p:blipFill>
        <p:spPr bwMode="auto">
          <a:xfrm>
            <a:off x="4357686" y="1214422"/>
            <a:ext cx="2428892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928934"/>
            <a:ext cx="8229600" cy="321471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c</a:t>
            </a:r>
            <a:r>
              <a:rPr lang="en-US" dirty="0" err="1" smtClean="0"/>
              <a:t>ollecting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amphibians</a:t>
            </a:r>
            <a:r>
              <a:rPr lang="en-US" dirty="0" smtClean="0"/>
              <a:t> </a:t>
            </a:r>
            <a:r>
              <a:rPr lang="en-US" dirty="0"/>
              <a:t>for commercial purposes</a:t>
            </a:r>
          </a:p>
          <a:p>
            <a:r>
              <a:rPr lang="en-US" dirty="0"/>
              <a:t>climate changes</a:t>
            </a:r>
          </a:p>
          <a:p>
            <a:r>
              <a:rPr lang="en-US" dirty="0"/>
              <a:t>contamination of water, soil and air</a:t>
            </a:r>
          </a:p>
          <a:p>
            <a:r>
              <a:rPr lang="en-US" dirty="0"/>
              <a:t>UV-B radiation (at higher latitudes)</a:t>
            </a:r>
          </a:p>
          <a:p>
            <a:r>
              <a:rPr lang="en-US" dirty="0" smtClean="0"/>
              <a:t>disease</a:t>
            </a:r>
            <a:r>
              <a:rPr lang="hr-HR" dirty="0" smtClean="0"/>
              <a:t>s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 descr="C:\Users\Mateja\Desktop\Projekt - vodozemci\Slike s terena\IMG_20170410_141330.jpg"/>
          <p:cNvPicPr/>
          <p:nvPr/>
        </p:nvPicPr>
        <p:blipFill>
          <a:blip r:embed="rId2" cstate="print"/>
          <a:srcRect t="3529" r="26544"/>
          <a:stretch>
            <a:fillRect/>
          </a:stretch>
        </p:blipFill>
        <p:spPr bwMode="auto">
          <a:xfrm>
            <a:off x="1285852" y="500042"/>
            <a:ext cx="278608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Mateja\Desktop\Projekt - vodozemci\Slike s terena\IMG_20170504_131240.jpg"/>
          <p:cNvPicPr/>
          <p:nvPr/>
        </p:nvPicPr>
        <p:blipFill>
          <a:blip r:embed="rId3" cstate="print"/>
          <a:srcRect l="13400" t="8529" r="18610"/>
          <a:stretch>
            <a:fillRect/>
          </a:stretch>
        </p:blipFill>
        <p:spPr bwMode="auto">
          <a:xfrm>
            <a:off x="4857752" y="500042"/>
            <a:ext cx="271464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rgbClr val="FF0000"/>
                </a:solidFill>
              </a:rPr>
              <a:t>Protected</a:t>
            </a:r>
            <a:r>
              <a:rPr lang="hr-HR" b="1" dirty="0" smtClean="0">
                <a:solidFill>
                  <a:srgbClr val="FF0000"/>
                </a:solidFill>
              </a:rPr>
              <a:t> </a:t>
            </a:r>
            <a:r>
              <a:rPr lang="hr-HR" b="1" dirty="0" err="1" smtClean="0">
                <a:solidFill>
                  <a:srgbClr val="FF0000"/>
                </a:solidFill>
              </a:rPr>
              <a:t>amphibians</a:t>
            </a:r>
            <a:r>
              <a:rPr lang="hr-HR" b="1" dirty="0" smtClean="0">
                <a:solidFill>
                  <a:srgbClr val="FF0000"/>
                </a:solidFill>
              </a:rPr>
              <a:t> </a:t>
            </a:r>
            <a:r>
              <a:rPr lang="hr-HR" b="1" dirty="0" err="1" smtClean="0">
                <a:solidFill>
                  <a:srgbClr val="FF0000"/>
                </a:solidFill>
              </a:rPr>
              <a:t>in</a:t>
            </a:r>
            <a:r>
              <a:rPr lang="hr-HR" b="1" dirty="0" smtClean="0">
                <a:solidFill>
                  <a:srgbClr val="FF0000"/>
                </a:solidFill>
              </a:rPr>
              <a:t> Croatia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Mateja\Desktop\Poster - vodozemci\Slike za poster\1. Slike 1-9_uvodni dio\Slika 4.jpg"/>
          <p:cNvPicPr>
            <a:picLocks noChangeAspect="1" noChangeArrowheads="1"/>
          </p:cNvPicPr>
          <p:nvPr/>
        </p:nvPicPr>
        <p:blipFill>
          <a:blip r:embed="rId2" cstate="print"/>
          <a:srcRect b="9633"/>
          <a:stretch>
            <a:fillRect/>
          </a:stretch>
        </p:blipFill>
        <p:spPr bwMode="auto">
          <a:xfrm>
            <a:off x="285720" y="2143116"/>
            <a:ext cx="373158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2857496"/>
            <a:ext cx="507209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3600" b="1" dirty="0" smtClean="0"/>
              <a:t>Alpine </a:t>
            </a:r>
            <a:r>
              <a:rPr lang="hr-HR" sz="3600" b="1" dirty="0"/>
              <a:t>(</a:t>
            </a:r>
            <a:r>
              <a:rPr lang="hr-HR" sz="3600" b="1" dirty="0" err="1"/>
              <a:t>black</a:t>
            </a:r>
            <a:r>
              <a:rPr lang="hr-HR" sz="3600" b="1" dirty="0"/>
              <a:t>) </a:t>
            </a:r>
            <a:r>
              <a:rPr lang="hr-HR" sz="3600" b="1" dirty="0" err="1"/>
              <a:t>salamander</a:t>
            </a:r>
            <a:endParaRPr lang="hr-HR" sz="3600" b="1" dirty="0"/>
          </a:p>
          <a:p>
            <a:pPr lvl="0" algn="ctr"/>
            <a:endParaRPr lang="hr-HR" sz="2800" dirty="0" smtClean="0"/>
          </a:p>
          <a:p>
            <a:pPr lvl="0" algn="ctr"/>
            <a:r>
              <a:rPr lang="en-US" sz="2800" dirty="0" smtClean="0"/>
              <a:t>a </a:t>
            </a:r>
            <a:r>
              <a:rPr lang="en-US" sz="2800" dirty="0"/>
              <a:t>completely </a:t>
            </a:r>
            <a:r>
              <a:rPr lang="en-US" sz="2800" dirty="0" smtClean="0"/>
              <a:t>land </a:t>
            </a:r>
            <a:r>
              <a:rPr lang="en-US" sz="2800" dirty="0" smtClean="0"/>
              <a:t>animal</a:t>
            </a:r>
            <a:r>
              <a:rPr lang="hr-HR" sz="2800" dirty="0" smtClean="0"/>
              <a:t>,</a:t>
            </a:r>
            <a:endParaRPr lang="en-US" sz="2800" dirty="0"/>
          </a:p>
          <a:p>
            <a:pPr lvl="0" algn="ctr"/>
            <a:r>
              <a:rPr lang="en-US" sz="2800" dirty="0"/>
              <a:t>  mountain areas</a:t>
            </a:r>
            <a:r>
              <a:rPr lang="hr-HR" sz="2800" dirty="0" smtClean="0"/>
              <a:t>– Gorski kotar, Žumberak, Ćićarija, Učka</a:t>
            </a:r>
          </a:p>
          <a:p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128586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CAUDATA</a:t>
            </a:r>
            <a:endParaRPr lang="hr-H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teja\Desktop\Poster - vodozemci\Slike za poster\1. Slike 1-9_uvodni dio\Slika 2.jpg"/>
          <p:cNvPicPr/>
          <p:nvPr/>
        </p:nvPicPr>
        <p:blipFill>
          <a:blip r:embed="rId2" cstate="print"/>
          <a:srcRect b="10813"/>
          <a:stretch>
            <a:fillRect/>
          </a:stretch>
        </p:blipFill>
        <p:spPr bwMode="auto">
          <a:xfrm>
            <a:off x="1643042" y="571480"/>
            <a:ext cx="5762625" cy="3058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85918" y="4071942"/>
            <a:ext cx="59293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err="1" smtClean="0"/>
              <a:t>Fire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salamander</a:t>
            </a:r>
            <a:endParaRPr lang="hr-HR" sz="3600" b="1" dirty="0" smtClean="0"/>
          </a:p>
          <a:p>
            <a:pPr algn="ctr"/>
            <a:endParaRPr lang="hr-HR" sz="3600" b="1" dirty="0" smtClean="0"/>
          </a:p>
          <a:p>
            <a:pPr algn="ctr"/>
            <a:r>
              <a:rPr lang="hr-HR" sz="2800" dirty="0" err="1" smtClean="0"/>
              <a:t>Inhabits</a:t>
            </a:r>
            <a:r>
              <a:rPr lang="hr-HR" sz="2800" dirty="0" smtClean="0"/>
              <a:t> </a:t>
            </a:r>
            <a:r>
              <a:rPr lang="en-US" sz="2800" dirty="0" smtClean="0"/>
              <a:t>forest </a:t>
            </a:r>
            <a:r>
              <a:rPr lang="en-US" sz="2800" dirty="0"/>
              <a:t>areas </a:t>
            </a:r>
            <a:r>
              <a:rPr lang="en-US" sz="2800" dirty="0" smtClean="0"/>
              <a:t>at </a:t>
            </a:r>
            <a:r>
              <a:rPr lang="en-US" sz="2800" dirty="0"/>
              <a:t>lower altitudes near the standing and flowing </a:t>
            </a:r>
            <a:r>
              <a:rPr lang="en-US" sz="2800" dirty="0" smtClean="0"/>
              <a:t>waters</a:t>
            </a:r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dunavski"/>
          <p:cNvPicPr>
            <a:picLocks noChangeAspect="1" noChangeArrowheads="1"/>
          </p:cNvPicPr>
          <p:nvPr/>
        </p:nvPicPr>
        <p:blipFill>
          <a:blip r:embed="rId2"/>
          <a:srcRect t="30269" b="9192"/>
          <a:stretch>
            <a:fillRect/>
          </a:stretch>
        </p:blipFill>
        <p:spPr bwMode="auto">
          <a:xfrm>
            <a:off x="1500166" y="1214422"/>
            <a:ext cx="6496840" cy="2852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00166" y="4357694"/>
            <a:ext cx="65722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       </a:t>
            </a:r>
            <a:r>
              <a:rPr lang="hr-HR" dirty="0" smtClean="0"/>
              <a:t> </a:t>
            </a:r>
            <a:r>
              <a:rPr lang="hr-HR" sz="3600" b="1" dirty="0"/>
              <a:t>Danube </a:t>
            </a:r>
            <a:r>
              <a:rPr lang="hr-HR" sz="3600" b="1" dirty="0" err="1"/>
              <a:t>crested</a:t>
            </a:r>
            <a:r>
              <a:rPr lang="hr-HR" sz="3600" b="1" dirty="0"/>
              <a:t> </a:t>
            </a:r>
            <a:r>
              <a:rPr lang="hr-HR" sz="3600" b="1" dirty="0" err="1"/>
              <a:t>newt</a:t>
            </a:r>
            <a:endParaRPr lang="hr-HR" sz="3600" b="1" dirty="0"/>
          </a:p>
          <a:p>
            <a:endParaRPr lang="hr-HR" sz="2800" dirty="0"/>
          </a:p>
          <a:p>
            <a:pPr algn="ctr"/>
            <a:r>
              <a:rPr lang="en-US" sz="2800" dirty="0"/>
              <a:t>wetland areas of the </a:t>
            </a:r>
            <a:r>
              <a:rPr lang="en-US" sz="2800" dirty="0" smtClean="0"/>
              <a:t>river</a:t>
            </a:r>
            <a:r>
              <a:rPr lang="hr-HR" sz="2800" dirty="0" smtClean="0"/>
              <a:t> </a:t>
            </a:r>
            <a:r>
              <a:rPr lang="hr-HR" sz="2800" dirty="0" err="1" smtClean="0"/>
              <a:t>basins</a:t>
            </a:r>
            <a:r>
              <a:rPr lang="hr-HR" sz="2800" dirty="0" smtClean="0"/>
              <a:t> </a:t>
            </a:r>
            <a:r>
              <a:rPr lang="hr-HR" sz="2800" dirty="0" err="1" smtClean="0"/>
              <a:t>in</a:t>
            </a:r>
            <a:r>
              <a:rPr lang="hr-HR" sz="2800" dirty="0" smtClean="0"/>
              <a:t> </a:t>
            </a:r>
            <a:r>
              <a:rPr lang="hr-HR" sz="2800" dirty="0" err="1" smtClean="0"/>
              <a:t>lowlands</a:t>
            </a:r>
            <a:r>
              <a:rPr lang="en-US" sz="2800" dirty="0" smtClean="0"/>
              <a:t>, </a:t>
            </a:r>
            <a:r>
              <a:rPr lang="en-US" sz="2800" dirty="0"/>
              <a:t>up to 300 m above sea </a:t>
            </a:r>
            <a:r>
              <a:rPr lang="en-US" sz="2800" dirty="0" smtClean="0"/>
              <a:t>level</a:t>
            </a:r>
            <a:endParaRPr lang="hr-HR" sz="2800" dirty="0" smtClean="0"/>
          </a:p>
          <a:p>
            <a:pPr algn="ctr"/>
            <a:r>
              <a:rPr lang="hr-HR" sz="2800" dirty="0" smtClean="0"/>
              <a:t> 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468</Words>
  <Application>Microsoft Office PowerPoint</Application>
  <PresentationFormat>Prikaz na zaslonu (4:3)</PresentationFormat>
  <Paragraphs>76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prezentacija</vt:lpstr>
      <vt:lpstr>Amphibians in Croatia</vt:lpstr>
      <vt:lpstr>Why are the amphibians importanat?</vt:lpstr>
      <vt:lpstr>PowerPoint prezentacija</vt:lpstr>
      <vt:lpstr>Why are the amphibians disappearing?</vt:lpstr>
      <vt:lpstr>PowerPoint prezentacija</vt:lpstr>
      <vt:lpstr>Protected amphibians in Croatia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Mateja</dc:creator>
  <cp:lastModifiedBy>ljubljanovics@gmail.com</cp:lastModifiedBy>
  <cp:revision>32</cp:revision>
  <dcterms:created xsi:type="dcterms:W3CDTF">2018-01-24T17:45:31Z</dcterms:created>
  <dcterms:modified xsi:type="dcterms:W3CDTF">2018-03-04T17:19:34Z</dcterms:modified>
</cp:coreProperties>
</file>