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21" r:id="rId7"/>
    <p:sldMasterId id="2147483733" r:id="rId8"/>
  </p:sldMasterIdLst>
  <p:notesMasterIdLst>
    <p:notesMasterId r:id="rId33"/>
  </p:notesMasterIdLst>
  <p:sldIdLst>
    <p:sldId id="256" r:id="rId9"/>
    <p:sldId id="257" r:id="rId10"/>
    <p:sldId id="264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9EBD-262A-493C-9230-B824C7D6D3C0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0318-9D36-4C2D-B064-67C5D5998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2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3DE99-DAB4-49F0-830A-6A2310EA040F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it-IT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9133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3D4C3-5694-4B1F-969D-82C2A02FE339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it-IT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0629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52749-EC9A-4362-9C02-50F1983B4F35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it-IT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4261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B3DB1-0299-45C7-9BA4-5DBFBB778F8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it-IT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7978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26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42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3514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6136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543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2480" y="1781468"/>
            <a:ext cx="3909600" cy="447887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20321" y="1781468"/>
            <a:ext cx="3909600" cy="447887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6751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6539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76113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7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796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19060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7035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1280" y="256347"/>
            <a:ext cx="1988640" cy="600399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2481" y="256347"/>
            <a:ext cx="5830560" cy="600399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09290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612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305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368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611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073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617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92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0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909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501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941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EA28-67ED-4590-8189-850F155EBD20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71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65-78E9-4B92-B943-7580D3D2D8E2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49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80" y="440687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69CC-5B55-4C6E-8D69-76E455076222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39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951A-DF97-49DA-86B5-08B3A31C8CE8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03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1" y="27507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920" y="1535206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920" y="2174631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41" y="1535206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41" y="2174631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D52C-3664-48C3-9401-2424138E3DBF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78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2B9D-B732-425E-BE08-42F87777C255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0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672F-F9D8-4119-88B2-955AE6DC8CFA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8679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9DED-E166-4459-92DA-8A074FEFCF5A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24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C15-A84A-497A-ACC4-58052E0D0C5F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70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FFE8-75AA-44CA-8A95-61CFE562FAFB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79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760" y="273637"/>
            <a:ext cx="2056320" cy="585709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480" y="273637"/>
            <a:ext cx="6035040" cy="585709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5DDF-A087-4D48-890A-D39C7CF70481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4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3" y="0"/>
            <a:ext cx="7358063" cy="347364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3" y="3536156"/>
            <a:ext cx="7358063" cy="25092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Corpo livello uno</a:t>
            </a:r>
          </a:p>
          <a:p>
            <a:pPr lvl="1">
              <a:defRPr sz="1800"/>
            </a:pPr>
            <a:r>
              <a:rPr sz="2200"/>
              <a:t>Corpo livello due</a:t>
            </a:r>
          </a:p>
          <a:p>
            <a:pPr lvl="2">
              <a:defRPr sz="1800"/>
            </a:pPr>
            <a:r>
              <a:rPr sz="2200"/>
              <a:t>Corpo livello tre</a:t>
            </a:r>
          </a:p>
          <a:p>
            <a:pPr lvl="3">
              <a:defRPr sz="1800"/>
            </a:pPr>
            <a:r>
              <a:rPr sz="2200"/>
              <a:t>Corpo livello quattro</a:t>
            </a:r>
          </a:p>
          <a:p>
            <a:pPr lvl="4">
              <a:defRPr sz="1800"/>
            </a:pPr>
            <a:r>
              <a:rPr sz="220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410192744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73" y="3009313"/>
            <a:ext cx="7358063" cy="27146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Titolo 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92973" y="5759648"/>
            <a:ext cx="7358063" cy="109835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Corpo livello uno</a:t>
            </a:r>
          </a:p>
          <a:p>
            <a:pPr lvl="1">
              <a:defRPr sz="1800"/>
            </a:pPr>
            <a:r>
              <a:rPr sz="2200"/>
              <a:t>Corpo livello due</a:t>
            </a:r>
          </a:p>
          <a:p>
            <a:pPr lvl="2">
              <a:defRPr sz="1800"/>
            </a:pPr>
            <a:r>
              <a:rPr sz="2200"/>
              <a:t>Corpo livello tre</a:t>
            </a:r>
          </a:p>
          <a:p>
            <a:pPr lvl="3">
              <a:defRPr sz="1800"/>
            </a:pPr>
            <a:r>
              <a:rPr sz="2200"/>
              <a:t>Corpo livello quattro</a:t>
            </a:r>
          </a:p>
          <a:p>
            <a:pPr lvl="4">
              <a:defRPr sz="1800"/>
            </a:pPr>
            <a:r>
              <a:rPr sz="220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363103835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73" y="2268144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186608515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69730" y="0"/>
            <a:ext cx="3750469" cy="3250406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>
              <a:defRPr sz="1800"/>
            </a:pPr>
            <a:r>
              <a:rPr sz="4200"/>
              <a:t>Titolo Testo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69730" y="3348641"/>
            <a:ext cx="3750469" cy="35093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Corpo livello uno</a:t>
            </a:r>
          </a:p>
          <a:p>
            <a:pPr lvl="1">
              <a:defRPr sz="1800"/>
            </a:pPr>
            <a:r>
              <a:rPr sz="2200"/>
              <a:t>Corpo livello due</a:t>
            </a:r>
          </a:p>
          <a:p>
            <a:pPr lvl="2">
              <a:defRPr sz="1800"/>
            </a:pPr>
            <a:r>
              <a:rPr sz="2200"/>
              <a:t>Corpo livello tre</a:t>
            </a:r>
          </a:p>
          <a:p>
            <a:pPr lvl="3">
              <a:defRPr sz="1800"/>
            </a:pPr>
            <a:r>
              <a:rPr sz="2200"/>
              <a:t>Corpo livello quattro</a:t>
            </a:r>
          </a:p>
          <a:p>
            <a:pPr lvl="4">
              <a:defRPr sz="1800"/>
            </a:pPr>
            <a:r>
              <a:rPr sz="220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263219249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69731" y="65747"/>
            <a:ext cx="7804547" cy="201163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13939038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Corpo livello uno</a:t>
            </a:r>
          </a:p>
          <a:p>
            <a:pPr lvl="1">
              <a:defRPr sz="1800"/>
            </a:pPr>
            <a:r>
              <a:rPr sz="2500"/>
              <a:t>Corpo livello due</a:t>
            </a:r>
          </a:p>
          <a:p>
            <a:pPr lvl="2">
              <a:defRPr sz="1800"/>
            </a:pPr>
            <a:r>
              <a:rPr sz="2500"/>
              <a:t>Corpo livello tre</a:t>
            </a:r>
          </a:p>
          <a:p>
            <a:pPr lvl="3">
              <a:defRPr sz="1800"/>
            </a:pPr>
            <a:r>
              <a:rPr sz="2500"/>
              <a:t>Corpo livello quattro</a:t>
            </a:r>
          </a:p>
          <a:p>
            <a:pPr lvl="4">
              <a:defRPr sz="1800"/>
            </a:pPr>
            <a:r>
              <a:rPr sz="250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196321541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69730" y="1830593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pPr lvl="0">
              <a:defRPr sz="1800"/>
            </a:pPr>
            <a:r>
              <a:rPr sz="2000"/>
              <a:t>Corpo livello uno</a:t>
            </a:r>
          </a:p>
          <a:p>
            <a:pPr lvl="1">
              <a:defRPr sz="1800"/>
            </a:pPr>
            <a:r>
              <a:rPr sz="2000"/>
              <a:t>Corpo livello due</a:t>
            </a:r>
          </a:p>
          <a:p>
            <a:pPr lvl="2">
              <a:defRPr sz="1800"/>
            </a:pPr>
            <a:r>
              <a:rPr sz="2000"/>
              <a:t>Corpo livello tre</a:t>
            </a:r>
          </a:p>
          <a:p>
            <a:pPr lvl="3">
              <a:defRPr sz="1800"/>
            </a:pPr>
            <a:r>
              <a:rPr sz="2000"/>
              <a:t>Corpo livello quattro</a:t>
            </a:r>
          </a:p>
          <a:p>
            <a:pPr lvl="4">
              <a:defRPr sz="1800"/>
            </a:pPr>
            <a:r>
              <a:rPr sz="200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8202045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69731" y="892972"/>
            <a:ext cx="7804547" cy="5072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Corpo livello uno</a:t>
            </a:r>
          </a:p>
          <a:p>
            <a:pPr lvl="1">
              <a:defRPr sz="1800"/>
            </a:pPr>
            <a:r>
              <a:rPr sz="2500"/>
              <a:t>Corpo livello due</a:t>
            </a:r>
          </a:p>
          <a:p>
            <a:pPr lvl="2">
              <a:defRPr sz="1800"/>
            </a:pPr>
            <a:r>
              <a:rPr sz="2500"/>
              <a:t>Corpo livello tre</a:t>
            </a:r>
          </a:p>
          <a:p>
            <a:pPr lvl="3">
              <a:defRPr sz="1800"/>
            </a:pPr>
            <a:r>
              <a:rPr sz="2500"/>
              <a:t>Corpo livello quattro</a:t>
            </a:r>
          </a:p>
          <a:p>
            <a:pPr lvl="4">
              <a:defRPr sz="1800"/>
            </a:pPr>
            <a:r>
              <a:rPr sz="250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289385447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96986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8392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86969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86326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5195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101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8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71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9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37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4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6"/>
            <a:ext cx="4041648" cy="3913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49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7537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4395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73058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8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0146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51259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47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5726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41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8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19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8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3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28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217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66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854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62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11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15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985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2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A6B727"/>
                </a:solidFill>
              </a:rPr>
              <a:pPr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28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1722-D916-440D-923E-D405234E95E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63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91C1-2F82-4DE6-8F70-E5DA241C6310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5651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9D6-95CA-464A-8C74-7CBED0CA9DD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0794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57250" y="2057400"/>
            <a:ext cx="3644504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16054" y="2057400"/>
            <a:ext cx="3645694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A34F-F988-42A4-AAD5-3E7E377FC739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305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2BC-518B-42EE-8F67-A44D3DD84FE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5519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62C4-8E1E-4FFD-91D7-7773192650FC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0048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27C-A22B-4130-87EE-C3FA2AFB1681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996502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9095-8BC9-4EA1-A640-D284E29F894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2499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0119-E84C-4874-8B77-C48C0C68305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5677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4F27-06FD-4504-BA2E-0BD3E0D20D0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530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2707" y="609600"/>
            <a:ext cx="1851422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57251" y="609600"/>
            <a:ext cx="5441156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0194-1777-4015-8443-0A7EE3BF3CEC}" type="datetime1">
              <a:rPr lang="it-IT"/>
              <a:pPr/>
              <a:t>31/03/2017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1C93-166C-4C84-A4FA-859956A2C75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60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35E1-E5EE-41DE-957D-E78EF5D2AD24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6FD2-F8DE-4A6D-BC4A-0C4ED4D09DB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672042" y="256043"/>
            <a:ext cx="7808165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72042" y="1780871"/>
            <a:ext cx="7957399" cy="44787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ttangolo 3"/>
          <p:cNvSpPr/>
          <p:nvPr/>
        </p:nvSpPr>
        <p:spPr>
          <a:xfrm>
            <a:off x="657674" y="6420017"/>
            <a:ext cx="8485758" cy="87525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lIns="81638" tIns="40819" rIns="81638" bIns="40819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633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3215" y="6612702"/>
            <a:ext cx="7340217" cy="87525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lIns="81638" tIns="40819" rIns="81638" bIns="40819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633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271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0">
        <a:tabLst/>
        <a:defRPr lang="it-IT" sz="2177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285"/>
        </a:spcAft>
        <a:tabLst/>
        <a:defRPr lang="it-IT" sz="2177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0FF50-CDAA-4793-9829-93262FEE3102}" type="datetimeFigureOut">
              <a:rPr lang="it-IT" smtClean="0"/>
              <a:t>31/03/2017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E959-00BB-475E-9856-95161B00F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/>
          </p:nvPr>
        </p:nvSpPr>
        <p:spPr>
          <a:xfrm>
            <a:off x="457172" y="273360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 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 3"/>
          <p:cNvSpPr txBox="1">
            <a:spLocks noGrp="1"/>
          </p:cNvSpPr>
          <p:nvPr>
            <p:ph type="dt" sz="half" idx="2"/>
          </p:nvPr>
        </p:nvSpPr>
        <p:spPr>
          <a:xfrm>
            <a:off x="45717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5" name=" 4"/>
          <p:cNvSpPr txBox="1">
            <a:spLocks noGrp="1"/>
          </p:cNvSpPr>
          <p:nvPr>
            <p:ph type="ftr" sz="quarter" idx="3"/>
          </p:nvPr>
        </p:nvSpPr>
        <p:spPr>
          <a:xfrm>
            <a:off x="3127056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it-IT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6" name="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9452"/>
            <a:fld id="{9326E4A5-EE15-4586-9136-F4DD16FBC8F6}" type="slidenum">
              <a:rPr>
                <a:solidFill>
                  <a:prstClr val="black"/>
                </a:solidFill>
              </a:rPr>
              <a:pPr defTabSz="829452"/>
              <a:t>‹N›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hangingPunct="0">
        <a:tabLst/>
        <a:defRPr lang="it-IT" sz="4000" b="0" i="0" u="none" strike="noStrike" kern="1200">
          <a:ln>
            <a:noFill/>
          </a:ln>
          <a:latin typeface="Arial" pitchFamily="18"/>
          <a:ea typeface="SimSun" pitchFamily="2"/>
          <a:cs typeface="Lucida Sans" pitchFamily="2"/>
        </a:defRPr>
      </a:lvl1pPr>
    </p:titleStyle>
    <p:bodyStyle>
      <a:lvl1pPr rtl="0" hangingPunct="0">
        <a:spcBef>
          <a:spcPts val="0"/>
        </a:spcBef>
        <a:spcAft>
          <a:spcPts val="1285"/>
        </a:spcAft>
        <a:tabLst/>
        <a:defRPr lang="it-IT" sz="2900" b="0" i="0" u="none" strike="noStrike" kern="1200">
          <a:ln>
            <a:noFill/>
          </a:ln>
          <a:latin typeface="Arial" pitchFamily="18"/>
          <a:ea typeface="SimSun" pitchFamily="2"/>
          <a:cs typeface="Lucida Sans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31" y="312547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00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31" y="1830593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500"/>
              <a:t>Corpo livello uno</a:t>
            </a:r>
          </a:p>
          <a:p>
            <a:pPr lvl="1">
              <a:defRPr sz="1800"/>
            </a:pPr>
            <a:r>
              <a:rPr sz="2500"/>
              <a:t>Corpo livello due</a:t>
            </a:r>
          </a:p>
          <a:p>
            <a:pPr lvl="2">
              <a:defRPr sz="1800"/>
            </a:pPr>
            <a:r>
              <a:rPr sz="2500"/>
              <a:t>Corpo livello tre</a:t>
            </a:r>
          </a:p>
          <a:p>
            <a:pPr lvl="3">
              <a:defRPr sz="1800"/>
            </a:pPr>
            <a:r>
              <a:rPr sz="2500"/>
              <a:t>Corpo livello quattro</a:t>
            </a:r>
          </a:p>
          <a:p>
            <a:pPr lvl="4">
              <a:defRPr sz="1800"/>
            </a:pPr>
            <a:r>
              <a:rPr sz="250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37006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/>
  <p:txStyles>
    <p:titleStyle>
      <a:lvl1pPr algn="ctr" defTabSz="410751">
        <a:defRPr sz="5600">
          <a:latin typeface="Helvetica Light"/>
          <a:ea typeface="Helvetica Light"/>
          <a:cs typeface="Helvetica Light"/>
          <a:sym typeface="Helvetica Light"/>
        </a:defRPr>
      </a:lvl1pPr>
      <a:lvl2pPr algn="ctr" defTabSz="410751">
        <a:defRPr sz="5600">
          <a:latin typeface="Helvetica Light"/>
          <a:ea typeface="Helvetica Light"/>
          <a:cs typeface="Helvetica Light"/>
          <a:sym typeface="Helvetica Light"/>
        </a:defRPr>
      </a:lvl2pPr>
      <a:lvl3pPr algn="ctr" defTabSz="410751">
        <a:defRPr sz="5600">
          <a:latin typeface="Helvetica Light"/>
          <a:ea typeface="Helvetica Light"/>
          <a:cs typeface="Helvetica Light"/>
          <a:sym typeface="Helvetica Light"/>
        </a:defRPr>
      </a:lvl3pPr>
      <a:lvl4pPr algn="ctr" defTabSz="410751">
        <a:defRPr sz="5600">
          <a:latin typeface="Helvetica Light"/>
          <a:ea typeface="Helvetica Light"/>
          <a:cs typeface="Helvetica Light"/>
          <a:sym typeface="Helvetica Light"/>
        </a:defRPr>
      </a:lvl4pPr>
      <a:lvl5pPr algn="ctr" defTabSz="410751">
        <a:defRPr sz="5600">
          <a:latin typeface="Helvetica Light"/>
          <a:ea typeface="Helvetica Light"/>
          <a:cs typeface="Helvetica Light"/>
          <a:sym typeface="Helvetica Light"/>
        </a:defRPr>
      </a:lvl5pPr>
      <a:lvl6pPr algn="ctr" defTabSz="410751">
        <a:defRPr sz="5600">
          <a:latin typeface="Helvetica Light"/>
          <a:ea typeface="Helvetica Light"/>
          <a:cs typeface="Helvetica Light"/>
          <a:sym typeface="Helvetica Light"/>
        </a:defRPr>
      </a:lvl6pPr>
      <a:lvl7pPr algn="ctr" defTabSz="410751">
        <a:defRPr sz="5600">
          <a:latin typeface="Helvetica Light"/>
          <a:ea typeface="Helvetica Light"/>
          <a:cs typeface="Helvetica Light"/>
          <a:sym typeface="Helvetica Light"/>
        </a:defRPr>
      </a:lvl7pPr>
      <a:lvl8pPr algn="ctr" defTabSz="410751">
        <a:defRPr sz="5600">
          <a:latin typeface="Helvetica Light"/>
          <a:ea typeface="Helvetica Light"/>
          <a:cs typeface="Helvetica Light"/>
          <a:sym typeface="Helvetica Light"/>
        </a:defRPr>
      </a:lvl8pPr>
      <a:lvl9pPr algn="ctr" defTabSz="410751">
        <a:defRPr sz="56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312528" indent="-312528" defTabSz="410751">
        <a:spcBef>
          <a:spcPts val="2953"/>
        </a:spcBef>
        <a:buSzPct val="75000"/>
        <a:buChar char="•"/>
        <a:defRPr sz="2500">
          <a:latin typeface="Helvetica Light"/>
          <a:ea typeface="Helvetica Light"/>
          <a:cs typeface="Helvetica Light"/>
          <a:sym typeface="Helvetica Light"/>
        </a:defRPr>
      </a:lvl1pPr>
      <a:lvl2pPr marL="625056" indent="-312528" defTabSz="410751">
        <a:spcBef>
          <a:spcPts val="2953"/>
        </a:spcBef>
        <a:buSzPct val="75000"/>
        <a:buChar char="•"/>
        <a:defRPr sz="2500">
          <a:latin typeface="Helvetica Light"/>
          <a:ea typeface="Helvetica Light"/>
          <a:cs typeface="Helvetica Light"/>
          <a:sym typeface="Helvetica Light"/>
        </a:defRPr>
      </a:lvl2pPr>
      <a:lvl3pPr marL="937584" indent="-312528" defTabSz="410751">
        <a:spcBef>
          <a:spcPts val="2953"/>
        </a:spcBef>
        <a:buSzPct val="75000"/>
        <a:buChar char="•"/>
        <a:defRPr sz="2500">
          <a:latin typeface="Helvetica Light"/>
          <a:ea typeface="Helvetica Light"/>
          <a:cs typeface="Helvetica Light"/>
          <a:sym typeface="Helvetica Light"/>
        </a:defRPr>
      </a:lvl3pPr>
      <a:lvl4pPr marL="1250112" indent="-312528" defTabSz="410751">
        <a:spcBef>
          <a:spcPts val="2953"/>
        </a:spcBef>
        <a:buSzPct val="75000"/>
        <a:buChar char="•"/>
        <a:defRPr sz="2500">
          <a:latin typeface="Helvetica Light"/>
          <a:ea typeface="Helvetica Light"/>
          <a:cs typeface="Helvetica Light"/>
          <a:sym typeface="Helvetica Light"/>
        </a:defRPr>
      </a:lvl4pPr>
      <a:lvl5pPr marL="1562640" indent="-312528" defTabSz="410751">
        <a:spcBef>
          <a:spcPts val="2953"/>
        </a:spcBef>
        <a:buSzPct val="75000"/>
        <a:buChar char="•"/>
        <a:defRPr sz="2500">
          <a:latin typeface="Helvetica Light"/>
          <a:ea typeface="Helvetica Light"/>
          <a:cs typeface="Helvetica Light"/>
          <a:sym typeface="Helvetica Light"/>
        </a:defRPr>
      </a:lvl5pPr>
      <a:lvl6pPr marL="1875168" indent="-312528" defTabSz="410751">
        <a:spcBef>
          <a:spcPts val="2953"/>
        </a:spcBef>
        <a:buSzPct val="75000"/>
        <a:buChar char="•"/>
        <a:defRPr sz="2500">
          <a:latin typeface="Helvetica Light"/>
          <a:ea typeface="Helvetica Light"/>
          <a:cs typeface="Helvetica Light"/>
          <a:sym typeface="Helvetica Light"/>
        </a:defRPr>
      </a:lvl6pPr>
      <a:lvl7pPr marL="2187696" indent="-312528" defTabSz="410751">
        <a:spcBef>
          <a:spcPts val="2953"/>
        </a:spcBef>
        <a:buSzPct val="75000"/>
        <a:buChar char="•"/>
        <a:defRPr sz="2500">
          <a:latin typeface="Helvetica Light"/>
          <a:ea typeface="Helvetica Light"/>
          <a:cs typeface="Helvetica Light"/>
          <a:sym typeface="Helvetica Light"/>
        </a:defRPr>
      </a:lvl7pPr>
      <a:lvl8pPr marL="2500224" indent="-312528" defTabSz="410751">
        <a:spcBef>
          <a:spcPts val="2953"/>
        </a:spcBef>
        <a:buSzPct val="75000"/>
        <a:buChar char="•"/>
        <a:defRPr sz="2500">
          <a:latin typeface="Helvetica Light"/>
          <a:ea typeface="Helvetica Light"/>
          <a:cs typeface="Helvetica Light"/>
          <a:sym typeface="Helvetica Light"/>
        </a:defRPr>
      </a:lvl8pPr>
      <a:lvl9pPr marL="2812752" indent="-312528" defTabSz="410751">
        <a:spcBef>
          <a:spcPts val="2953"/>
        </a:spcBef>
        <a:buSzPct val="75000"/>
        <a:buChar char="•"/>
        <a:defRPr sz="25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410751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8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3D842E-5D3B-4F10-98E6-56381CE70900}" type="datetimeFigureOut">
              <a:rPr lang="it-IT" smtClean="0"/>
              <a:t>31/03/2017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8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8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0F1CDD-EF31-498E-A9DA-16797952656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4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4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8" y="6223835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96DFF08F-DC6B-4601-B491-B0F83F6DD2DA}" type="datetimeFigureOut">
              <a:rPr lang="en-US" dirty="0">
                <a:solidFill>
                  <a:srgbClr val="A6B727"/>
                </a:solidFill>
              </a:rPr>
              <a:pPr defTabSz="457200"/>
              <a:t>3/31/2017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4" y="6223835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51" y="6223835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A6B727"/>
                </a:solidFill>
              </a:rPr>
              <a:pPr defTabSz="457200"/>
              <a:t>‹N›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73340" y="243720"/>
            <a:ext cx="8793090" cy="637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hangingPunct="0"/>
            <a:endParaRPr lang="it-IT">
              <a:solidFill>
                <a:prstClr val="black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57250" y="609480"/>
            <a:ext cx="7406370" cy="135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Fate clic per modificare il formato del testo del titoloFare clic per modificare lo stile del titolo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57250" y="2057401"/>
            <a:ext cx="7404480" cy="4038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2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2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8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A6B727"/>
                </a:solidFill>
                <a:latin typeface="Corbel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it-IT"/>
              <a:t>Fate clic per modificare il formato del testo della struttura</a:t>
            </a:r>
          </a:p>
          <a:p>
            <a:pPr lvl="1"/>
            <a:r>
              <a:rPr lang="it-IT"/>
              <a:t>Secondo livello struttura</a:t>
            </a:r>
          </a:p>
          <a:p>
            <a:pPr lvl="2"/>
            <a:r>
              <a:rPr lang="it-IT"/>
              <a:t>Terzo livello struttura</a:t>
            </a:r>
          </a:p>
          <a:p>
            <a:pPr lvl="3"/>
            <a:r>
              <a:rPr lang="it-IT"/>
              <a:t>Quarto livello struttura</a:t>
            </a:r>
          </a:p>
          <a:p>
            <a:pPr lvl="4"/>
            <a:r>
              <a:rPr lang="it-IT"/>
              <a:t>Quinto livello struttura</a:t>
            </a:r>
          </a:p>
          <a:p>
            <a:pPr lvl="5"/>
            <a:r>
              <a:rPr lang="it-IT"/>
              <a:t>Sesto livello struttura</a:t>
            </a:r>
          </a:p>
          <a:p>
            <a:pPr lvl="6"/>
            <a:r>
              <a:rPr lang="it-IT"/>
              <a:t>Settimo livello struttura</a:t>
            </a:r>
          </a:p>
          <a:p>
            <a:pPr lvl="7"/>
            <a:r>
              <a:rPr lang="it-IT"/>
              <a:t>Ottavo livello struttura</a:t>
            </a:r>
          </a:p>
          <a:p>
            <a:pPr lvl="0"/>
            <a:r>
              <a:rPr lang="it-IT"/>
              <a:t>Nono livello strutturaFare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57250" y="6223680"/>
            <a:ext cx="174663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orbel" pitchFamily="18"/>
                <a:ea typeface="Arial Unicode MS" pitchFamily="2"/>
                <a:cs typeface="Tahoma" pitchFamily="2"/>
              </a:defRPr>
            </a:lvl1pPr>
          </a:lstStyle>
          <a:p>
            <a:fld id="{94AA0194-1777-4015-8443-0A7EE3BF3CEC}" type="datetime1">
              <a:rPr lang="it-IT" smtClean="0"/>
              <a:pPr/>
              <a:t>31/03/2017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961900" y="6223680"/>
            <a:ext cx="353808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997050" y="6223680"/>
            <a:ext cx="12792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orbel" pitchFamily="18"/>
                <a:ea typeface="Arial Unicode MS" pitchFamily="2"/>
                <a:cs typeface="Tahoma" pitchFamily="2"/>
              </a:defRPr>
            </a:lvl1pPr>
          </a:lstStyle>
          <a:p>
            <a:fld id="{23F3DCAB-1388-4D8E-8FD8-E0C700169073}" type="slidenum">
              <a:rPr smtClean="0"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1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A6B727"/>
          </a:solidFill>
          <a:latin typeface="Corbel" pitchFamily="18"/>
          <a:ea typeface="Arial Unicode MS" pitchFamily="2"/>
          <a:cs typeface="Arial Unicode MS" pitchFamily="2"/>
        </a:defRPr>
      </a:lvl1pPr>
    </p:titleStyle>
    <p:bodyStyle>
      <a:lvl1pPr lvl="0">
        <a:buSzPct val="45000"/>
        <a:buFont typeface="StarSymbol"/>
        <a:buChar char="●"/>
        <a:tabLst/>
        <a:defRPr lang="it-IT" sz="2200" b="0" i="0" u="none" strike="noStrike" spc="0">
          <a:solidFill>
            <a:srgbClr val="A6B727"/>
          </a:solidFill>
          <a:latin typeface="Corbel" pitchFamily="18"/>
        </a:defRPr>
      </a:lvl1pPr>
      <a:lvl2pPr lvl="1">
        <a:buSzPct val="75000"/>
        <a:buFont typeface="StarSymbol"/>
        <a:buChar char="–"/>
        <a:tabLst/>
        <a:defRPr lang="it-IT" sz="2200" b="0" i="0" u="none" strike="noStrike" spc="0">
          <a:solidFill>
            <a:srgbClr val="A6B727"/>
          </a:solidFill>
          <a:latin typeface="Corbel" pitchFamily="18"/>
        </a:defRPr>
      </a:lvl2pPr>
      <a:lvl3pPr lvl="2">
        <a:buSzPct val="45000"/>
        <a:buFont typeface="StarSymbol"/>
        <a:buChar char="●"/>
        <a:tabLst/>
        <a:defRPr lang="it-IT" sz="2200" b="0" i="0" u="none" strike="noStrike" spc="0">
          <a:solidFill>
            <a:srgbClr val="A6B727"/>
          </a:solidFill>
          <a:latin typeface="Corbel" pitchFamily="18"/>
        </a:defRPr>
      </a:lvl3pPr>
      <a:lvl4pPr lvl="3">
        <a:buSzPct val="75000"/>
        <a:buFont typeface="StarSymbol"/>
        <a:buChar char="–"/>
        <a:tabLst/>
        <a:defRPr lang="it-IT" sz="2200" b="0" i="0" u="none" strike="noStrike" spc="0">
          <a:solidFill>
            <a:srgbClr val="A6B727"/>
          </a:solidFill>
          <a:latin typeface="Corbel" pitchFamily="18"/>
        </a:defRPr>
      </a:lvl4pPr>
      <a:lvl5pPr lvl="4">
        <a:buSzPct val="45000"/>
        <a:buFont typeface="StarSymbol"/>
        <a:buChar char="●"/>
        <a:tabLst/>
        <a:defRPr lang="it-IT" sz="2200" b="0" i="0" u="none" strike="noStrike" spc="0">
          <a:solidFill>
            <a:srgbClr val="A6B727"/>
          </a:solidFill>
          <a:latin typeface="Corbel" pitchFamily="18"/>
        </a:defRPr>
      </a:lvl5pPr>
      <a:lvl6pPr lvl="5">
        <a:buSzPct val="45000"/>
        <a:buFont typeface="StarSymbol"/>
        <a:buChar char="●"/>
        <a:tabLst/>
        <a:defRPr lang="it-IT" sz="2200" b="0" i="0" u="none" strike="noStrike" spc="0">
          <a:solidFill>
            <a:srgbClr val="A6B727"/>
          </a:solidFill>
          <a:latin typeface="Corbel" pitchFamily="18"/>
        </a:defRPr>
      </a:lvl6pPr>
      <a:lvl7pPr lvl="6">
        <a:buSzPct val="45000"/>
        <a:buFont typeface="StarSymbol"/>
        <a:buChar char="●"/>
        <a:tabLst/>
        <a:defRPr lang="it-IT" sz="2200" b="0" i="0" u="none" strike="noStrike" spc="0">
          <a:solidFill>
            <a:srgbClr val="A6B727"/>
          </a:solidFill>
          <a:latin typeface="Corbel" pitchFamily="18"/>
        </a:defRPr>
      </a:lvl7pPr>
      <a:lvl8pPr lvl="7">
        <a:buSzPct val="45000"/>
        <a:buFont typeface="StarSymbol"/>
        <a:buChar char="●"/>
        <a:tabLst/>
        <a:defRPr lang="it-IT" sz="2200" b="0" i="0" u="none" strike="noStrike" spc="0">
          <a:solidFill>
            <a:srgbClr val="A6B727"/>
          </a:solidFill>
          <a:latin typeface="Corbel" pitchFamily="18"/>
        </a:defRPr>
      </a:lvl8pPr>
      <a:lvl9pPr marL="0" marR="0" lvl="0" indent="0" algn="l" rtl="0" hangingPunct="1">
        <a:lnSpc>
          <a:spcPct val="90000"/>
        </a:lnSpc>
        <a:spcBef>
          <a:spcPts val="1400"/>
        </a:spcBef>
        <a:spcAft>
          <a:spcPts val="1417"/>
        </a:spcAft>
        <a:buClr>
          <a:srgbClr val="A6B727"/>
        </a:buClr>
        <a:buSzPct val="80000"/>
        <a:buFont typeface="Corbel" pitchFamily="32"/>
        <a:buChar char="•"/>
        <a:tabLst/>
        <a:defRPr lang="it-IT" sz="2200" b="0" i="0" u="none" strike="noStrike" spc="0">
          <a:solidFill>
            <a:srgbClr val="A6B727"/>
          </a:solidFill>
          <a:latin typeface="Corbel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it-IT" dirty="0">
                <a:latin typeface="Comic Sans MS" pitchFamily="66" charset="0"/>
              </a:rPr>
              <a:t>Los </a:t>
            </a:r>
            <a:r>
              <a:rPr lang="it-IT" dirty="0" err="1">
                <a:latin typeface="Comic Sans MS" pitchFamily="66" charset="0"/>
              </a:rPr>
              <a:t>organismos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comunitarios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3488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Parlamento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24928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Consejo</a:t>
            </a:r>
            <a:r>
              <a:rPr lang="it-IT" dirty="0">
                <a:latin typeface="Comic Sans MS" pitchFamily="66" charset="0"/>
              </a:rPr>
              <a:t> de la </a:t>
            </a:r>
            <a:r>
              <a:rPr lang="it-IT" dirty="0" err="1">
                <a:latin typeface="Comic Sans MS" pitchFamily="66" charset="0"/>
              </a:rPr>
              <a:t>Uniòn</a:t>
            </a:r>
            <a:r>
              <a:rPr lang="it-IT" dirty="0">
                <a:latin typeface="Comic Sans MS" pitchFamily="66" charset="0"/>
              </a:rPr>
              <a:t> Europea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35730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Comisiòn</a:t>
            </a:r>
            <a:r>
              <a:rPr lang="it-IT" dirty="0">
                <a:latin typeface="Comic Sans MS" pitchFamily="66" charset="0"/>
              </a:rPr>
              <a:t> europea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28529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Corte de </a:t>
            </a:r>
            <a:r>
              <a:rPr lang="it-IT" dirty="0" err="1">
                <a:latin typeface="Comic Sans MS" pitchFamily="66" charset="0"/>
              </a:rPr>
              <a:t>justicia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87624" y="51571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Corte de </a:t>
            </a:r>
            <a:r>
              <a:rPr lang="it-IT" dirty="0" err="1">
                <a:latin typeface="Comic Sans MS" pitchFamily="66" charset="0"/>
              </a:rPr>
              <a:t>las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cuentas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50851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Banca </a:t>
            </a:r>
            <a:r>
              <a:rPr lang="it-IT" dirty="0" err="1">
                <a:latin typeface="Comic Sans MS" pitchFamily="66" charset="0"/>
              </a:rPr>
              <a:t>central</a:t>
            </a:r>
            <a:r>
              <a:rPr lang="it-IT" dirty="0">
                <a:latin typeface="Comic Sans MS" pitchFamily="66" charset="0"/>
              </a:rPr>
              <a:t> europea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95936" y="3861048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Banca europea para los </a:t>
            </a:r>
            <a:r>
              <a:rPr lang="it-IT" dirty="0" err="1">
                <a:latin typeface="Comic Sans MS" pitchFamily="66" charset="0"/>
              </a:rPr>
              <a:t>inversiones</a:t>
            </a:r>
            <a:r>
              <a:rPr lang="it-IT" dirty="0">
                <a:latin typeface="Comic Sans MS" pitchFamily="66" charset="0"/>
              </a:rPr>
              <a:t> (BEI)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43651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Consejo</a:t>
            </a:r>
            <a:r>
              <a:rPr lang="it-IT" dirty="0">
                <a:latin typeface="Comic Sans MS" pitchFamily="66" charset="0"/>
              </a:rPr>
              <a:t> europeo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-1113865" y="-88775"/>
            <a:ext cx="7808165" cy="670055"/>
          </a:xfrm>
        </p:spPr>
        <p:txBody>
          <a:bodyPr>
            <a:spAutoFit/>
          </a:bodyPr>
          <a:lstStyle/>
          <a:p>
            <a:pPr lvl="0" algn="ctr"/>
            <a:r>
              <a:rPr lang="it-IT"/>
              <a:t>			ETAPAS DE LAS INTEGRACION EUROPEA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489827" y="3097902"/>
            <a:ext cx="7957399" cy="1408334"/>
          </a:xfrm>
        </p:spPr>
        <p:txBody>
          <a:bodyPr anchor="ctr">
            <a:spAutoFit/>
          </a:bodyPr>
          <a:lstStyle/>
          <a:p>
            <a:pPr marL="195934" indent="-195934" algn="ctr"/>
            <a:r>
              <a:rPr lang="hi-IN" sz="2885">
                <a:ln w="0">
                  <a:solidFill>
                    <a:srgbClr val="CCCCCC"/>
                  </a:solidFill>
                  <a:prstDash val="solid"/>
                </a:ln>
                <a:noFill/>
                <a:latin typeface="Times-Roman" pitchFamily="18"/>
              </a:rPr>
              <a:t>‭‬</a:t>
            </a:r>
          </a:p>
          <a:p>
            <a:pPr marL="195934" indent="-195934" algn="ctr"/>
            <a:r>
              <a:rPr lang="hi-IN" sz="1633" b="1">
                <a:ln w="0">
                  <a:solidFill>
                    <a:srgbClr val="CCCCCC"/>
                  </a:solidFill>
                  <a:prstDash val="solid"/>
                </a:ln>
                <a:noFill/>
                <a:latin typeface="Al Nile" pitchFamily="18"/>
              </a:rPr>
              <a:t>‬</a:t>
            </a:r>
          </a:p>
          <a:p>
            <a:pPr marL="195934" indent="-195934" algn="ctr"/>
            <a:r>
              <a:rPr lang="hi-IN" sz="2467">
                <a:ln w="0">
                  <a:solidFill>
                    <a:srgbClr val="CCCCCC"/>
                  </a:solidFill>
                  <a:prstDash val="solid"/>
                </a:ln>
                <a:noFill/>
                <a:latin typeface="Times-Roman" pitchFamily="18"/>
              </a:rPr>
              <a:t>‭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3276" y="646279"/>
            <a:ext cx="7837228" cy="5998029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>
            <a:spAutoFit/>
          </a:bodyPr>
          <a:lstStyle/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Arial" pitchFamily="18"/>
                <a:ea typeface="SimSun" pitchFamily="2"/>
                <a:cs typeface="Lucida Sans" pitchFamily="2"/>
              </a:rPr>
              <a:t>• 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Nel 1941: ‭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Manifisto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‬de Altiero Spinelli y Ernesto Rossi,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exiliados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en la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isla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 Ventotene</a:t>
            </a:r>
          </a:p>
          <a:p>
            <a:pPr defTabSz="829452" hangingPunct="0"/>
            <a:endParaRPr lang="it-IT" sz="2358" dirty="0">
              <a:solidFill>
                <a:srgbClr val="FFFFFF"/>
              </a:solidFill>
              <a:latin typeface="Arial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Arial" pitchFamily="18"/>
                <a:ea typeface="SimSun" pitchFamily="2"/>
                <a:cs typeface="Lucida Sans" pitchFamily="2"/>
              </a:rPr>
              <a:t>• </a:t>
            </a:r>
            <a:r>
              <a:rPr lang="en-US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1948: </a:t>
            </a:r>
            <a:r>
              <a:rPr lang="en-US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nace</a:t>
            </a:r>
            <a:r>
              <a:rPr lang="en-US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la 'OECE,  </a:t>
            </a:r>
            <a:r>
              <a:rPr lang="en-US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Organización</a:t>
            </a:r>
            <a:r>
              <a:rPr lang="en-US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en-US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europea</a:t>
            </a:r>
            <a:r>
              <a:rPr lang="en-US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para la </a:t>
            </a:r>
            <a:r>
              <a:rPr lang="en-US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cooperación</a:t>
            </a:r>
            <a:r>
              <a:rPr lang="en-US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en-US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econòmica</a:t>
            </a:r>
            <a:r>
              <a:rPr lang="en-US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(</a:t>
            </a:r>
            <a:r>
              <a:rPr lang="en-US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coordenar</a:t>
            </a:r>
            <a:r>
              <a:rPr lang="en-US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las </a:t>
            </a:r>
            <a:r>
              <a:rPr lang="en-US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ayudas</a:t>
            </a:r>
            <a:r>
              <a:rPr lang="en-US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para la </a:t>
            </a:r>
            <a:r>
              <a:rPr lang="en-US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restauración</a:t>
            </a:r>
            <a:r>
              <a:rPr lang="en-US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)</a:t>
            </a:r>
          </a:p>
          <a:p>
            <a:pPr defTabSz="829452" hangingPunct="0"/>
            <a:endParaRPr lang="en-US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Arial" pitchFamily="18"/>
                <a:ea typeface="SimSun" pitchFamily="2"/>
                <a:cs typeface="Lucida Sans" pitchFamily="2"/>
              </a:rPr>
              <a:t>• 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5 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mayo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1949: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Consejo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Europa, con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asiento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en Strasburgo,</a:t>
            </a:r>
          </a:p>
          <a:p>
            <a:pPr defTabSz="829452" hangingPunct="0"/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Reuniòn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ministros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Extranjeros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Paises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participantes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Arial" pitchFamily="18"/>
                <a:ea typeface="SimSun" pitchFamily="2"/>
                <a:cs typeface="Lucida Sans" pitchFamily="2"/>
              </a:rPr>
              <a:t>•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18 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abril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1951: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nace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la CECA,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Comunidad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Europea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Carbòn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y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Metal, para crear un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mercado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unico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con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estas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materias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primas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48607" y="2576849"/>
            <a:ext cx="4531551" cy="3627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01772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489827" y="3097902"/>
            <a:ext cx="7957399" cy="1408334"/>
          </a:xfrm>
        </p:spPr>
        <p:txBody>
          <a:bodyPr anchor="ctr">
            <a:spAutoFit/>
          </a:bodyPr>
          <a:lstStyle/>
          <a:p>
            <a:pPr marL="195934" indent="-195934" algn="ctr"/>
            <a:r>
              <a:rPr lang="hi-IN" sz="2885">
                <a:ln w="0">
                  <a:solidFill>
                    <a:srgbClr val="CCCCCC"/>
                  </a:solidFill>
                  <a:prstDash val="solid"/>
                </a:ln>
                <a:noFill/>
                <a:latin typeface="Times-Roman" pitchFamily="18"/>
              </a:rPr>
              <a:t>‭‬</a:t>
            </a:r>
          </a:p>
          <a:p>
            <a:pPr marL="195934" indent="-195934" algn="ctr"/>
            <a:r>
              <a:rPr lang="hi-IN" sz="1633" b="1">
                <a:ln w="0">
                  <a:solidFill>
                    <a:srgbClr val="CCCCCC"/>
                  </a:solidFill>
                  <a:prstDash val="solid"/>
                </a:ln>
                <a:noFill/>
                <a:latin typeface="Al Nile" pitchFamily="18"/>
              </a:rPr>
              <a:t>‬</a:t>
            </a:r>
          </a:p>
          <a:p>
            <a:pPr marL="195934" indent="-195934" algn="ctr"/>
            <a:r>
              <a:rPr lang="hi-IN" sz="2467">
                <a:ln w="0">
                  <a:solidFill>
                    <a:srgbClr val="CCCCCC"/>
                  </a:solidFill>
                  <a:prstDash val="solid"/>
                </a:ln>
                <a:noFill/>
                <a:latin typeface="Times-Roman" pitchFamily="18"/>
              </a:rPr>
              <a:t>‭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89827" y="326912"/>
            <a:ext cx="7837228" cy="2356391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>
            <a:spAutoFit/>
          </a:bodyPr>
          <a:lstStyle/>
          <a:p>
            <a:pPr defTabSz="829452" hangingPunct="0"/>
            <a:endParaRPr lang="it-IT" sz="4354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  <a:p>
            <a:pPr defTabSz="829452" hangingPunct="0"/>
            <a:endParaRPr lang="it-IT" sz="4354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  <a:p>
            <a:pPr defTabSz="829452" hangingPunct="0"/>
            <a:endParaRPr lang="it-IT" sz="2358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  <a:p>
            <a:pPr defTabSz="829452" hangingPunct="0"/>
            <a:endParaRPr lang="it-IT" sz="4354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6552" y="322340"/>
            <a:ext cx="8327055" cy="7466573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>
            <a:spAutoFit/>
          </a:bodyPr>
          <a:lstStyle/>
          <a:p>
            <a:pPr defTabSz="829452" hangingPunct="0"/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• 25 de marzo 1957: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Tratados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de Roma, son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instituidas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las</a:t>
            </a:r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CEE y la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Euratom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, para promuover libre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circulación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de</a:t>
            </a: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bienes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,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personas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y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capitales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; uniformar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las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normativas</a:t>
            </a:r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nacionales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en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los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sectores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econòmicosi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;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activar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un</a:t>
            </a: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programa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de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busqueda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atòmica</a:t>
            </a:r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• 1979: entra en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vigor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lo SME, sistema de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cambios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fijos</a:t>
            </a:r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entre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las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diferentes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valutas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y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tienen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lugar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las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primeras</a:t>
            </a:r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elecciones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del parlamento europeo.</a:t>
            </a:r>
          </a:p>
          <a:p>
            <a:pPr defTabSz="829452" hangingPunct="0"/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• 1992: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Tratado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de Maastricht:</a:t>
            </a: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Obliga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los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Estados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a coordinar</a:t>
            </a: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sus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propias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polìticas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tambièn</a:t>
            </a:r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por lo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que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trata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la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justicia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,</a:t>
            </a: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Estado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social,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trabajo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para dar</a:t>
            </a: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Estabilidad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a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los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precios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y</a:t>
            </a:r>
          </a:p>
          <a:p>
            <a:pPr defTabSz="829452" hangingPunct="0"/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definir una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polìtica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monedaria</a:t>
            </a:r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unitaria,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poniendo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Europa</a:t>
            </a:r>
          </a:p>
          <a:p>
            <a:pPr defTabSz="829452" hangingPunct="0"/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en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condiciòn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de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competir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con</a:t>
            </a: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dolares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e yen, y entrar en la</a:t>
            </a:r>
          </a:p>
          <a:p>
            <a:pPr defTabSz="829452" hangingPunct="0"/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competencia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177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econòmica</a:t>
            </a:r>
            <a:r>
              <a:rPr lang="it-IT" sz="2177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.</a:t>
            </a:r>
          </a:p>
          <a:p>
            <a:pPr defTabSz="829452" hangingPunct="0"/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  <a:p>
            <a:pPr defTabSz="829452" hangingPunct="0"/>
            <a:endParaRPr lang="it-IT" sz="2177" dirty="0">
              <a:solidFill>
                <a:srgbClr val="FFFFFF"/>
              </a:solidFill>
              <a:latin typeface="Times" pitchFamily="18"/>
              <a:ea typeface="SimSun" pitchFamily="2"/>
              <a:cs typeface="Lucida Sans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7575" y="197597"/>
            <a:ext cx="2172545" cy="225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03845" y="2939322"/>
            <a:ext cx="4976313" cy="333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11855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489827" y="3097902"/>
            <a:ext cx="7957399" cy="1408334"/>
          </a:xfrm>
        </p:spPr>
        <p:txBody>
          <a:bodyPr anchor="ctr">
            <a:spAutoFit/>
          </a:bodyPr>
          <a:lstStyle/>
          <a:p>
            <a:pPr marL="195934" indent="-195934" algn="ctr"/>
            <a:r>
              <a:rPr lang="hi-IN" sz="2885">
                <a:ln w="0">
                  <a:solidFill>
                    <a:srgbClr val="CCCCCC"/>
                  </a:solidFill>
                  <a:prstDash val="solid"/>
                </a:ln>
                <a:noFill/>
                <a:latin typeface="Times-Roman" pitchFamily="18"/>
              </a:rPr>
              <a:t>‭‬</a:t>
            </a:r>
          </a:p>
          <a:p>
            <a:pPr marL="195934" indent="-195934" algn="ctr"/>
            <a:r>
              <a:rPr lang="hi-IN" sz="1633" b="1">
                <a:ln w="0">
                  <a:solidFill>
                    <a:srgbClr val="CCCCCC"/>
                  </a:solidFill>
                  <a:prstDash val="solid"/>
                </a:ln>
                <a:noFill/>
                <a:latin typeface="Al Nile" pitchFamily="18"/>
              </a:rPr>
              <a:t>‬</a:t>
            </a:r>
          </a:p>
          <a:p>
            <a:pPr marL="195934" indent="-195934" algn="ctr"/>
            <a:r>
              <a:rPr lang="hi-IN" sz="2467">
                <a:ln w="0">
                  <a:solidFill>
                    <a:srgbClr val="CCCCCC"/>
                  </a:solidFill>
                  <a:prstDash val="solid"/>
                </a:ln>
                <a:noFill/>
                <a:latin typeface="Times-Roman" pitchFamily="18"/>
              </a:rPr>
              <a:t>‭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89827" y="326912"/>
            <a:ext cx="7837228" cy="2356391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>
            <a:spAutoFit/>
          </a:bodyPr>
          <a:lstStyle/>
          <a:p>
            <a:pPr defTabSz="829452" hangingPunct="0"/>
            <a:endParaRPr lang="it-IT" sz="4354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  <a:p>
            <a:pPr defTabSz="829452" hangingPunct="0"/>
            <a:endParaRPr lang="it-IT" sz="4354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  <a:p>
            <a:pPr defTabSz="829452" hangingPunct="0"/>
            <a:endParaRPr lang="it-IT" sz="2358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  <a:p>
            <a:pPr defTabSz="829452" hangingPunct="0"/>
            <a:endParaRPr lang="it-IT" sz="4354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3276" y="1495638"/>
            <a:ext cx="8327055" cy="3563068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>
            <a:spAutoFit/>
          </a:bodyPr>
          <a:lstStyle/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•  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2002 :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el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Euro‬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sonstituye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las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moneadas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nacionales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 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• 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2000- 2003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elaboraciòn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 la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Constituciòn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europea‬ ‬ 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•  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29 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octubre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2004 a Roma firma del</a:t>
            </a:r>
          </a:p>
          <a:p>
            <a:pPr defTabSz="829452" hangingPunct="0"/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Tratado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que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adopta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una</a:t>
            </a:r>
          </a:p>
          <a:p>
            <a:pPr defTabSz="829452" hangingPunct="0"/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Constituciòn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para Europa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firmado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‬ 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Por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jefes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estado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o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gobierno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  25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paises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 la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Uniòn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Europea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Y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sus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ministros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extranjeros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16379" y="326912"/>
            <a:ext cx="7020850" cy="1045648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>
            <a:spAutoFit/>
          </a:bodyPr>
          <a:lstStyle/>
          <a:p>
            <a:pPr algn="ctr" defTabSz="829452" hangingPunct="0"/>
            <a:r>
              <a:rPr lang="it-IT" sz="3266" b="1" i="1" u="sng">
                <a:solidFill>
                  <a:srgbClr val="FF950E"/>
                </a:solidFill>
                <a:latin typeface="Arial" pitchFamily="18"/>
                <a:ea typeface="SimSun" pitchFamily="2"/>
                <a:cs typeface="Lucida Sans" pitchFamily="2"/>
              </a:rPr>
              <a:t>LA UNION EUROPEA EN</a:t>
            </a:r>
          </a:p>
          <a:p>
            <a:pPr algn="ctr" defTabSz="829452" hangingPunct="0"/>
            <a:r>
              <a:rPr lang="it-IT" sz="3266" b="1" i="1" u="sng">
                <a:solidFill>
                  <a:srgbClr val="FF950E"/>
                </a:solidFill>
                <a:latin typeface="Arial" pitchFamily="18"/>
                <a:ea typeface="SimSun" pitchFamily="2"/>
                <a:cs typeface="Lucida Sans" pitchFamily="2"/>
              </a:rPr>
              <a:t>EL NUEVO MILENIO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34992" y="2286219"/>
            <a:ext cx="4205000" cy="342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1768" y="4045350"/>
            <a:ext cx="2409948" cy="2322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88384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489827" y="3097902"/>
            <a:ext cx="7957399" cy="1408334"/>
          </a:xfrm>
        </p:spPr>
        <p:txBody>
          <a:bodyPr anchor="ctr">
            <a:spAutoFit/>
          </a:bodyPr>
          <a:lstStyle/>
          <a:p>
            <a:pPr marL="195934" indent="-195934" algn="ctr"/>
            <a:r>
              <a:rPr lang="hi-IN" sz="2885">
                <a:ln w="0">
                  <a:solidFill>
                    <a:srgbClr val="CCCCCC"/>
                  </a:solidFill>
                  <a:prstDash val="solid"/>
                </a:ln>
                <a:noFill/>
                <a:latin typeface="Times-Roman" pitchFamily="18"/>
              </a:rPr>
              <a:t>‭‬</a:t>
            </a:r>
          </a:p>
          <a:p>
            <a:pPr marL="195934" indent="-195934" algn="ctr"/>
            <a:r>
              <a:rPr lang="hi-IN" sz="1633" b="1">
                <a:ln w="0">
                  <a:solidFill>
                    <a:srgbClr val="CCCCCC"/>
                  </a:solidFill>
                  <a:prstDash val="solid"/>
                </a:ln>
                <a:noFill/>
                <a:latin typeface="Al Nile" pitchFamily="18"/>
              </a:rPr>
              <a:t>‬</a:t>
            </a:r>
          </a:p>
          <a:p>
            <a:pPr marL="195934" indent="-195934" algn="ctr"/>
            <a:r>
              <a:rPr lang="hi-IN" sz="2467">
                <a:ln w="0">
                  <a:solidFill>
                    <a:srgbClr val="CCCCCC"/>
                  </a:solidFill>
                  <a:prstDash val="solid"/>
                </a:ln>
                <a:noFill/>
                <a:latin typeface="Times-Roman" pitchFamily="18"/>
              </a:rPr>
              <a:t>‭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89827" y="326912"/>
            <a:ext cx="7837228" cy="2356391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>
            <a:spAutoFit/>
          </a:bodyPr>
          <a:lstStyle/>
          <a:p>
            <a:pPr defTabSz="829452" hangingPunct="0"/>
            <a:endParaRPr lang="it-IT" sz="4354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  <a:p>
            <a:pPr defTabSz="829452" hangingPunct="0"/>
            <a:endParaRPr lang="it-IT" sz="4354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  <a:p>
            <a:pPr defTabSz="829452" hangingPunct="0"/>
            <a:endParaRPr lang="it-IT" sz="2358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  <a:p>
            <a:pPr defTabSz="829452" hangingPunct="0"/>
            <a:endParaRPr lang="it-IT" sz="4354">
              <a:ln w="0">
                <a:solidFill>
                  <a:srgbClr val="FFFFFF"/>
                </a:solidFill>
                <a:prstDash val="solid"/>
              </a:ln>
              <a:noFill/>
              <a:latin typeface="Times-Roman" pitchFamily="18"/>
              <a:ea typeface="Times-Roman" pitchFamily="18"/>
              <a:cs typeface="Times-Roman" pitchFamily="1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3276" y="1148188"/>
            <a:ext cx="8327055" cy="4602006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>
            <a:spAutoFit/>
          </a:bodyPr>
          <a:lstStyle/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• </a:t>
            </a:r>
            <a:r>
              <a:rPr lang="it-IT" sz="2358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los</a:t>
            </a:r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estados</a:t>
            </a:r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actuales</a:t>
            </a:r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son 28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•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estados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que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actualmente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adoptan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el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euro son 19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• Para la </a:t>
            </a:r>
            <a:r>
              <a:rPr lang="it-IT" sz="2358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adhesión</a:t>
            </a:r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de un </a:t>
            </a:r>
            <a:r>
              <a:rPr lang="it-IT" sz="2358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estado</a:t>
            </a:r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europeo a la </a:t>
            </a:r>
            <a:r>
              <a:rPr lang="it-IT" sz="2358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Unión</a:t>
            </a:r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, este tiene </a:t>
            </a:r>
            <a:r>
              <a:rPr lang="it-IT" sz="2358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acTualmente</a:t>
            </a:r>
            <a:r>
              <a:rPr lang="it-IT" sz="2358" dirty="0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" pitchFamily="18"/>
                <a:ea typeface="SimSun" pitchFamily="2"/>
                <a:cs typeface="Lucida Sans" pitchFamily="2"/>
              </a:rPr>
              <a:t>que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: ser un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estado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europeo y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respectar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principios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libertad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,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democracia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,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respecto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de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derechos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del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hombre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y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sus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libertades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fundamentales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.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•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Actualmente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,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los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candidatos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oficiales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para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el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 acceso a la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unióN</a:t>
            </a:r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Europea son: </a:t>
            </a:r>
            <a:r>
              <a:rPr lang="it-IT" sz="2358" dirty="0" err="1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Turquia</a:t>
            </a:r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, Macedonia,</a:t>
            </a:r>
          </a:p>
          <a:p>
            <a:pPr defTabSz="829452" hangingPunct="0"/>
            <a:r>
              <a:rPr lang="it-IT" sz="2358" dirty="0">
                <a:solidFill>
                  <a:srgbClr val="FFFFFF"/>
                </a:solidFill>
                <a:latin typeface="Times New Roman" pitchFamily="18"/>
                <a:ea typeface="SimSun" pitchFamily="2"/>
                <a:cs typeface="Lucida Sans" pitchFamily="2"/>
              </a:rPr>
              <a:t>Montenegro, Serbia y Albania.</a:t>
            </a:r>
          </a:p>
          <a:p>
            <a:pPr defTabSz="829452" hangingPunct="0"/>
            <a:endParaRPr lang="it-IT" sz="2358" dirty="0">
              <a:solidFill>
                <a:srgbClr val="FFFFFF"/>
              </a:solidFill>
              <a:latin typeface="Times New Roman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6379" y="326912"/>
            <a:ext cx="7020850" cy="564042"/>
          </a:xfrm>
          <a:prstGeom prst="rect">
            <a:avLst/>
          </a:prstGeom>
          <a:noFill/>
          <a:ln>
            <a:noFill/>
          </a:ln>
        </p:spPr>
        <p:txBody>
          <a:bodyPr vert="horz" lIns="81638" tIns="40819" rIns="81638" bIns="40819" compatLnSpc="0">
            <a:spAutoFit/>
          </a:bodyPr>
          <a:lstStyle/>
          <a:p>
            <a:pPr algn="ctr" defTabSz="829452" hangingPunct="0"/>
            <a:r>
              <a:rPr lang="it-IT" sz="3266" b="1" i="1" u="sng" dirty="0">
                <a:solidFill>
                  <a:srgbClr val="FF950E"/>
                </a:solidFill>
                <a:latin typeface="Arial" pitchFamily="18"/>
                <a:ea typeface="SimSun" pitchFamily="2"/>
                <a:cs typeface="Lucida Sans" pitchFamily="2"/>
              </a:rPr>
              <a:t>EUROPA HOY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08441" y="2286219"/>
            <a:ext cx="4571717" cy="3918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18890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57251"/>
            <a:ext cx="6858000" cy="1173773"/>
          </a:xfrm>
        </p:spPr>
        <p:txBody>
          <a:bodyPr>
            <a:normAutofit/>
          </a:bodyPr>
          <a:lstStyle/>
          <a:p>
            <a:r>
              <a:rPr lang="it-IT" sz="3300" dirty="0"/>
              <a:t>TRATADOS DE ROMA</a:t>
            </a:r>
            <a:br>
              <a:rPr lang="it-IT" sz="3300" dirty="0"/>
            </a:br>
            <a:r>
              <a:rPr lang="it-IT" sz="1500" dirty="0"/>
              <a:t>25 Marzo 1957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61" y="2215662"/>
            <a:ext cx="5855678" cy="32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7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1" y="1131094"/>
            <a:ext cx="3459773" cy="994172"/>
          </a:xfrm>
        </p:spPr>
        <p:txBody>
          <a:bodyPr>
            <a:normAutofit fontScale="90000"/>
          </a:bodyPr>
          <a:lstStyle/>
          <a:p>
            <a:r>
              <a:rPr lang="it-IT" sz="2700" dirty="0" err="1"/>
              <a:t>Tratados</a:t>
            </a:r>
            <a:r>
              <a:rPr lang="it-IT" sz="2700" dirty="0"/>
              <a:t> de la </a:t>
            </a:r>
            <a:r>
              <a:rPr lang="it-IT" sz="2700" dirty="0" err="1"/>
              <a:t>Comunidad</a:t>
            </a:r>
            <a:br>
              <a:rPr lang="it-IT" sz="2700" dirty="0"/>
            </a:br>
            <a:r>
              <a:rPr lang="it-IT" sz="2700" dirty="0" err="1"/>
              <a:t>Económica</a:t>
            </a:r>
            <a:r>
              <a:rPr lang="it-IT" sz="2700" dirty="0"/>
              <a:t> Europea (TCEE)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7539" y="2226469"/>
            <a:ext cx="3745523" cy="3108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/>
              <a:t>Puntos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sz="1650" dirty="0" err="1"/>
              <a:t>Eliminación</a:t>
            </a:r>
            <a:r>
              <a:rPr lang="it-IT" sz="1650" dirty="0"/>
              <a:t> de </a:t>
            </a:r>
            <a:r>
              <a:rPr lang="it-IT" sz="1650" dirty="0" err="1"/>
              <a:t>los</a:t>
            </a:r>
            <a:r>
              <a:rPr lang="it-IT" sz="1650" dirty="0"/>
              <a:t> </a:t>
            </a:r>
            <a:r>
              <a:rPr lang="it-IT" sz="1650" dirty="0" err="1"/>
              <a:t>impuestos</a:t>
            </a:r>
            <a:r>
              <a:rPr lang="it-IT" sz="1650" dirty="0"/>
              <a:t> </a:t>
            </a:r>
            <a:r>
              <a:rPr lang="it-IT" sz="1650" dirty="0" err="1"/>
              <a:t>doganales</a:t>
            </a:r>
            <a:r>
              <a:rPr lang="it-IT" sz="1650" dirty="0"/>
              <a:t> </a:t>
            </a:r>
            <a:r>
              <a:rPr lang="it-IT" sz="1650" dirty="0" err="1"/>
              <a:t>entre</a:t>
            </a:r>
            <a:r>
              <a:rPr lang="it-IT" sz="1650" dirty="0"/>
              <a:t> </a:t>
            </a:r>
            <a:r>
              <a:rPr lang="it-IT" sz="1650" dirty="0" err="1"/>
              <a:t>los</a:t>
            </a:r>
            <a:r>
              <a:rPr lang="it-IT" sz="1650" dirty="0"/>
              <a:t> </a:t>
            </a:r>
            <a:r>
              <a:rPr lang="it-IT" sz="1650" dirty="0" err="1"/>
              <a:t>estados</a:t>
            </a:r>
            <a:r>
              <a:rPr lang="it-IT" sz="1650" dirty="0"/>
              <a:t> </a:t>
            </a:r>
            <a:r>
              <a:rPr lang="it-IT" sz="1650" dirty="0" err="1"/>
              <a:t>miembros</a:t>
            </a:r>
            <a:endParaRPr lang="it-IT" sz="1650" dirty="0"/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sz="1650" dirty="0" err="1"/>
              <a:t>Tarifa</a:t>
            </a:r>
            <a:r>
              <a:rPr lang="it-IT" sz="1650" dirty="0"/>
              <a:t> </a:t>
            </a:r>
            <a:r>
              <a:rPr lang="it-IT" sz="1650" dirty="0" err="1"/>
              <a:t>doganal</a:t>
            </a:r>
            <a:r>
              <a:rPr lang="it-IT" sz="1650" dirty="0"/>
              <a:t> </a:t>
            </a:r>
            <a:r>
              <a:rPr lang="it-IT" sz="1650" dirty="0" err="1"/>
              <a:t>externa</a:t>
            </a:r>
            <a:r>
              <a:rPr lang="it-IT" sz="1650" dirty="0"/>
              <a:t> </a:t>
            </a:r>
            <a:r>
              <a:rPr lang="it-IT" sz="1650" dirty="0" err="1"/>
              <a:t>comunal</a:t>
            </a:r>
            <a:r>
              <a:rPr lang="it-IT" sz="1650" dirty="0"/>
              <a:t> </a:t>
            </a:r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sz="1650" dirty="0" err="1"/>
              <a:t>Creación</a:t>
            </a:r>
            <a:r>
              <a:rPr lang="it-IT" sz="1650" dirty="0"/>
              <a:t> de un fundo social europeo </a:t>
            </a:r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sz="1650" dirty="0" err="1"/>
              <a:t>Politicas</a:t>
            </a:r>
            <a:r>
              <a:rPr lang="it-IT" sz="1650" dirty="0"/>
              <a:t> </a:t>
            </a:r>
            <a:r>
              <a:rPr lang="it-IT" sz="1650" dirty="0" err="1"/>
              <a:t>comunales</a:t>
            </a:r>
            <a:r>
              <a:rPr lang="it-IT" sz="1650" dirty="0"/>
              <a:t> en </a:t>
            </a:r>
            <a:r>
              <a:rPr lang="it-IT" sz="1650" dirty="0" err="1"/>
              <a:t>los</a:t>
            </a:r>
            <a:r>
              <a:rPr lang="it-IT" sz="1650" dirty="0"/>
              <a:t> </a:t>
            </a:r>
            <a:r>
              <a:rPr lang="it-IT" sz="1650" dirty="0" err="1"/>
              <a:t>sectores</a:t>
            </a:r>
            <a:r>
              <a:rPr lang="it-IT" sz="1650" dirty="0"/>
              <a:t> de la </a:t>
            </a:r>
            <a:r>
              <a:rPr lang="it-IT" sz="1650" dirty="0" err="1"/>
              <a:t>agricultura</a:t>
            </a:r>
            <a:r>
              <a:rPr lang="it-IT" sz="1650" dirty="0"/>
              <a:t> y de </a:t>
            </a:r>
            <a:r>
              <a:rPr lang="it-IT" sz="1650" dirty="0" err="1"/>
              <a:t>los</a:t>
            </a:r>
            <a:r>
              <a:rPr lang="it-IT" sz="1650" dirty="0"/>
              <a:t> </a:t>
            </a:r>
            <a:r>
              <a:rPr lang="it-IT" sz="1650" dirty="0" err="1"/>
              <a:t>transportes</a:t>
            </a:r>
            <a:r>
              <a:rPr lang="it-IT" sz="1650" dirty="0"/>
              <a:t> </a:t>
            </a:r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sz="1650" dirty="0" err="1"/>
              <a:t>Istituciòn</a:t>
            </a:r>
            <a:r>
              <a:rPr lang="it-IT" sz="1650" dirty="0"/>
              <a:t> de la banca europea de </a:t>
            </a:r>
            <a:r>
              <a:rPr lang="it-IT" sz="1650" dirty="0" err="1"/>
              <a:t>los</a:t>
            </a:r>
            <a:r>
              <a:rPr lang="it-IT" sz="1650" dirty="0"/>
              <a:t> </a:t>
            </a:r>
            <a:r>
              <a:rPr lang="it-IT" sz="1650" dirty="0" err="1"/>
              <a:t>inversiones</a:t>
            </a:r>
            <a:r>
              <a:rPr lang="it-IT" sz="1650" dirty="0"/>
              <a:t> </a:t>
            </a:r>
          </a:p>
          <a:p>
            <a:pPr marL="0" indent="0">
              <a:buNone/>
            </a:pPr>
            <a:r>
              <a:rPr lang="it-IT" sz="1650" dirty="0"/>
              <a:t>- </a:t>
            </a:r>
            <a:r>
              <a:rPr lang="it-IT" sz="1650" dirty="0" err="1"/>
              <a:t>Desarrollo</a:t>
            </a:r>
            <a:r>
              <a:rPr lang="it-IT" sz="1650" dirty="0"/>
              <a:t> de la </a:t>
            </a:r>
            <a:r>
              <a:rPr lang="it-IT" sz="1650" dirty="0" err="1"/>
              <a:t>cooperaciòn</a:t>
            </a:r>
            <a:r>
              <a:rPr lang="it-IT" sz="1650" dirty="0"/>
              <a:t> </a:t>
            </a:r>
            <a:r>
              <a:rPr lang="it-IT" sz="1650" dirty="0" err="1"/>
              <a:t>entre</a:t>
            </a:r>
            <a:r>
              <a:rPr lang="it-IT" sz="1650" dirty="0"/>
              <a:t> </a:t>
            </a:r>
            <a:r>
              <a:rPr lang="it-IT" sz="1650" dirty="0" err="1"/>
              <a:t>los</a:t>
            </a:r>
            <a:r>
              <a:rPr lang="it-IT" sz="1650" dirty="0"/>
              <a:t> </a:t>
            </a:r>
            <a:r>
              <a:rPr lang="it-IT" sz="1650" dirty="0" err="1"/>
              <a:t>estados</a:t>
            </a:r>
            <a:r>
              <a:rPr lang="it-IT" sz="1650" dirty="0"/>
              <a:t> </a:t>
            </a:r>
            <a:r>
              <a:rPr lang="it-IT" sz="1650" dirty="0" err="1"/>
              <a:t>miembros</a:t>
            </a:r>
            <a:r>
              <a:rPr lang="it-IT" sz="1650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96" y="2125267"/>
            <a:ext cx="4065983" cy="29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436094" cy="99417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Tratado</a:t>
            </a:r>
            <a:r>
              <a:rPr lang="it-IT" dirty="0"/>
              <a:t> de la </a:t>
            </a:r>
            <a:r>
              <a:rPr lang="it-IT" dirty="0" err="1"/>
              <a:t>Comunidad</a:t>
            </a:r>
            <a:r>
              <a:rPr lang="it-IT" dirty="0"/>
              <a:t> Europea de la Energia Atomica (TCEEA)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5546" y="3376245"/>
            <a:ext cx="3941152" cy="130565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Punto:</a:t>
            </a:r>
          </a:p>
          <a:p>
            <a:pPr>
              <a:buFontTx/>
              <a:buChar char="-"/>
            </a:pPr>
            <a:r>
              <a:rPr lang="it-IT" sz="1500" dirty="0" err="1"/>
              <a:t>Poner</a:t>
            </a:r>
            <a:r>
              <a:rPr lang="it-IT" sz="1500" dirty="0"/>
              <a:t> en </a:t>
            </a:r>
            <a:r>
              <a:rPr lang="it-IT" sz="1500" dirty="0" err="1"/>
              <a:t>comunidad</a:t>
            </a:r>
            <a:r>
              <a:rPr lang="it-IT" sz="1500" dirty="0"/>
              <a:t> la energia atomica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97" y="2668190"/>
            <a:ext cx="4526440" cy="27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3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PAÍSES QUE PARTECIPARON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2226469"/>
            <a:ext cx="2688248" cy="32635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/>
              <a:t>ITALIA </a:t>
            </a:r>
          </a:p>
          <a:p>
            <a:pPr marL="0" indent="0">
              <a:buNone/>
            </a:pPr>
            <a:r>
              <a:rPr lang="it-IT" dirty="0"/>
              <a:t>- FRANCIA </a:t>
            </a:r>
          </a:p>
          <a:p>
            <a:pPr marL="0" indent="0">
              <a:buNone/>
            </a:pPr>
            <a:r>
              <a:rPr lang="it-IT" dirty="0"/>
              <a:t>- ALEMANIA OVEST</a:t>
            </a:r>
          </a:p>
          <a:p>
            <a:pPr>
              <a:buFontTx/>
              <a:buChar char="-"/>
            </a:pPr>
            <a:r>
              <a:rPr lang="it-IT" dirty="0"/>
              <a:t>BELGICA</a:t>
            </a:r>
          </a:p>
          <a:p>
            <a:pPr marL="0" indent="0">
              <a:buNone/>
            </a:pPr>
            <a:r>
              <a:rPr lang="it-IT" dirty="0"/>
              <a:t>- PAÍSES BAJOS</a:t>
            </a:r>
          </a:p>
          <a:p>
            <a:pPr marL="0" indent="0">
              <a:buNone/>
            </a:pPr>
            <a:r>
              <a:rPr lang="it-IT" dirty="0"/>
              <a:t>- LUXEMBURGO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72" y="2477691"/>
            <a:ext cx="3439716" cy="190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23" y="2049208"/>
            <a:ext cx="1937330" cy="27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7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FIRMANTES DE LOS PAÍSES MIEMBROS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523210"/>
            <a:ext cx="4857750" cy="25807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/>
              <a:t>Antonio Segni, Gaetano Martino </a:t>
            </a:r>
          </a:p>
          <a:p>
            <a:pPr marL="0" indent="0">
              <a:buNone/>
            </a:pPr>
            <a:r>
              <a:rPr lang="it-IT" dirty="0"/>
              <a:t>- Christian </a:t>
            </a:r>
            <a:r>
              <a:rPr lang="it-IT" dirty="0" err="1"/>
              <a:t>Pineau</a:t>
            </a:r>
            <a:r>
              <a:rPr lang="it-IT" dirty="0"/>
              <a:t>, Maurice Faure </a:t>
            </a:r>
          </a:p>
          <a:p>
            <a:pPr marL="0" indent="0">
              <a:buNone/>
            </a:pPr>
            <a:r>
              <a:rPr lang="it-IT" dirty="0"/>
              <a:t>- Konrad </a:t>
            </a:r>
            <a:r>
              <a:rPr lang="it-IT" dirty="0" err="1"/>
              <a:t>Adenauer</a:t>
            </a:r>
            <a:r>
              <a:rPr lang="it-IT" dirty="0"/>
              <a:t>, Walter </a:t>
            </a:r>
            <a:r>
              <a:rPr lang="it-IT" dirty="0" err="1"/>
              <a:t>Hallstein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- Paul </a:t>
            </a:r>
            <a:r>
              <a:rPr lang="it-IT" dirty="0" err="1"/>
              <a:t>Herry</a:t>
            </a:r>
            <a:r>
              <a:rPr lang="it-IT" dirty="0"/>
              <a:t> Spaak</a:t>
            </a:r>
          </a:p>
          <a:p>
            <a:pPr marL="0" indent="0">
              <a:buNone/>
            </a:pPr>
            <a:r>
              <a:rPr lang="it-IT" dirty="0"/>
              <a:t>- Joseph </a:t>
            </a:r>
            <a:r>
              <a:rPr lang="it-IT" dirty="0" err="1"/>
              <a:t>Luns</a:t>
            </a:r>
            <a:r>
              <a:rPr lang="it-IT" dirty="0"/>
              <a:t>, J. </a:t>
            </a:r>
            <a:r>
              <a:rPr lang="it-IT" dirty="0" err="1"/>
              <a:t>Lithorst</a:t>
            </a:r>
            <a:r>
              <a:rPr lang="it-IT" dirty="0"/>
              <a:t> </a:t>
            </a:r>
            <a:r>
              <a:rPr lang="it-IT" dirty="0" err="1"/>
              <a:t>Homan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- Joseph </a:t>
            </a:r>
            <a:r>
              <a:rPr lang="it-IT" dirty="0" err="1"/>
              <a:t>Bech</a:t>
            </a:r>
            <a:r>
              <a:rPr lang="it-IT" dirty="0"/>
              <a:t>, Lambert </a:t>
            </a:r>
            <a:r>
              <a:rPr lang="it-IT" dirty="0" err="1"/>
              <a:t>Schaus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00" y="2450674"/>
            <a:ext cx="461322" cy="4500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80" y="3687740"/>
            <a:ext cx="461322" cy="2893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01" y="2865377"/>
            <a:ext cx="455964" cy="4250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5200" y="3338410"/>
            <a:ext cx="461322" cy="2767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80" y="4049599"/>
            <a:ext cx="500622" cy="3526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86" y="4521169"/>
            <a:ext cx="485765" cy="3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467546" y="116640"/>
            <a:ext cx="8228763" cy="43088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800" dirty="0"/>
              <a:t>HISTORIA DE LA INTRODUCCI</a:t>
            </a:r>
            <a:r>
              <a:rPr lang="it-IT" sz="2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Ó</a:t>
            </a:r>
            <a:r>
              <a:rPr lang="it-IT" sz="2800" dirty="0"/>
              <a:t>N DEL EURO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subTitle" idx="4294967295"/>
          </p:nvPr>
        </p:nvSpPr>
        <p:spPr>
          <a:xfrm>
            <a:off x="486918" y="811702"/>
            <a:ext cx="8565928" cy="5714385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l">
              <a:buNone/>
            </a:pPr>
            <a:r>
              <a:rPr lang="it-IT" sz="1600" dirty="0"/>
              <a:t>- </a:t>
            </a:r>
            <a:r>
              <a:rPr lang="it-IT" sz="1600" dirty="0">
                <a:latin typeface="Helvetica" panose="020B0604020202020204" pitchFamily="34" charset="0"/>
                <a:cs typeface="Helvetica" panose="020B0604020202020204" pitchFamily="34" charset="0"/>
              </a:rPr>
              <a:t>TRATADO DE MAASTRICHT (1992)</a:t>
            </a:r>
          </a:p>
          <a:p>
            <a:pPr marL="0" indent="0" algn="l">
              <a:buNone/>
            </a:pPr>
            <a:r>
              <a:rPr lang="it-IT" sz="1600" dirty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PAISES MIEMBROS TIENEN QUE RESPETAR UNOS PARAMETROS.</a:t>
            </a:r>
          </a:p>
          <a:p>
            <a:pPr marL="0" indent="0" algn="l">
              <a:buNone/>
            </a:pP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- 1 DE ENERO DE 1999 EL EURO SE INTRODUJO EN LOS MERCADOS COMO UNA     MONEDA DE CUENTA. (DENOMINACION ZONA EURO)</a:t>
            </a:r>
          </a:p>
          <a:p>
            <a:pPr marL="0" indent="0" algn="l">
              <a:buNone/>
            </a:pP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- 1 DE ENERO DE 2001 SE INCORPORA GRECIA.</a:t>
            </a:r>
          </a:p>
          <a:p>
            <a:pPr marL="0" indent="0" algn="l">
              <a:buNone/>
            </a:pP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- 1 DE ENERO DE 2002 LAS MONEDAS Y BILLETES ENTRARON EN CIRCULACION     EN LOS 12 ESTADOS DE LA UE.</a:t>
            </a:r>
          </a:p>
          <a:p>
            <a:pPr marL="171450" indent="-171450" algn="l">
              <a:buFontTx/>
              <a:buChar char="-"/>
            </a:pP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TANTO LAS MONEDAS COMO LOS BILLETES TUVIERON UN PERIODO DE                COEXISTENCIA CON LAS ANTERIORES MONEDAS NACIONALES. ( EN ITALIA CON   LA LIRA QUE EL 1 DE MARZO DE 2002 FUE RETIRADA para Romano Prodi, primer ministro italiano </a:t>
            </a:r>
            <a:r>
              <a:rPr lang="it-IT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entre</a:t>
            </a: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 1996 y 1998 y</a:t>
            </a:r>
          </a:p>
          <a:p>
            <a:pPr marL="171450" indent="-171450" algn="l">
              <a:buFontTx/>
              <a:buChar char="-"/>
            </a:pP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Presidente de la </a:t>
            </a:r>
            <a:r>
              <a:rPr lang="it-IT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Comisión</a:t>
            </a: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 Europea.</a:t>
            </a:r>
          </a:p>
          <a:p>
            <a:pPr marL="0" indent="0" algn="r">
              <a:buNone/>
            </a:pPr>
            <a:endParaRPr lang="it-IT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r">
              <a:buNone/>
            </a:pP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Carlo Azeglio Ciampi, politico y</a:t>
            </a:r>
          </a:p>
          <a:p>
            <a:pPr marL="0" indent="0" algn="r">
              <a:buNone/>
            </a:pPr>
            <a:r>
              <a:rPr lang="it-IT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banquero</a:t>
            </a: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 italiano, </a:t>
            </a:r>
            <a:r>
              <a:rPr lang="it-IT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gobernador</a:t>
            </a: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 del</a:t>
            </a:r>
          </a:p>
          <a:p>
            <a:pPr marL="0" indent="0" algn="r">
              <a:buNone/>
            </a:pP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Banco de Italia </a:t>
            </a:r>
            <a:r>
              <a:rPr lang="it-IT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desde</a:t>
            </a: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 1979 </a:t>
            </a:r>
            <a:r>
              <a:rPr lang="it-IT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hasta</a:t>
            </a:r>
            <a:endParaRPr lang="it-IT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r">
              <a:buNone/>
            </a:pP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1993.  </a:t>
            </a:r>
          </a:p>
          <a:p>
            <a:pPr marL="0" indent="0" algn="r">
              <a:buNone/>
            </a:pP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Juntos</a:t>
            </a: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favorecieron</a:t>
            </a: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 la</a:t>
            </a:r>
          </a:p>
          <a:p>
            <a:pPr marL="0" indent="0" algn="r">
              <a:buNone/>
            </a:pPr>
            <a:r>
              <a:rPr lang="it-IT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entrada</a:t>
            </a:r>
            <a:r>
              <a:rPr lang="it-IT" sz="1100" dirty="0">
                <a:latin typeface="Helvetica" panose="020B0604020202020204" pitchFamily="34" charset="0"/>
                <a:cs typeface="Helvetica" panose="020B0604020202020204" pitchFamily="34" charset="0"/>
              </a:rPr>
              <a:t> de Italia al euro.</a:t>
            </a:r>
          </a:p>
          <a:p>
            <a:pPr marL="0" indent="0" algn="r">
              <a:buNone/>
            </a:pPr>
            <a:endParaRPr lang="it-IT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551" y="3984344"/>
            <a:ext cx="4963578" cy="2416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65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476672" y="1268760"/>
            <a:ext cx="8229600" cy="1143000"/>
          </a:xfrm>
        </p:spPr>
        <p:txBody>
          <a:bodyPr/>
          <a:lstStyle/>
          <a:p>
            <a:r>
              <a:rPr lang="it-IT" dirty="0">
                <a:latin typeface="Comic Sans MS" pitchFamily="66" charset="0"/>
              </a:rPr>
              <a:t>Parlamento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59632" y="3645024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-Elegido cada cinco años por los ciudadanos de la Unión Europea.</a:t>
            </a:r>
          </a:p>
          <a:p>
            <a:r>
              <a:rPr lang="es-ES" dirty="0">
                <a:latin typeface="Comic Sans MS" pitchFamily="66" charset="0"/>
              </a:rPr>
              <a:t>-Función: aprobar la legislación europea, y aprobar el presupuesto anual. </a:t>
            </a:r>
          </a:p>
          <a:p>
            <a:r>
              <a:rPr lang="es-ES" dirty="0">
                <a:latin typeface="Comic Sans MS" pitchFamily="66" charset="0"/>
              </a:rPr>
              <a:t>-Reuniones principales: Strasburgo y Bruselas</a:t>
            </a:r>
          </a:p>
          <a:p>
            <a:r>
              <a:rPr lang="es-ES" dirty="0">
                <a:latin typeface="Comic Sans MS" pitchFamily="66" charset="0"/>
              </a:rPr>
              <a:t>-Trabaja en los 23 idiomas oficiales de la Unión europea</a:t>
            </a:r>
          </a:p>
          <a:p>
            <a:r>
              <a:rPr lang="es-ES" dirty="0">
                <a:latin typeface="Comic Sans MS" pitchFamily="66" charset="0"/>
              </a:rPr>
              <a:t>-Representa a los ciudadanos de la UE y es elegido directamente por ellos.</a:t>
            </a:r>
          </a:p>
          <a:p>
            <a:br>
              <a:rPr lang="es-ES" dirty="0"/>
            </a:br>
            <a:endParaRPr lang="it-IT" dirty="0"/>
          </a:p>
        </p:txBody>
      </p:sp>
      <p:pic>
        <p:nvPicPr>
          <p:cNvPr id="4" name="Immagin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3697216" cy="28449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76888" y="-1259085"/>
            <a:ext cx="7358063" cy="2321719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3900" dirty="0" err="1"/>
              <a:t>Consecuencias</a:t>
            </a:r>
            <a:r>
              <a:rPr sz="3900" dirty="0"/>
              <a:t> econ</a:t>
            </a:r>
            <a:r>
              <a:rPr lang="it-IT" sz="3900" dirty="0"/>
              <a:t>ó</a:t>
            </a:r>
            <a:r>
              <a:rPr sz="3900" dirty="0"/>
              <a:t>micas: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2611462" y="3842842"/>
            <a:ext cx="6969786" cy="3432026"/>
          </a:xfrm>
          <a:prstGeom prst="rect">
            <a:avLst/>
          </a:prstGeom>
        </p:spPr>
        <p:txBody>
          <a:bodyPr/>
          <a:lstStyle/>
          <a:p>
            <a:pPr algn="l" defTabSz="315011">
              <a:lnSpc>
                <a:spcPts val="2742"/>
              </a:lnSpc>
              <a:spcBef>
                <a:spcPts val="773"/>
              </a:spcBef>
              <a:defRPr sz="1800"/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Conversi</a:t>
            </a:r>
            <a:r>
              <a:rPr lang="it-IT" dirty="0">
                <a:latin typeface="Times New Roman"/>
                <a:ea typeface="Times New Roman"/>
                <a:cs typeface="Times New Roman"/>
                <a:sym typeface="Times New Roman"/>
              </a:rPr>
              <a:t>ó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errada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del valor de la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moneda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defTabSz="315011">
              <a:lnSpc>
                <a:spcPts val="2742"/>
              </a:lnSpc>
              <a:spcBef>
                <a:spcPts val="773"/>
              </a:spcBef>
              <a:defRPr sz="1800"/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Fuerte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redondeo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sobre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algunos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precios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defTabSz="315011">
              <a:lnSpc>
                <a:spcPts val="2742"/>
              </a:lnSpc>
              <a:spcBef>
                <a:spcPts val="773"/>
              </a:spcBef>
              <a:defRPr sz="1800"/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Desarrollo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del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mercado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inmobiliario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defTabSz="315011">
              <a:lnSpc>
                <a:spcPts val="2742"/>
              </a:lnSpc>
              <a:spcBef>
                <a:spcPts val="773"/>
              </a:spcBef>
              <a:defRPr sz="1800"/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Ligera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disminución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precios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productos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mas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duraderos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defTabSz="315011">
              <a:lnSpc>
                <a:spcPts val="2742"/>
              </a:lnSpc>
              <a:spcBef>
                <a:spcPts val="773"/>
              </a:spcBef>
              <a:defRPr sz="1800"/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Disminuye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el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gasto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por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intereses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sobre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el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debito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defTabSz="315011">
              <a:lnSpc>
                <a:spcPts val="2742"/>
              </a:lnSpc>
              <a:spcBef>
                <a:spcPts val="773"/>
              </a:spcBef>
              <a:defRPr sz="1800"/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Comparación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mas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fácil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precios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del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mercado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global.                                                                                                                           </a:t>
            </a:r>
          </a:p>
        </p:txBody>
      </p:sp>
      <p:pic>
        <p:nvPicPr>
          <p:cNvPr id="34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6963" y="1263294"/>
            <a:ext cx="4197902" cy="223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537212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640960" cy="792088"/>
          </a:xfrm>
        </p:spPr>
        <p:txBody>
          <a:bodyPr>
            <a:normAutofit fontScale="90000"/>
          </a:bodyPr>
          <a:lstStyle/>
          <a:p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Consecuencias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debidas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ingreso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9" y="3789040"/>
            <a:ext cx="8136904" cy="273630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</a:t>
            </a: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pobreza</a:t>
            </a: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 comportò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peligro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llamado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pobreza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sueldo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millones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trabajador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convirtía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uno de 1033 euro. Sin embargo su paga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tenía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valor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económico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disminución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billetes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podía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causar una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aparente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sensación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pobreza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reduciendo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mercado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europeo.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</a:t>
            </a: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riqueza</a:t>
            </a: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verificase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opuesto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Los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disminuyendo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aparente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podría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dar  la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sensación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bienes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eran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baratos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eran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Redondeo</a:t>
            </a: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cambio Lira-Euro no era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coche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costaba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40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milliones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liras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volvía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20.658,28 en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Para facilitar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ventas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cambio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rendodeado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it-IT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8" y="1052744"/>
            <a:ext cx="4248472" cy="273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8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7" y="1052736"/>
            <a:ext cx="845711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7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" y="510900"/>
            <a:ext cx="9226154" cy="1489350"/>
          </a:xfrm>
        </p:spPr>
        <p:txBody>
          <a:bodyPr>
            <a:noAutofit/>
          </a:bodyPr>
          <a:lstStyle/>
          <a:p>
            <a:r>
              <a:rPr lang="it-IT" sz="4800" dirty="0" err="1"/>
              <a:t>I</a:t>
            </a:r>
            <a:r>
              <a:rPr lang="it-IT" sz="4400" dirty="0" err="1"/>
              <a:t>mplicaciones</a:t>
            </a:r>
            <a:r>
              <a:rPr lang="it-IT" sz="4400" dirty="0"/>
              <a:t> </a:t>
            </a:r>
            <a:r>
              <a:rPr lang="it-IT" sz="4400" dirty="0" err="1"/>
              <a:t>sociales</a:t>
            </a:r>
            <a:r>
              <a:rPr lang="it-IT" sz="4400" dirty="0"/>
              <a:t> de la </a:t>
            </a:r>
            <a:r>
              <a:rPr lang="it-IT" sz="4400" dirty="0" err="1"/>
              <a:t>moneda</a:t>
            </a:r>
            <a:r>
              <a:rPr lang="it-IT" sz="4400" dirty="0"/>
              <a:t> unica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721" y="2271712"/>
            <a:ext cx="6411671" cy="1214438"/>
          </a:xfrm>
        </p:spPr>
        <p:txBody>
          <a:bodyPr>
            <a:normAutofit/>
          </a:bodyPr>
          <a:lstStyle/>
          <a:p>
            <a:r>
              <a:rPr lang="it-IT" sz="3200" dirty="0" err="1"/>
              <a:t>Euroescepticismo</a:t>
            </a:r>
            <a:r>
              <a:rPr lang="it-IT" sz="3200" dirty="0"/>
              <a:t> en Europa y en Italia en </a:t>
            </a:r>
            <a:r>
              <a:rPr lang="it-IT" sz="3200" dirty="0" err="1"/>
              <a:t>los</a:t>
            </a:r>
            <a:r>
              <a:rPr lang="it-IT" sz="3200" dirty="0"/>
              <a:t> </a:t>
            </a:r>
            <a:r>
              <a:rPr lang="it-IT" sz="3200" dirty="0" err="1"/>
              <a:t>ultimos</a:t>
            </a:r>
            <a:r>
              <a:rPr lang="it-IT" sz="3200" dirty="0"/>
              <a:t> </a:t>
            </a:r>
            <a:r>
              <a:rPr lang="it-IT" sz="3200" dirty="0" err="1"/>
              <a:t>años</a:t>
            </a:r>
            <a:r>
              <a:rPr lang="it-IT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773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216000" y="288003"/>
            <a:ext cx="8694000" cy="6263999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- </a:t>
            </a:r>
            <a:r>
              <a:rPr lang="en-US" sz="1800">
                <a:solidFill>
                  <a:srgbClr val="000000"/>
                </a:solidFill>
                <a:latin typeface="AppleGothic" pitchFamily="34"/>
              </a:rPr>
              <a:t>Difusión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Euroescepticismo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la Unión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Europea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casi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cada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nación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hay un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partido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euroesceptico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que se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opone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a un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partido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europeista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Hungría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y Polonia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tienen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politicas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muy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euroescepticas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España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Irlanda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son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los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más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europeístas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de la Unión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Causas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demasiada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burocracia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demasiada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atenciòn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puesta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el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dinero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incapacidad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hacer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frente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al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terrorismo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emergencia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los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migrantes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...)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situación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italiana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: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partido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europeista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(PD)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variedad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partidos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euroescepticos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de las dos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posiciones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politicas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opiniòn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pùblica</a:t>
            </a: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pleGothic" pitchFamily="34"/>
              </a:rPr>
              <a:t>italiana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r>
              <a:rPr lang="en-US" sz="1800" dirty="0">
                <a:solidFill>
                  <a:srgbClr val="000000"/>
                </a:solidFill>
                <a:latin typeface="AppleGothic" pitchFamily="34"/>
              </a:rPr>
              <a:t> </a:t>
            </a: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br>
              <a:rPr lang="en-US" sz="1800" dirty="0">
                <a:solidFill>
                  <a:srgbClr val="000000"/>
                </a:solidFill>
                <a:latin typeface="AppleGothic" pitchFamily="34"/>
              </a:rPr>
            </a:br>
            <a:endParaRPr lang="en-US" sz="1800" dirty="0">
              <a:solidFill>
                <a:srgbClr val="000000"/>
              </a:solidFill>
              <a:latin typeface="Apple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958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188640" y="0"/>
            <a:ext cx="8229600" cy="1143000"/>
          </a:xfrm>
        </p:spPr>
        <p:txBody>
          <a:bodyPr/>
          <a:lstStyle/>
          <a:p>
            <a:r>
              <a:rPr lang="it-IT" dirty="0" err="1">
                <a:latin typeface="Comic Sans MS" pitchFamily="66" charset="0"/>
              </a:rPr>
              <a:t>Consejo</a:t>
            </a:r>
            <a:r>
              <a:rPr lang="it-IT" dirty="0">
                <a:latin typeface="Comic Sans MS" pitchFamily="66" charset="0"/>
              </a:rPr>
              <a:t> europeo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100" dirty="0">
                <a:latin typeface="Comic Sans MS" pitchFamily="66" charset="0"/>
              </a:rPr>
              <a:t>    -Define la orientación y las prioridades políticas generales de la Unión Europea pero no legisla</a:t>
            </a:r>
            <a:br>
              <a:rPr lang="es-ES" sz="2100" dirty="0">
                <a:latin typeface="Comic Sans MS" pitchFamily="66" charset="0"/>
              </a:rPr>
            </a:br>
            <a:r>
              <a:rPr lang="es-ES" sz="2100" dirty="0">
                <a:latin typeface="Comic Sans MS" pitchFamily="66" charset="0"/>
              </a:rPr>
              <a:t>-establece la política exterior y de seguridad común</a:t>
            </a:r>
            <a:br>
              <a:rPr lang="es-ES" sz="2100" dirty="0">
                <a:latin typeface="Comic Sans MS" pitchFamily="66" charset="0"/>
              </a:rPr>
            </a:br>
            <a:r>
              <a:rPr lang="es-ES" sz="2100" dirty="0">
                <a:latin typeface="Comic Sans MS" pitchFamily="66" charset="0"/>
              </a:rPr>
              <a:t>-está compuesto por un jefe de estado y el presidente de la comisión europea</a:t>
            </a:r>
            <a:br>
              <a:rPr lang="es-ES" sz="2100" dirty="0">
                <a:latin typeface="Comic Sans MS" pitchFamily="66" charset="0"/>
              </a:rPr>
            </a:br>
            <a:r>
              <a:rPr lang="es-ES" sz="2100" dirty="0">
                <a:latin typeface="Comic Sans MS" pitchFamily="66" charset="0"/>
              </a:rPr>
              <a:t>-Su sede está en Bruselas</a:t>
            </a:r>
            <a:br>
              <a:rPr lang="es-ES" sz="2100" dirty="0">
                <a:latin typeface="Comic Sans MS" pitchFamily="66" charset="0"/>
              </a:rPr>
            </a:br>
            <a:r>
              <a:rPr lang="es-ES" sz="2100" dirty="0">
                <a:latin typeface="Comic Sans MS" pitchFamily="66" charset="0"/>
              </a:rPr>
              <a:t>-se reúne cuatro veces al año</a:t>
            </a:r>
            <a:br>
              <a:rPr lang="es-ES" sz="2100" dirty="0">
                <a:latin typeface="Comic Sans MS" pitchFamily="66" charset="0"/>
              </a:rPr>
            </a:br>
            <a:r>
              <a:rPr lang="es-ES" sz="2100" dirty="0">
                <a:latin typeface="Comic Sans MS" pitchFamily="66" charset="0"/>
              </a:rPr>
              <a:t>-las decisiones se toman por consenso y solo pueden votar los jefes de estado o de gobierno</a:t>
            </a:r>
            <a:br>
              <a:rPr lang="es-ES" dirty="0"/>
            </a:br>
            <a:endParaRPr lang="it-IT" dirty="0"/>
          </a:p>
        </p:txBody>
      </p:sp>
      <p:pic>
        <p:nvPicPr>
          <p:cNvPr id="4" name="Immagine 3" descr="cons-europeo-giug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5062324" cy="2477934"/>
          </a:xfrm>
          <a:prstGeom prst="rect">
            <a:avLst/>
          </a:prstGeom>
        </p:spPr>
      </p:pic>
      <p:pic>
        <p:nvPicPr>
          <p:cNvPr id="5" name="Immagine 4" descr="parlamento-europ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149080"/>
            <a:ext cx="3491880" cy="2191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it-IT" dirty="0" err="1">
                <a:latin typeface="Comic Sans MS" pitchFamily="66" charset="0"/>
              </a:rPr>
              <a:t>Consejo</a:t>
            </a:r>
            <a:r>
              <a:rPr lang="it-IT" dirty="0">
                <a:latin typeface="Comic Sans MS" pitchFamily="66" charset="0"/>
              </a:rPr>
              <a:t> de la </a:t>
            </a:r>
            <a:r>
              <a:rPr lang="it-IT" dirty="0" err="1">
                <a:latin typeface="Comic Sans MS" pitchFamily="66" charset="0"/>
              </a:rPr>
              <a:t>Uniòn</a:t>
            </a:r>
            <a:r>
              <a:rPr lang="it-IT" dirty="0">
                <a:latin typeface="Comic Sans MS" pitchFamily="66" charset="0"/>
              </a:rPr>
              <a:t> Europea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276872"/>
            <a:ext cx="6408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-Principal organo decisional comunitario </a:t>
            </a:r>
          </a:p>
          <a:p>
            <a:r>
              <a:rPr lang="es-ES" dirty="0">
                <a:latin typeface="Comic Sans MS" pitchFamily="66" charset="0"/>
              </a:rPr>
              <a:t>-Trabaja con el parlamento en la aprobación de la legislación </a:t>
            </a:r>
          </a:p>
          <a:p>
            <a:r>
              <a:rPr lang="es-ES" dirty="0">
                <a:latin typeface="Comic Sans MS" pitchFamily="66" charset="0"/>
              </a:rPr>
              <a:t>-Es responsable de la politica extranjera, de la seguridad y defensa de la Unión europea </a:t>
            </a:r>
          </a:p>
          <a:p>
            <a:r>
              <a:rPr lang="es-ES" dirty="0">
                <a:latin typeface="Comic Sans MS" pitchFamily="66" charset="0"/>
              </a:rPr>
              <a:t>-Es también responsable de las decisiones de justicia y libertad </a:t>
            </a:r>
          </a:p>
          <a:p>
            <a:r>
              <a:rPr lang="es-ES" dirty="0">
                <a:latin typeface="Comic Sans MS" pitchFamily="66" charset="0"/>
              </a:rPr>
              <a:t>-Está constituido por los ministros de los gobiernos nacionales de todos los estados miembros</a:t>
            </a:r>
          </a:p>
          <a:p>
            <a:r>
              <a:rPr lang="es-ES" dirty="0">
                <a:latin typeface="Comic Sans MS" pitchFamily="66" charset="0"/>
              </a:rPr>
              <a:t>-Cada 6 meses un país es elegido presidente de la UE</a:t>
            </a:r>
          </a:p>
          <a:p>
            <a:r>
              <a:rPr lang="es-ES" dirty="0">
                <a:latin typeface="Comic Sans MS" pitchFamily="66" charset="0"/>
              </a:rPr>
              <a:t>-Los numeros de los votos de cada país depende de su población </a:t>
            </a:r>
          </a:p>
          <a:p>
            <a:r>
              <a:rPr lang="es-ES" dirty="0">
                <a:latin typeface="Comic Sans MS" pitchFamily="66" charset="0"/>
              </a:rPr>
              <a:t>-Casi todas las decisiones se votan por mayoría excepto por las más importantes que tienen que ser aprobadas por unanimidad</a:t>
            </a:r>
          </a:p>
        </p:txBody>
      </p:sp>
      <p:pic>
        <p:nvPicPr>
          <p:cNvPr id="4" name="Immagine 3" descr="thGKJLM0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26876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8229600" cy="1143000"/>
          </a:xfrm>
        </p:spPr>
        <p:txBody>
          <a:bodyPr/>
          <a:lstStyle/>
          <a:p>
            <a:r>
              <a:rPr lang="it-IT" dirty="0" err="1">
                <a:latin typeface="Comic Sans MS" pitchFamily="66" charset="0"/>
              </a:rPr>
              <a:t>Comisiòn</a:t>
            </a:r>
            <a:r>
              <a:rPr lang="it-IT" dirty="0">
                <a:latin typeface="Comic Sans MS" pitchFamily="66" charset="0"/>
              </a:rPr>
              <a:t> Europea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924944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-Es el organo ejecutivo </a:t>
            </a:r>
          </a:p>
          <a:p>
            <a:r>
              <a:rPr lang="es-ES" dirty="0">
                <a:latin typeface="Comic Sans MS" pitchFamily="66" charset="0"/>
              </a:rPr>
              <a:t>-Prepara las propuestas de las leyes </a:t>
            </a:r>
          </a:p>
          <a:p>
            <a:r>
              <a:rPr lang="es-ES" dirty="0">
                <a:latin typeface="Comic Sans MS" pitchFamily="66" charset="0"/>
              </a:rPr>
              <a:t>-27 personas y una por cada estado, y 24.000 funcionarios que los asisten</a:t>
            </a:r>
          </a:p>
          <a:p>
            <a:r>
              <a:rPr lang="es-ES" dirty="0">
                <a:latin typeface="Comic Sans MS" pitchFamily="66" charset="0"/>
              </a:rPr>
              <a:t>-El presidente es elegido por los gobiernos de la Unión y aprobado por el Parlamento</a:t>
            </a:r>
          </a:p>
          <a:p>
            <a:r>
              <a:rPr lang="es-ES" dirty="0">
                <a:latin typeface="Comic Sans MS" pitchFamily="66" charset="0"/>
              </a:rPr>
              <a:t>-El presidente y los miembros se eligen cada cinco años</a:t>
            </a:r>
          </a:p>
          <a:p>
            <a:r>
              <a:rPr lang="es-ES" dirty="0">
                <a:latin typeface="Comic Sans MS" pitchFamily="66" charset="0"/>
              </a:rPr>
              <a:t>-Controla que se respete la legislación y los tratados europeos y asigna los fundos</a:t>
            </a:r>
          </a:p>
          <a:p>
            <a:br>
              <a:rPr lang="es-ES" dirty="0"/>
            </a:br>
            <a:endParaRPr lang="it-IT" dirty="0"/>
          </a:p>
        </p:txBody>
      </p:sp>
      <p:pic>
        <p:nvPicPr>
          <p:cNvPr id="4" name="Immagine 3" descr="Berlaymo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429000" cy="2297430"/>
          </a:xfrm>
          <a:prstGeom prst="rect">
            <a:avLst/>
          </a:prstGeom>
        </p:spPr>
      </p:pic>
      <p:pic>
        <p:nvPicPr>
          <p:cNvPr id="5" name="Immagine 4" descr="bandiera-160128162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4139952" cy="300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omic Sans MS" pitchFamily="66" charset="0"/>
              </a:rPr>
              <a:t>Corte de </a:t>
            </a:r>
            <a:r>
              <a:rPr lang="it-IT" dirty="0" err="1">
                <a:latin typeface="Comic Sans MS" pitchFamily="66" charset="0"/>
              </a:rPr>
              <a:t>justicia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1484784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-Su sede está en Luxemburgo</a:t>
            </a:r>
          </a:p>
          <a:p>
            <a:r>
              <a:rPr lang="es-ES" dirty="0">
                <a:latin typeface="Comic Sans MS" pitchFamily="66" charset="0"/>
              </a:rPr>
              <a:t>-Tiene un juez para cada estado miembro </a:t>
            </a:r>
          </a:p>
          <a:p>
            <a:r>
              <a:rPr lang="es-ES" dirty="0">
                <a:latin typeface="Comic Sans MS" pitchFamily="66" charset="0"/>
              </a:rPr>
              <a:t>-Función: asegurarse que todos los estados miembros apliquen el derecho comunitario de la misma manera y que la ley sea igual para todos</a:t>
            </a:r>
          </a:p>
          <a:p>
            <a:br>
              <a:rPr lang="es-ES" dirty="0"/>
            </a:br>
            <a:endParaRPr lang="it-IT" dirty="0"/>
          </a:p>
        </p:txBody>
      </p:sp>
      <p:pic>
        <p:nvPicPr>
          <p:cNvPr id="4" name="Immagine 3" descr="corte-di-giustizia-europea-confrontapoker.com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573016"/>
            <a:ext cx="4206240" cy="2804160"/>
          </a:xfrm>
          <a:prstGeom prst="rect">
            <a:avLst/>
          </a:prstGeom>
        </p:spPr>
      </p:pic>
      <p:pic>
        <p:nvPicPr>
          <p:cNvPr id="5" name="Immagine 4" descr="corte-giustizia-europ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30861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it-IT" dirty="0">
                <a:latin typeface="Comic Sans MS" pitchFamily="66" charset="0"/>
              </a:rPr>
              <a:t>Corte de </a:t>
            </a:r>
            <a:r>
              <a:rPr lang="it-IT" dirty="0" err="1">
                <a:latin typeface="Comic Sans MS" pitchFamily="66" charset="0"/>
              </a:rPr>
              <a:t>las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cuentas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628800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-Su sede está en Luxemburgo</a:t>
            </a:r>
          </a:p>
          <a:p>
            <a:r>
              <a:rPr lang="es-ES" dirty="0">
                <a:latin typeface="Comic Sans MS" pitchFamily="66" charset="0"/>
              </a:rPr>
              <a:t>-Función: asegurarse que los fundos comunitarios sean utilizados de manera regular y que se utilicen para su propósito</a:t>
            </a:r>
          </a:p>
          <a:p>
            <a:br>
              <a:rPr lang="es-ES" dirty="0"/>
            </a:br>
            <a:endParaRPr lang="it-IT" dirty="0"/>
          </a:p>
        </p:txBody>
      </p:sp>
      <p:pic>
        <p:nvPicPr>
          <p:cNvPr id="4" name="Immagin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068960"/>
            <a:ext cx="4471144" cy="32728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68560" y="404664"/>
            <a:ext cx="8229600" cy="1143000"/>
          </a:xfrm>
        </p:spPr>
        <p:txBody>
          <a:bodyPr/>
          <a:lstStyle/>
          <a:p>
            <a:r>
              <a:rPr lang="it-IT" dirty="0">
                <a:latin typeface="Comic Sans MS" pitchFamily="66" charset="0"/>
              </a:rPr>
              <a:t>Banca Central Europea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844824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-Su sede está en Frankfurt </a:t>
            </a:r>
          </a:p>
          <a:p>
            <a:r>
              <a:rPr lang="es-ES" dirty="0">
                <a:latin typeface="Comic Sans MS" pitchFamily="66" charset="0"/>
              </a:rPr>
              <a:t>-Función: gestionar el euro y garantizar la estabilidad de los precios</a:t>
            </a:r>
          </a:p>
          <a:p>
            <a:r>
              <a:rPr lang="es-ES" dirty="0">
                <a:latin typeface="Comic Sans MS" pitchFamily="66" charset="0"/>
              </a:rPr>
              <a:t>-Decide independientemente de los gobiernos y de los otros organismos </a:t>
            </a:r>
          </a:p>
          <a:p>
            <a:br>
              <a:rPr lang="es-ES" dirty="0"/>
            </a:br>
            <a:endParaRPr lang="it-IT" dirty="0"/>
          </a:p>
        </p:txBody>
      </p:sp>
      <p:pic>
        <p:nvPicPr>
          <p:cNvPr id="4" name="Immagine 3" descr="th1KL6M0K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645024"/>
            <a:ext cx="415364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omic Sans MS" pitchFamily="66" charset="0"/>
              </a:rPr>
              <a:t>Banca europea para los inversiones (BEI)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484784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-Su sede está en Luxemburgo </a:t>
            </a:r>
          </a:p>
          <a:p>
            <a:r>
              <a:rPr lang="es-ES" dirty="0">
                <a:latin typeface="Comic Sans MS" pitchFamily="66" charset="0"/>
              </a:rPr>
              <a:t>-Presta dinero para los proyectos de interese europeo y financia proyectos de las infraestructuras, del ambiente etc..</a:t>
            </a:r>
          </a:p>
          <a:p>
            <a:br>
              <a:rPr lang="es-ES" dirty="0"/>
            </a:br>
            <a:endParaRPr lang="es-ES" dirty="0"/>
          </a:p>
          <a:p>
            <a:br>
              <a:rPr lang="es-ES" dirty="0"/>
            </a:br>
            <a:endParaRPr lang="it-IT" dirty="0"/>
          </a:p>
        </p:txBody>
      </p:sp>
      <p:pic>
        <p:nvPicPr>
          <p:cNvPr id="4" name="Immagin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5705475" cy="3771900"/>
          </a:xfrm>
          <a:prstGeom prst="rect">
            <a:avLst/>
          </a:prstGeom>
        </p:spPr>
      </p:pic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dark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Predefini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1032</Words>
  <Application>Microsoft Office PowerPoint</Application>
  <PresentationFormat>Presentazione su schermo (4:3)</PresentationFormat>
  <Paragraphs>236</Paragraphs>
  <Slides>24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23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24</vt:i4>
      </vt:variant>
    </vt:vector>
  </HeadingPairs>
  <TitlesOfParts>
    <vt:vector size="55" baseType="lpstr">
      <vt:lpstr>Arial Unicode MS</vt:lpstr>
      <vt:lpstr>SimSun</vt:lpstr>
      <vt:lpstr>Al Nile</vt:lpstr>
      <vt:lpstr>Albany</vt:lpstr>
      <vt:lpstr>AppleGothic</vt:lpstr>
      <vt:lpstr>Arial</vt:lpstr>
      <vt:lpstr>Calibri</vt:lpstr>
      <vt:lpstr>Calibri Light</vt:lpstr>
      <vt:lpstr>Century Gothic</vt:lpstr>
      <vt:lpstr>Comic Sans MS</vt:lpstr>
      <vt:lpstr>Corbel</vt:lpstr>
      <vt:lpstr>Courier New</vt:lpstr>
      <vt:lpstr>Helvetica</vt:lpstr>
      <vt:lpstr>Helvetica Light</vt:lpstr>
      <vt:lpstr>Lucida Sans</vt:lpstr>
      <vt:lpstr>Palatino Linotype</vt:lpstr>
      <vt:lpstr>Segoe UI Symbol</vt:lpstr>
      <vt:lpstr>StarSymbol</vt:lpstr>
      <vt:lpstr>Tahoma</vt:lpstr>
      <vt:lpstr>Thorndale</vt:lpstr>
      <vt:lpstr>Times</vt:lpstr>
      <vt:lpstr>Times New Roman</vt:lpstr>
      <vt:lpstr>Times-Roman</vt:lpstr>
      <vt:lpstr>Tema di Office</vt:lpstr>
      <vt:lpstr>lyt-darkblue</vt:lpstr>
      <vt:lpstr>1_Tema di Office</vt:lpstr>
      <vt:lpstr>Predefinito</vt:lpstr>
      <vt:lpstr>Default</vt:lpstr>
      <vt:lpstr>Executive</vt:lpstr>
      <vt:lpstr>1_Base</vt:lpstr>
      <vt:lpstr>Predefinito 1</vt:lpstr>
      <vt:lpstr>Los organismos comunitarios</vt:lpstr>
      <vt:lpstr>Parlamento</vt:lpstr>
      <vt:lpstr>Consejo europeo</vt:lpstr>
      <vt:lpstr>Consejo de la Uniòn Europea</vt:lpstr>
      <vt:lpstr>Comisiòn Europea</vt:lpstr>
      <vt:lpstr>Corte de justicia</vt:lpstr>
      <vt:lpstr>Corte de las cuentas</vt:lpstr>
      <vt:lpstr>Banca Central Europea</vt:lpstr>
      <vt:lpstr>Banca europea para los inversiones (BEI)</vt:lpstr>
      <vt:lpstr>   ETAPAS DE LAS INTEGRACION EUROPEA</vt:lpstr>
      <vt:lpstr>Presentazione standard di PowerPoint</vt:lpstr>
      <vt:lpstr>Presentazione standard di PowerPoint</vt:lpstr>
      <vt:lpstr>Presentazione standard di PowerPoint</vt:lpstr>
      <vt:lpstr>TRATADOS DE ROMA 25 Marzo 1957</vt:lpstr>
      <vt:lpstr>Tratados de la Comunidad Económica Europea (TCEE) </vt:lpstr>
      <vt:lpstr>Tratado de la Comunidad Europea de la Energia Atomica (TCEEA)</vt:lpstr>
      <vt:lpstr>PAÍSES QUE PARTECIPARON </vt:lpstr>
      <vt:lpstr>FIRMANTES DE LOS PAÍSES MIEMBROS </vt:lpstr>
      <vt:lpstr>HISTORIA DE LA INTRODUCCIÓN DEL EURO</vt:lpstr>
      <vt:lpstr>Consecuencias económicas:</vt:lpstr>
      <vt:lpstr>Consecuencias sociales debidas al ingreso en el Euro</vt:lpstr>
      <vt:lpstr>Presentazione standard di PowerPoint</vt:lpstr>
      <vt:lpstr>Implicaciones sociales de la moneda unica </vt:lpstr>
      <vt:lpstr>- Difusión de Euroescepticismo en la Unión Europea   - En casi cada nación hay un partido euroesceptico que se opone a un partido europeista Hungría y Polonia tienen politicas muy euroescepticas España y Irlanda son los más europeístas de la Unión  - Causas (demasiada burocracia, demasiada atenciòn puesta en el dinero, incapacidad a hacer frente al terrorismo, emergencia de los migrantes...)  - situación italiana: partido europeista (PD) variedad de partidos euroescepticos de las dos posiciones politicas opiniòn pùblica italiana 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organismos comunitarios</dc:title>
  <dc:creator>Assunta</dc:creator>
  <cp:lastModifiedBy>Grazia</cp:lastModifiedBy>
  <cp:revision>20</cp:revision>
  <dcterms:created xsi:type="dcterms:W3CDTF">2017-03-01T17:13:57Z</dcterms:created>
  <dcterms:modified xsi:type="dcterms:W3CDTF">2017-03-31T17:16:35Z</dcterms:modified>
</cp:coreProperties>
</file>