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22"/>
  </p:notesMasterIdLst>
  <p:sldIdLst>
    <p:sldId id="256" r:id="rId2"/>
    <p:sldId id="280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7" r:id="rId12"/>
    <p:sldId id="269" r:id="rId13"/>
    <p:sldId id="271" r:id="rId14"/>
    <p:sldId id="272" r:id="rId15"/>
    <p:sldId id="274" r:id="rId16"/>
    <p:sldId id="275" r:id="rId17"/>
    <p:sldId id="276" r:id="rId18"/>
    <p:sldId id="277" r:id="rId19"/>
    <p:sldId id="278" r:id="rId20"/>
    <p:sldId id="279" r:id="rId2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29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19FED6-67AA-46C0-B591-C72E8169E43E}" type="datetimeFigureOut">
              <a:rPr lang="es-ES" smtClean="0"/>
              <a:pPr/>
              <a:t>06/03/2016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DF2F0A-089C-4583-B8A2-403E590BA25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F2F0A-089C-4583-B8A2-403E590BA255}" type="slidenum">
              <a:rPr lang="es-ES" smtClean="0"/>
              <a:pPr/>
              <a:t>18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22 Rectángulo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23 Rectángulo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24 Rectángulo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25 Rectángulo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26 Rectángulo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29 Rectángulo redondeado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30 Rectángulo redondeado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Rectángulo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A57B731B-614E-4703-ABBE-696CFA1249CD}" type="datetimeFigureOut">
              <a:rPr lang="es-ES" smtClean="0"/>
              <a:pPr/>
              <a:t>06/03/2016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272E4F03-2402-4938-9704-5805299E1F5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B731B-614E-4703-ABBE-696CFA1249CD}" type="datetimeFigureOut">
              <a:rPr lang="es-ES" smtClean="0"/>
              <a:pPr/>
              <a:t>06/03/2016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E4F03-2402-4938-9704-5805299E1F5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B731B-614E-4703-ABBE-696CFA1249CD}" type="datetimeFigureOut">
              <a:rPr lang="es-ES" smtClean="0"/>
              <a:pPr/>
              <a:t>06/03/2016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E4F03-2402-4938-9704-5805299E1F5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B731B-614E-4703-ABBE-696CFA1249CD}" type="datetimeFigureOut">
              <a:rPr lang="es-ES" smtClean="0"/>
              <a:pPr/>
              <a:t>06/03/2016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E4F03-2402-4938-9704-5805299E1F5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B731B-614E-4703-ABBE-696CFA1249CD}" type="datetimeFigureOut">
              <a:rPr lang="es-ES" smtClean="0"/>
              <a:pPr/>
              <a:t>06/03/2016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E4F03-2402-4938-9704-5805299E1F5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B731B-614E-4703-ABBE-696CFA1249CD}" type="datetimeFigureOut">
              <a:rPr lang="es-ES" smtClean="0"/>
              <a:pPr/>
              <a:t>06/03/2016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E4F03-2402-4938-9704-5805299E1F5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6" name="2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57B731B-614E-4703-ABBE-696CFA1249CD}" type="datetimeFigureOut">
              <a:rPr lang="es-ES" smtClean="0"/>
              <a:pPr/>
              <a:t>06/03/2016</a:t>
            </a:fld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72E4F03-2402-4938-9704-5805299E1F51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A57B731B-614E-4703-ABBE-696CFA1249CD}" type="datetimeFigureOut">
              <a:rPr lang="es-ES" smtClean="0"/>
              <a:pPr/>
              <a:t>06/03/2016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272E4F03-2402-4938-9704-5805299E1F5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B731B-614E-4703-ABBE-696CFA1249CD}" type="datetimeFigureOut">
              <a:rPr lang="es-ES" smtClean="0"/>
              <a:pPr/>
              <a:t>06/03/2016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E4F03-2402-4938-9704-5805299E1F5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B731B-614E-4703-ABBE-696CFA1249CD}" type="datetimeFigureOut">
              <a:rPr lang="es-ES" smtClean="0"/>
              <a:pPr/>
              <a:t>06/03/2016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E4F03-2402-4938-9704-5805299E1F5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B731B-614E-4703-ABBE-696CFA1249CD}" type="datetimeFigureOut">
              <a:rPr lang="es-ES" smtClean="0"/>
              <a:pPr/>
              <a:t>06/03/2016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E4F03-2402-4938-9704-5805299E1F5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Rectángulo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Rectángulo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29 Rectángulo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30 Rectángulo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31 Rectángulo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32 Rectángulo redondeado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33 Rectángulo redondeado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34 Rectángulo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35 Rectángulo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36 Rectángulo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37 Rectángulo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38 Rectángulo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39 Rectángulo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A57B731B-614E-4703-ABBE-696CFA1249CD}" type="datetimeFigureOut">
              <a:rPr lang="es-ES" smtClean="0"/>
              <a:pPr/>
              <a:t>06/03/2016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s-E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272E4F03-2402-4938-9704-5805299E1F5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571868" y="1752601"/>
            <a:ext cx="4886332" cy="4605357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L’EXÉCUTION DU DIRIGEANT COMMUNISTE JULIÁN GRIMAU,</a:t>
            </a:r>
            <a:r>
              <a:rPr lang="es-E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es-E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fr-FR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LE DERNIER ASSASSINÉ À CAUSE DE LA GUERRE CIVILE ESPAGNOLE</a:t>
            </a:r>
            <a:r>
              <a:rPr lang="es-E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es-E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fr-FR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(20 AVRIL 1963)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143240" y="0"/>
            <a:ext cx="5314960" cy="5429264"/>
          </a:xfrm>
        </p:spPr>
        <p:txBody>
          <a:bodyPr/>
          <a:lstStyle/>
          <a:p>
            <a:endParaRPr lang="es-ES" b="1" dirty="0"/>
          </a:p>
        </p:txBody>
      </p:sp>
      <p:pic>
        <p:nvPicPr>
          <p:cNvPr id="1026" name="Picture 2" descr="Foto Julián Grima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285860"/>
            <a:ext cx="2828945" cy="364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Foto Julián Grima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9586" y="5214950"/>
            <a:ext cx="951418" cy="1350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2" descr="Juan XXIII y Montin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571480"/>
            <a:ext cx="4429156" cy="301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 descr="Montini devient Paolo V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57166"/>
            <a:ext cx="3482585" cy="4643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4071934" y="3714752"/>
            <a:ext cx="507206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Le pape Jean XXIII et le cardinal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Montin</a:t>
            </a:r>
            <a:r>
              <a:rPr kumimoji="0" lang="fr-FR" sz="24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i</a:t>
            </a:r>
            <a:r>
              <a:rPr kumimoji="0" lang="fr-FR" sz="24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futur Paul VI.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285720" y="5214950"/>
            <a:ext cx="35719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Le cardinal </a:t>
            </a:r>
            <a:r>
              <a:rPr lang="fr-FR" sz="2000" b="1" dirty="0" err="1"/>
              <a:t>Montini</a:t>
            </a:r>
            <a:r>
              <a:rPr lang="fr-FR" sz="2000" b="1" dirty="0"/>
              <a:t> le jour de sa proclamation come pape, </a:t>
            </a:r>
            <a:r>
              <a:rPr lang="fr-FR" sz="2000" b="1"/>
              <a:t>Paul </a:t>
            </a:r>
            <a:r>
              <a:rPr lang="fr-FR" sz="2000" b="1" smtClean="0"/>
              <a:t>VI </a:t>
            </a:r>
            <a:r>
              <a:rPr lang="fr-FR" sz="2000" b="1" dirty="0" smtClean="0"/>
              <a:t>le </a:t>
            </a:r>
            <a:r>
              <a:rPr lang="fr-FR" sz="2000" b="1" dirty="0"/>
              <a:t>21 juin </a:t>
            </a:r>
            <a:r>
              <a:rPr lang="fr-FR" sz="2000" b="1" dirty="0" smtClean="0"/>
              <a:t>1963.</a:t>
            </a:r>
            <a:endParaRPr lang="es-E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24578" name="Picture 2" descr="Giorgio La Pira a Firenz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643050"/>
            <a:ext cx="3999381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0" y="571480"/>
            <a:ext cx="407196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Giorgio La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Pira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, maire de Florence en 1963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6" name="Picture 2" descr="Togliatt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785794"/>
            <a:ext cx="441716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Rectángulo"/>
          <p:cNvSpPr/>
          <p:nvPr/>
        </p:nvSpPr>
        <p:spPr>
          <a:xfrm>
            <a:off x="5000628" y="3571876"/>
            <a:ext cx="364330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400" b="1" dirty="0" err="1" smtClean="0">
                <a:ea typeface="Times New Roman" pitchFamily="18" charset="0"/>
                <a:cs typeface="Arial" pitchFamily="34" charset="0"/>
              </a:rPr>
              <a:t>Palmiro</a:t>
            </a:r>
            <a:r>
              <a:rPr lang="fr-FR" sz="2400" b="1" dirty="0" smtClean="0">
                <a:ea typeface="Times New Roman" pitchFamily="18" charset="0"/>
                <a:cs typeface="Arial" pitchFamily="34" charset="0"/>
              </a:rPr>
              <a:t> Togliatti, secrétaire général du Parti communiste italien en 1963</a:t>
            </a:r>
            <a:endParaRPr lang="fr-FR" sz="2400" dirty="0" smtClean="0">
              <a:cs typeface="Arial" pitchFamily="34" charset="0"/>
            </a:endParaRPr>
          </a:p>
        </p:txBody>
      </p:sp>
      <p:pic>
        <p:nvPicPr>
          <p:cNvPr id="10" name="Picture 2" descr="Foto Julián Grima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6" y="4786322"/>
            <a:ext cx="1258293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8" name="7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3073" name="Picture 1" descr="pietro_nenn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00438"/>
            <a:ext cx="2240028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Rectángulo"/>
          <p:cNvSpPr/>
          <p:nvPr/>
        </p:nvSpPr>
        <p:spPr>
          <a:xfrm>
            <a:off x="2571736" y="4929198"/>
            <a:ext cx="25717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dirty="0" smtClean="0"/>
              <a:t>Pietro Nenni, dirigeant socialiste italien.</a:t>
            </a:r>
            <a:endParaRPr lang="es-ES" sz="2400" dirty="0"/>
          </a:p>
        </p:txBody>
      </p:sp>
      <p:pic>
        <p:nvPicPr>
          <p:cNvPr id="10" name="Picture 1" descr="sartr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2071678"/>
            <a:ext cx="3710592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10 Rectángulo"/>
          <p:cNvSpPr/>
          <p:nvPr/>
        </p:nvSpPr>
        <p:spPr>
          <a:xfrm>
            <a:off x="5143504" y="1357298"/>
            <a:ext cx="34289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800" b="1" dirty="0" smtClean="0">
                <a:ea typeface="Times New Roman" pitchFamily="18" charset="0"/>
                <a:cs typeface="Arial" pitchFamily="34" charset="0"/>
              </a:rPr>
              <a:t>Jean-Paul Sartre</a:t>
            </a:r>
            <a:endParaRPr lang="fr-FR" sz="2800" dirty="0" smtClean="0">
              <a:cs typeface="Arial" pitchFamily="34" charset="0"/>
            </a:endParaRPr>
          </a:p>
        </p:txBody>
      </p:sp>
      <p:pic>
        <p:nvPicPr>
          <p:cNvPr id="12" name="Picture 2" descr="Reina Elizabeth de Bélgic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3" y="214291"/>
            <a:ext cx="2121330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12 Rectángulo"/>
          <p:cNvSpPr/>
          <p:nvPr/>
        </p:nvSpPr>
        <p:spPr>
          <a:xfrm>
            <a:off x="2500298" y="928670"/>
            <a:ext cx="207170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800" b="1" dirty="0" smtClean="0">
                <a:ea typeface="Times New Roman" pitchFamily="18" charset="0"/>
                <a:cs typeface="Arial" pitchFamily="34" charset="0"/>
              </a:rPr>
              <a:t>La reine des Belges, Elizabeth</a:t>
            </a:r>
            <a:endParaRPr lang="fr-FR" sz="2800" dirty="0" smtClean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10" name="9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6" name="Picture 2" descr="Foto Julián Grima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72" y="571480"/>
            <a:ext cx="1160863" cy="1647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2" descr="Foto amnistía Grimau Parí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90"/>
            <a:ext cx="4357718" cy="323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 descr="Foto hanno assassinato Grimau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0" y="3786190"/>
            <a:ext cx="5016498" cy="2822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5000628" y="285728"/>
            <a:ext cx="278605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Manifestation à Paris demandant l’amnistie pour </a:t>
            </a:r>
            <a:r>
              <a:rPr kumimoji="0" lang="fr-FR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Grimau</a:t>
            </a: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571472" y="4143380"/>
            <a:ext cx="271464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Manifestation en Italie contre l’exécution de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Grimau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8" name="7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6" name="Picture 2" descr="Foto Julián Grima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6644" y="428604"/>
            <a:ext cx="1258293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L´Unità crimen Grima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785794"/>
            <a:ext cx="3013243" cy="371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4572008"/>
            <a:ext cx="327376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La Une du journal l’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Unità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au lendemain de l’exécution de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Grimau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1" descr="Foto rue Julián Grimau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0" y="3929066"/>
            <a:ext cx="5357818" cy="2616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Rectángulo"/>
          <p:cNvSpPr/>
          <p:nvPr/>
        </p:nvSpPr>
        <p:spPr>
          <a:xfrm>
            <a:off x="3643306" y="2428868"/>
            <a:ext cx="521495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3200" b="1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La </a:t>
            </a:r>
            <a:r>
              <a:rPr lang="fr-FR" sz="2800" b="1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rue </a:t>
            </a:r>
            <a:r>
              <a:rPr lang="fr-FR" sz="2800" b="1" dirty="0" err="1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Julián</a:t>
            </a:r>
            <a:r>
              <a:rPr lang="fr-FR" sz="2800" b="1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fr-FR" sz="2800" b="1" dirty="0" err="1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Grimau</a:t>
            </a:r>
            <a:r>
              <a:rPr lang="fr-FR" sz="2800" b="1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à Vitry sur Seine (Val-de-Marne)</a:t>
            </a:r>
            <a:endParaRPr lang="fr-FR" sz="28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928694"/>
          </a:xfrm>
        </p:spPr>
        <p:txBody>
          <a:bodyPr/>
          <a:lstStyle/>
          <a:p>
            <a:pPr algn="ctr"/>
            <a:r>
              <a:rPr lang="fr-FR" dirty="0" smtClean="0"/>
              <a:t>Les manifestations culturelles</a:t>
            </a:r>
            <a:endParaRPr lang="es-ES" dirty="0"/>
          </a:p>
        </p:txBody>
      </p:sp>
      <p:sp>
        <p:nvSpPr>
          <p:cNvPr id="8" name="7 Marcador de contenido"/>
          <p:cNvSpPr>
            <a:spLocks noGrp="1"/>
          </p:cNvSpPr>
          <p:nvPr>
            <p:ph idx="1"/>
          </p:nvPr>
        </p:nvSpPr>
        <p:spPr>
          <a:xfrm>
            <a:off x="428596" y="1428736"/>
            <a:ext cx="8229600" cy="4325112"/>
          </a:xfrm>
        </p:spPr>
        <p:txBody>
          <a:bodyPr/>
          <a:lstStyle/>
          <a:p>
            <a:endParaRPr lang="es-ES" dirty="0"/>
          </a:p>
        </p:txBody>
      </p:sp>
      <p:pic>
        <p:nvPicPr>
          <p:cNvPr id="6" name="Picture 2" descr="Foto Julián Grima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2" y="1500174"/>
            <a:ext cx="1714512" cy="243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" name="Picture 1" descr="alberti_goytisolo_roma_196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500174"/>
            <a:ext cx="6000792" cy="3767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357158" y="5500702"/>
            <a:ext cx="842968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Les poètes Rafael Alberti (à gauche) et José Agustín Goytisolo (à droite) à Rome en 1964.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Foto Julián Grima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643314"/>
            <a:ext cx="1714512" cy="2433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69" name="Picture 1" descr="Chicho Sánchez Ferlosio-fot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1928802"/>
            <a:ext cx="6858048" cy="4653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714348" y="714356"/>
            <a:ext cx="742952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Chicho</a:t>
            </a:r>
            <a:r>
              <a:rPr kumimoji="0" lang="fr-FR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Sánchez</a:t>
            </a:r>
            <a:r>
              <a:rPr kumimoji="0" lang="fr-FR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Ferlosio</a:t>
            </a:r>
            <a:r>
              <a:rPr kumimoji="0" lang="fr-FR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, chanteur et compositeur espagnol</a:t>
            </a: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oto Julián Grima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38369" y="5357826"/>
            <a:ext cx="855622" cy="121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4" name="Picture 2" descr="margot-galante-garron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285992"/>
            <a:ext cx="3892550" cy="369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3" descr="violeta-parr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714356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ectángulo"/>
          <p:cNvSpPr/>
          <p:nvPr/>
        </p:nvSpPr>
        <p:spPr>
          <a:xfrm>
            <a:off x="785786" y="785794"/>
            <a:ext cx="32861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800" b="1" dirty="0" smtClean="0">
                <a:solidFill>
                  <a:prstClr val="black"/>
                </a:solidFill>
                <a:ea typeface="Times New Roman" pitchFamily="18" charset="0"/>
                <a:cs typeface="Arial" pitchFamily="34" charset="0"/>
              </a:rPr>
              <a:t>La chanteuse italienne Margot Galante</a:t>
            </a:r>
            <a:endParaRPr lang="fr-FR" sz="2800" dirty="0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5000628" y="4714884"/>
            <a:ext cx="278605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La chanteuse et poète chilienne Violeta </a:t>
            </a:r>
            <a:r>
              <a:rPr kumimoji="0" lang="fr-FR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Parra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1" descr="Ana Belén-De pas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1571612"/>
            <a:ext cx="3754516" cy="2952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2" name="Picture 2" descr="30548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357166"/>
            <a:ext cx="3286148" cy="4905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Foto Julián Grimau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15206" y="4714884"/>
            <a:ext cx="1355688" cy="19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4643438" y="428604"/>
            <a:ext cx="407193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L’album de la chanteuse espagnole Ana </a:t>
            </a:r>
            <a:r>
              <a:rPr kumimoji="0" lang="fr-FR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Belén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avec la chanson hommage à </a:t>
            </a:r>
            <a:r>
              <a:rPr kumimoji="0" lang="fr-FR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Julián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Grimau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285720" y="5380672"/>
            <a:ext cx="5643602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Couverture du livre d’</a:t>
            </a:r>
            <a:r>
              <a:rPr kumimoji="0" lang="fr-FR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Amandino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Rodríguez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Armada (avocat civil de </a:t>
            </a:r>
            <a:r>
              <a:rPr kumimoji="0" lang="fr-FR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Grimau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) et José Antonio Novais (correspondant à Madrid de </a:t>
            </a:r>
            <a:r>
              <a:rPr kumimoji="0" lang="fr-FR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Le Monde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à l’époque de l’exécution de </a:t>
            </a:r>
            <a:r>
              <a:rPr kumimoji="0" lang="fr-FR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Julián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Grimau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) sur la mort de </a:t>
            </a:r>
            <a:r>
              <a:rPr kumimoji="0" lang="fr-FR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Grimau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.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4282" y="214290"/>
            <a:ext cx="8929718" cy="1352552"/>
          </a:xfrm>
        </p:spPr>
        <p:txBody>
          <a:bodyPr>
            <a:normAutofit/>
          </a:bodyPr>
          <a:lstStyle/>
          <a:p>
            <a:pPr algn="ctr"/>
            <a:r>
              <a:rPr lang="fr-FR" dirty="0" smtClean="0"/>
              <a:t>Les tentatives de révision du procès</a:t>
            </a:r>
            <a:endParaRPr lang="es-ES" dirty="0"/>
          </a:p>
        </p:txBody>
      </p:sp>
      <p:sp>
        <p:nvSpPr>
          <p:cNvPr id="8" name="7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34817" name="Picture 1" descr="Grimau y Angelit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785926"/>
            <a:ext cx="2857520" cy="4268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8" name="Picture 2" descr="Ángela Grimau en Rom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1357298"/>
            <a:ext cx="2786082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3" descr="Tumba Grimau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4357694"/>
            <a:ext cx="3143240" cy="224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0" y="1500174"/>
            <a:ext cx="3286116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7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Angelita</a:t>
            </a:r>
            <a:r>
              <a:rPr kumimoji="0" lang="fr-FR" sz="1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et </a:t>
            </a:r>
            <a:r>
              <a:rPr kumimoji="0" lang="fr-FR" sz="17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Julián</a:t>
            </a:r>
            <a:r>
              <a:rPr kumimoji="0" lang="fr-FR" sz="17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sz="17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Grimau</a:t>
            </a:r>
            <a:endParaRPr kumimoji="0" lang="fr-FR" sz="1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6143636" y="1500174"/>
            <a:ext cx="278605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Angelita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et Giancarlo </a:t>
            </a:r>
            <a:r>
              <a:rPr kumimoji="0" lang="fr-FR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Vigorelli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à Roma à l’occasion de l’hommage à </a:t>
            </a:r>
            <a:r>
              <a:rPr kumimoji="0" lang="fr-FR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Grimau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dans le premier anniversaire de son assassinat (20 avril 1964)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3071802" y="5072074"/>
            <a:ext cx="28575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/>
              <a:t>Une femme dépose des fleurs sur la tombe de </a:t>
            </a:r>
            <a:r>
              <a:rPr lang="fr-FR" b="1" dirty="0" err="1" smtClean="0"/>
              <a:t>Julián</a:t>
            </a:r>
            <a:r>
              <a:rPr lang="fr-FR" b="1" dirty="0" smtClean="0"/>
              <a:t> </a:t>
            </a:r>
            <a:r>
              <a:rPr lang="fr-FR" b="1" dirty="0" err="1" smtClean="0"/>
              <a:t>Grimau</a:t>
            </a:r>
            <a:r>
              <a:rPr lang="fr-FR" b="1" dirty="0" smtClean="0"/>
              <a:t> au cimetière civil de Madrid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-285776"/>
            <a:ext cx="8258204" cy="1928826"/>
          </a:xfrm>
        </p:spPr>
        <p:txBody>
          <a:bodyPr>
            <a:normAutofit/>
          </a:bodyPr>
          <a:lstStyle/>
          <a:p>
            <a:pPr algn="ctr"/>
            <a:r>
              <a:rPr lang="es-ES" dirty="0" smtClean="0"/>
              <a:t/>
            </a:r>
            <a:br>
              <a:rPr lang="es-ES" dirty="0" smtClean="0"/>
            </a:br>
            <a:r>
              <a:rPr lang="es-ES" sz="8000" dirty="0" err="1" smtClean="0"/>
              <a:t>Index</a:t>
            </a:r>
            <a:endParaRPr lang="es-ES" sz="8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1571612"/>
            <a:ext cx="8258204" cy="5002924"/>
          </a:xfrm>
        </p:spPr>
        <p:txBody>
          <a:bodyPr/>
          <a:lstStyle/>
          <a:p>
            <a:r>
              <a:rPr lang="fr-FR" dirty="0" smtClean="0"/>
              <a:t>Les événements</a:t>
            </a:r>
          </a:p>
          <a:p>
            <a:r>
              <a:rPr lang="fr-FR" dirty="0" smtClean="0"/>
              <a:t>Le jugement</a:t>
            </a:r>
          </a:p>
          <a:p>
            <a:r>
              <a:rPr lang="fr-FR" dirty="0" smtClean="0"/>
              <a:t>La sentence</a:t>
            </a:r>
          </a:p>
          <a:p>
            <a:r>
              <a:rPr lang="fr-FR" dirty="0" smtClean="0"/>
              <a:t>La polémique dans la presse</a:t>
            </a:r>
          </a:p>
          <a:p>
            <a:r>
              <a:rPr lang="fr-FR" dirty="0" smtClean="0"/>
              <a:t>Les répercussions internationales</a:t>
            </a:r>
          </a:p>
          <a:p>
            <a:r>
              <a:rPr lang="fr-FR" dirty="0" smtClean="0"/>
              <a:t>Les manifestations culturelles</a:t>
            </a:r>
          </a:p>
          <a:p>
            <a:r>
              <a:rPr lang="fr-FR" dirty="0" smtClean="0"/>
              <a:t>Les tentatives de révision du procès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36866" name="Picture 2" descr="Manifestación en favor Grima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785794"/>
            <a:ext cx="7134168" cy="5176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59462" y="6072206"/>
            <a:ext cx="917751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Manifestation en France contre l’assassinat de </a:t>
            </a:r>
            <a:r>
              <a:rPr kumimoji="0" lang="fr-FR" sz="2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Julián</a:t>
            </a:r>
            <a:r>
              <a:rPr kumimoji="0" lang="fr-FR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sz="2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Grimau</a:t>
            </a:r>
            <a:r>
              <a:rPr kumimoji="0" lang="fr-FR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.</a:t>
            </a:r>
            <a:endParaRPr kumimoji="0" lang="fr-FR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785818"/>
          </a:xfrm>
        </p:spPr>
        <p:txBody>
          <a:bodyPr/>
          <a:lstStyle/>
          <a:p>
            <a:pPr algn="ctr"/>
            <a:r>
              <a:rPr lang="fr-FR" dirty="0" smtClean="0"/>
              <a:t>Les événements </a:t>
            </a:r>
            <a:endParaRPr lang="es-ES" dirty="0"/>
          </a:p>
        </p:txBody>
      </p:sp>
      <p:sp>
        <p:nvSpPr>
          <p:cNvPr id="7" name="6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8" name="7 Marcador de contenido"/>
          <p:cNvSpPr>
            <a:spLocks noGrp="1"/>
          </p:cNvSpPr>
          <p:nvPr>
            <p:ph sz="half" idx="2"/>
          </p:nvPr>
        </p:nvSpPr>
        <p:spPr>
          <a:xfrm>
            <a:off x="4429124" y="928670"/>
            <a:ext cx="4257676" cy="5846717"/>
          </a:xfrm>
        </p:spPr>
        <p:txBody>
          <a:bodyPr/>
          <a:lstStyle/>
          <a:p>
            <a:r>
              <a:rPr lang="fr-FR" b="1" dirty="0" smtClean="0"/>
              <a:t>Carte d’identité fausse de </a:t>
            </a:r>
            <a:r>
              <a:rPr lang="fr-FR" b="1" dirty="0" err="1" smtClean="0"/>
              <a:t>Grimau</a:t>
            </a:r>
            <a:r>
              <a:rPr lang="fr-FR" b="1" dirty="0" smtClean="0"/>
              <a:t> et déclaration autographe réalisée après son arrestation où il ne reconnaît qu’être militant du Parti communiste.</a:t>
            </a:r>
            <a:endParaRPr lang="es-ES" dirty="0" smtClean="0"/>
          </a:p>
          <a:p>
            <a:endParaRPr lang="es-ES" dirty="0"/>
          </a:p>
        </p:txBody>
      </p:sp>
      <p:pic>
        <p:nvPicPr>
          <p:cNvPr id="2050" name="Picture 2" descr="Documentación falsa Grima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931558"/>
            <a:ext cx="3843363" cy="5714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Foto Julián Grima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3000372"/>
            <a:ext cx="2828945" cy="364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oto Grimau-Pasionar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357298"/>
            <a:ext cx="5348775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0"/>
            <a:ext cx="91440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9 Marcador de texto"/>
          <p:cNvSpPr>
            <a:spLocks noGrp="1"/>
          </p:cNvSpPr>
          <p:nvPr>
            <p:ph idx="1"/>
          </p:nvPr>
        </p:nvSpPr>
        <p:spPr>
          <a:xfrm>
            <a:off x="457200" y="5357826"/>
            <a:ext cx="8229600" cy="1216710"/>
          </a:xfrm>
        </p:spPr>
        <p:txBody>
          <a:bodyPr>
            <a:normAutofit fontScale="92500" lnSpcReduction="10000"/>
          </a:bodyPr>
          <a:lstStyle/>
          <a:p>
            <a:r>
              <a:rPr lang="fr-FR" b="1" dirty="0" err="1" smtClean="0"/>
              <a:t>Julián</a:t>
            </a:r>
            <a:r>
              <a:rPr lang="fr-FR" b="1" dirty="0" smtClean="0"/>
              <a:t> </a:t>
            </a:r>
            <a:r>
              <a:rPr lang="fr-FR" b="1" dirty="0" err="1" smtClean="0"/>
              <a:t>Grimau</a:t>
            </a:r>
            <a:r>
              <a:rPr lang="fr-FR" b="1" dirty="0" smtClean="0"/>
              <a:t> avec d’autres dirigeants communistes dont Dolores </a:t>
            </a:r>
            <a:r>
              <a:rPr lang="fr-FR" b="1" dirty="0" err="1" smtClean="0"/>
              <a:t>Ibárruri</a:t>
            </a:r>
            <a:r>
              <a:rPr lang="fr-FR" b="1" dirty="0" smtClean="0"/>
              <a:t>, dite </a:t>
            </a:r>
            <a:r>
              <a:rPr lang="fr-FR" b="1" i="1" dirty="0" smtClean="0"/>
              <a:t>Pasionaria.</a:t>
            </a:r>
            <a:endParaRPr lang="es-ES" dirty="0" smtClean="0"/>
          </a:p>
          <a:p>
            <a:endParaRPr lang="es-ES" dirty="0" smtClean="0"/>
          </a:p>
        </p:txBody>
      </p:sp>
      <p:sp>
        <p:nvSpPr>
          <p:cNvPr id="18" name="17 Flecha izquierda"/>
          <p:cNvSpPr/>
          <p:nvPr/>
        </p:nvSpPr>
        <p:spPr>
          <a:xfrm rot="19188598">
            <a:off x="5886616" y="1155582"/>
            <a:ext cx="816672" cy="31603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Flecha derecha"/>
          <p:cNvSpPr/>
          <p:nvPr/>
        </p:nvSpPr>
        <p:spPr>
          <a:xfrm rot="2420314">
            <a:off x="2497239" y="1205766"/>
            <a:ext cx="730527" cy="2588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9 Rectángulo"/>
          <p:cNvSpPr/>
          <p:nvPr/>
        </p:nvSpPr>
        <p:spPr>
          <a:xfrm>
            <a:off x="571472" y="500042"/>
            <a:ext cx="19704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err="1" smtClean="0"/>
              <a:t>Julián</a:t>
            </a:r>
            <a:r>
              <a:rPr lang="fr-FR" b="1" dirty="0" smtClean="0"/>
              <a:t> </a:t>
            </a:r>
            <a:r>
              <a:rPr lang="fr-FR" b="1" dirty="0" err="1" smtClean="0"/>
              <a:t>Grimau</a:t>
            </a:r>
            <a:r>
              <a:rPr lang="fr-FR" b="1" dirty="0" smtClean="0"/>
              <a:t> </a:t>
            </a:r>
            <a:endParaRPr lang="es-ES" dirty="0"/>
          </a:p>
        </p:txBody>
      </p:sp>
      <p:sp>
        <p:nvSpPr>
          <p:cNvPr id="22" name="21 Rectángulo"/>
          <p:cNvSpPr/>
          <p:nvPr/>
        </p:nvSpPr>
        <p:spPr>
          <a:xfrm>
            <a:off x="6715140" y="714356"/>
            <a:ext cx="15231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i="1" dirty="0" smtClean="0"/>
              <a:t>Pasionaria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071570"/>
          </a:xfrm>
        </p:spPr>
        <p:txBody>
          <a:bodyPr>
            <a:normAutofit/>
          </a:bodyPr>
          <a:lstStyle/>
          <a:p>
            <a:pPr algn="ctr"/>
            <a:r>
              <a:rPr lang="fr-FR" dirty="0" smtClean="0"/>
              <a:t>Le jugement</a:t>
            </a:r>
            <a:endParaRPr lang="es-ES" dirty="0"/>
          </a:p>
        </p:txBody>
      </p:sp>
      <p:sp>
        <p:nvSpPr>
          <p:cNvPr id="10" name="9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2" name="11 Marcador de contenido" descr="grimau_c.pn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357686" y="1428736"/>
            <a:ext cx="4038600" cy="4230914"/>
          </a:xfrm>
        </p:spPr>
      </p:pic>
      <p:pic>
        <p:nvPicPr>
          <p:cNvPr id="16386" name="Picture 2" descr="Foto Julián Grima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285860"/>
            <a:ext cx="3357586" cy="4955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3500430" y="5786454"/>
            <a:ext cx="607219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Julián</a:t>
            </a:r>
            <a:r>
              <a:rPr kumimoji="0" lang="fr-FR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Grimau</a:t>
            </a:r>
            <a:r>
              <a:rPr kumimoji="0" lang="fr-FR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García</a:t>
            </a:r>
            <a:endParaRPr kumimoji="0" lang="fr-F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285784" y="0"/>
            <a:ext cx="8229600" cy="1857364"/>
          </a:xfrm>
        </p:spPr>
        <p:txBody>
          <a:bodyPr>
            <a:normAutofit/>
          </a:bodyPr>
          <a:lstStyle/>
          <a:p>
            <a:pPr algn="ctr"/>
            <a:r>
              <a:rPr lang="fr-FR" dirty="0" smtClean="0"/>
              <a:t>La sentence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9" name="8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17410" name="Picture 2" descr="Fraga y Franc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214422"/>
            <a:ext cx="3870327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214282" y="3929066"/>
            <a:ext cx="452578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400" b="1" dirty="0">
                <a:ea typeface="Times New Roman" pitchFamily="18" charset="0"/>
                <a:cs typeface="Arial" pitchFamily="34" charset="0"/>
              </a:rPr>
              <a:t>L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e dictateur Francisco Franco et le ministre d’Information</a:t>
            </a:r>
            <a:r>
              <a:rPr lang="fr-FR" sz="2400" b="1" dirty="0" smtClean="0"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et Tourisme de son gouvernement</a:t>
            </a:r>
            <a:r>
              <a:rPr kumimoji="0" lang="fr-FR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Manuel Fraga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Iribarne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aux années 1960.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7" name="Picture 2" descr="Fernando Mª Castiell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2643182"/>
            <a:ext cx="4357718" cy="3452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Rectángulo"/>
          <p:cNvSpPr/>
          <p:nvPr/>
        </p:nvSpPr>
        <p:spPr>
          <a:xfrm>
            <a:off x="4357686" y="1357298"/>
            <a:ext cx="45005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b="1" dirty="0" smtClean="0">
                <a:ea typeface="Times New Roman" pitchFamily="18" charset="0"/>
                <a:cs typeface="Arial" pitchFamily="34" charset="0"/>
              </a:rPr>
              <a:t>Fernando María </a:t>
            </a:r>
            <a:r>
              <a:rPr lang="fr-FR" b="1" dirty="0" err="1" smtClean="0">
                <a:ea typeface="Times New Roman" pitchFamily="18" charset="0"/>
                <a:cs typeface="Arial" pitchFamily="34" charset="0"/>
              </a:rPr>
              <a:t>Castiella</a:t>
            </a:r>
            <a:r>
              <a:rPr lang="fr-FR" b="1" dirty="0" smtClean="0">
                <a:ea typeface="Times New Roman" pitchFamily="18" charset="0"/>
                <a:cs typeface="Arial" pitchFamily="34" charset="0"/>
              </a:rPr>
              <a:t>, ministre des Affaires étrangères du gouvernement de Franco à l’époque de l’exécution de </a:t>
            </a:r>
            <a:r>
              <a:rPr lang="fr-FR" b="1" dirty="0" err="1" smtClean="0">
                <a:ea typeface="Times New Roman" pitchFamily="18" charset="0"/>
                <a:cs typeface="Arial" pitchFamily="34" charset="0"/>
              </a:rPr>
              <a:t>Julián</a:t>
            </a:r>
            <a:r>
              <a:rPr lang="fr-FR" b="1" dirty="0" smtClean="0">
                <a:ea typeface="Times New Roman" pitchFamily="18" charset="0"/>
                <a:cs typeface="Arial" pitchFamily="34" charset="0"/>
              </a:rPr>
              <a:t> </a:t>
            </a:r>
            <a:r>
              <a:rPr lang="fr-FR" b="1" dirty="0" err="1" smtClean="0">
                <a:ea typeface="Times New Roman" pitchFamily="18" charset="0"/>
                <a:cs typeface="Arial" pitchFamily="34" charset="0"/>
              </a:rPr>
              <a:t>Grimau</a:t>
            </a:r>
            <a:r>
              <a:rPr lang="fr-FR" b="1" dirty="0" smtClean="0">
                <a:ea typeface="Times New Roman" pitchFamily="18" charset="0"/>
                <a:cs typeface="Arial" pitchFamily="34" charset="0"/>
              </a:rPr>
              <a:t>.</a:t>
            </a:r>
            <a:endParaRPr lang="fr-FR" dirty="0" smtClean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 descr="fusilamiento-republicano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714356"/>
            <a:ext cx="6561758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2" descr="Foto Julián Grima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30" y="1142984"/>
            <a:ext cx="1785950" cy="2534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214282" y="5500702"/>
            <a:ext cx="821533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Exécution de combattants républicains lors de la guerre civile espagnole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000132"/>
          </a:xfrm>
        </p:spPr>
        <p:txBody>
          <a:bodyPr/>
          <a:lstStyle/>
          <a:p>
            <a:pPr algn="ctr"/>
            <a:r>
              <a:rPr lang="fr-FR" dirty="0" smtClean="0"/>
              <a:t>La polémique dans la presse</a:t>
            </a:r>
            <a:endParaRPr lang="es-ES" dirty="0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14" name="13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20482" name="Picture 2" descr="Arriba, 25-4-196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071546"/>
            <a:ext cx="5357850" cy="3835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 descr="dionisio-ridruej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3857628"/>
            <a:ext cx="3200394" cy="2526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0" y="5214951"/>
            <a:ext cx="528638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La Une du journal gouvernemental</a:t>
            </a:r>
            <a:r>
              <a:rPr kumimoji="0" lang="fr-FR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sz="2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Arriba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, avec l’éditorial contre Dionisio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Ridruejo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.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5643570" y="3214686"/>
            <a:ext cx="32861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Dionisio </a:t>
            </a:r>
            <a:r>
              <a:rPr kumimoji="0" lang="fr-FR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Ridruejo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785818"/>
          </a:xfrm>
        </p:spPr>
        <p:txBody>
          <a:bodyPr/>
          <a:lstStyle/>
          <a:p>
            <a:pPr algn="ctr"/>
            <a:r>
              <a:rPr lang="fr-FR" smtClean="0"/>
              <a:t>Les </a:t>
            </a:r>
            <a:r>
              <a:rPr lang="fr-FR" smtClean="0"/>
              <a:t>répercussions </a:t>
            </a:r>
            <a:r>
              <a:rPr lang="fr-FR" dirty="0" smtClean="0"/>
              <a:t>internationales</a:t>
            </a:r>
            <a:endParaRPr lang="es-ES" dirty="0"/>
          </a:p>
        </p:txBody>
      </p:sp>
      <p:sp>
        <p:nvSpPr>
          <p:cNvPr id="8" name="7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6" name="Picture 2" descr="Foto Julián Grima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16" y="928670"/>
            <a:ext cx="1857388" cy="2636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" descr="Charles de Gaul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965402"/>
            <a:ext cx="4429156" cy="556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4572000" y="4643446"/>
            <a:ext cx="4572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Le général Charles de Gaulle, président de la République Française en 1963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o">
  <a:themeElements>
    <a:clrScheme name="Urbano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o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454</TotalTime>
  <Words>414</Words>
  <Application>Microsoft Office PowerPoint</Application>
  <PresentationFormat>Presentación en pantalla (4:3)</PresentationFormat>
  <Paragraphs>52</Paragraphs>
  <Slides>20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1" baseType="lpstr">
      <vt:lpstr>Urbano</vt:lpstr>
      <vt:lpstr>   L’EXÉCUTION DU DIRIGEANT COMMUNISTE JULIÁN GRIMAU, LE DERNIER ASSASSINÉ À CAUSE DE LA GUERRE CIVILE ESPAGNOLE (20 AVRIL 1963) </vt:lpstr>
      <vt:lpstr> Index</vt:lpstr>
      <vt:lpstr>Les événements </vt:lpstr>
      <vt:lpstr>Diapositiva 4</vt:lpstr>
      <vt:lpstr>Le jugement</vt:lpstr>
      <vt:lpstr>La sentence </vt:lpstr>
      <vt:lpstr>Diapositiva 7</vt:lpstr>
      <vt:lpstr>La polémique dans la presse</vt:lpstr>
      <vt:lpstr>Les répercussions internationales</vt:lpstr>
      <vt:lpstr>Diapositiva 10</vt:lpstr>
      <vt:lpstr>Diapositiva 11</vt:lpstr>
      <vt:lpstr>Diapositiva 12</vt:lpstr>
      <vt:lpstr>Diapositiva 13</vt:lpstr>
      <vt:lpstr>Diapositiva 14</vt:lpstr>
      <vt:lpstr>Les manifestations culturelles</vt:lpstr>
      <vt:lpstr>Diapositiva 16</vt:lpstr>
      <vt:lpstr>Diapositiva 17</vt:lpstr>
      <vt:lpstr>Diapositiva 18</vt:lpstr>
      <vt:lpstr>Les tentatives de révision du procès</vt:lpstr>
      <vt:lpstr>Diapositiva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L’EXÉCUTION DU DIRIGEANT COMMUNISTE JULIÁN GRIMAU, LE DERNIER ASSASSINÉ À CAUSE DE LA GUERRE CIVILE ESPAGNOLE (20 AVRIL 1963)</dc:title>
  <dc:creator>Carmen Felipe García</dc:creator>
  <cp:lastModifiedBy>Carmen Felipe García</cp:lastModifiedBy>
  <cp:revision>45</cp:revision>
  <dcterms:created xsi:type="dcterms:W3CDTF">2016-02-29T19:45:29Z</dcterms:created>
  <dcterms:modified xsi:type="dcterms:W3CDTF">2016-03-06T19:10:33Z</dcterms:modified>
</cp:coreProperties>
</file>