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0" r:id="rId3"/>
    <p:sldId id="264" r:id="rId4"/>
    <p:sldId id="256" r:id="rId5"/>
    <p:sldId id="271" r:id="rId6"/>
    <p:sldId id="267" r:id="rId7"/>
    <p:sldId id="257" r:id="rId8"/>
    <p:sldId id="260" r:id="rId9"/>
    <p:sldId id="258" r:id="rId10"/>
    <p:sldId id="261" r:id="rId11"/>
    <p:sldId id="268" r:id="rId12"/>
    <p:sldId id="259" r:id="rId13"/>
    <p:sldId id="272" r:id="rId14"/>
    <p:sldId id="263" r:id="rId15"/>
    <p:sldId id="262" r:id="rId16"/>
    <p:sldId id="265" r:id="rId17"/>
    <p:sldId id="27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0" autoAdjust="0"/>
    <p:restoredTop sz="94659"/>
  </p:normalViewPr>
  <p:slideViewPr>
    <p:cSldViewPr>
      <p:cViewPr varScale="1">
        <p:scale>
          <a:sx n="92" d="100"/>
          <a:sy n="92" d="100"/>
        </p:scale>
        <p:origin x="168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38120C-73CB-4FCE-9804-3058C52B5177}" type="datetimeFigureOut">
              <a:rPr lang="fr-FR" smtClean="0"/>
              <a:pPr/>
              <a:t>07/10/2018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CCF2F0-652C-4867-B085-823282738C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120C-73CB-4FCE-9804-3058C52B5177}" type="datetimeFigureOut">
              <a:rPr lang="fr-FR" smtClean="0"/>
              <a:pPr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F2F0-652C-4867-B085-823282738C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120C-73CB-4FCE-9804-3058C52B5177}" type="datetimeFigureOut">
              <a:rPr lang="fr-FR" smtClean="0"/>
              <a:pPr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F2F0-652C-4867-B085-823282738C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120C-73CB-4FCE-9804-3058C52B5177}" type="datetimeFigureOut">
              <a:rPr lang="fr-FR" smtClean="0"/>
              <a:pPr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F2F0-652C-4867-B085-823282738CB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120C-73CB-4FCE-9804-3058C52B5177}" type="datetimeFigureOut">
              <a:rPr lang="fr-FR" smtClean="0"/>
              <a:pPr/>
              <a:t>07/10/2018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F2F0-652C-4867-B085-823282738CB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120C-73CB-4FCE-9804-3058C52B5177}" type="datetimeFigureOut">
              <a:rPr lang="fr-FR" smtClean="0"/>
              <a:pPr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F2F0-652C-4867-B085-823282738CB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120C-73CB-4FCE-9804-3058C52B5177}" type="datetimeFigureOut">
              <a:rPr lang="fr-FR" smtClean="0"/>
              <a:pPr/>
              <a:t>07/10/2018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F2F0-652C-4867-B085-823282738C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120C-73CB-4FCE-9804-3058C52B5177}" type="datetimeFigureOut">
              <a:rPr lang="fr-FR" smtClean="0"/>
              <a:pPr/>
              <a:t>07/10/2018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F2F0-652C-4867-B085-823282738CB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8120C-73CB-4FCE-9804-3058C52B5177}" type="datetimeFigureOut">
              <a:rPr lang="fr-FR" smtClean="0"/>
              <a:pPr/>
              <a:t>07/10/2018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F2F0-652C-4867-B085-823282738C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238120C-73CB-4FCE-9804-3058C52B5177}" type="datetimeFigureOut">
              <a:rPr lang="fr-FR" smtClean="0"/>
              <a:pPr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F2F0-652C-4867-B085-823282738CB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38120C-73CB-4FCE-9804-3058C52B5177}" type="datetimeFigureOut">
              <a:rPr lang="fr-FR" smtClean="0"/>
              <a:pPr/>
              <a:t>07/10/2018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CCF2F0-652C-4867-B085-823282738CB8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238120C-73CB-4FCE-9804-3058C52B5177}" type="datetimeFigureOut">
              <a:rPr lang="fr-FR" smtClean="0"/>
              <a:pPr/>
              <a:t>07/10/2018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3CCF2F0-652C-4867-B085-823282738CB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nspace.etwinning.net/33113/pages/page/269012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wCZ5kbt9Ml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hyperlink" Target="http://www.lyceepergaud.fr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0" y="4868863"/>
            <a:ext cx="5976938" cy="1752600"/>
          </a:xfrm>
        </p:spPr>
        <p:txBody>
          <a:bodyPr/>
          <a:lstStyle/>
          <a:p>
            <a:pPr algn="r">
              <a:buNone/>
            </a:pPr>
            <a:r>
              <a:rPr lang="fr-FR" dirty="0"/>
              <a:t>A staff </a:t>
            </a:r>
            <a:r>
              <a:rPr lang="fr-FR" dirty="0" err="1"/>
              <a:t>mobility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3113088"/>
            <a:ext cx="5976938" cy="1470025"/>
          </a:xfrm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2"/>
                </a:solidFill>
                <a:latin typeface="Arial Rounded MT Bold" pitchFamily="34" charset="0"/>
              </a:rPr>
              <a:t>Erasmus + </a:t>
            </a:r>
            <a:r>
              <a:rPr lang="fr-FR" dirty="0">
                <a:latin typeface="Arial Rounded MT Bold" pitchFamily="34" charset="0"/>
              </a:rPr>
              <a:t/>
            </a:r>
            <a:br>
              <a:rPr lang="fr-FR" dirty="0">
                <a:latin typeface="Arial Rounded MT Bold" pitchFamily="34" charset="0"/>
              </a:rPr>
            </a:br>
            <a:r>
              <a:rPr lang="fr-FR" dirty="0">
                <a:latin typeface="Arial Rounded MT Bold" pitchFamily="34" charset="0"/>
              </a:rPr>
              <a:t>L</a:t>
            </a:r>
            <a:r>
              <a:rPr lang="fr-FR" dirty="0">
                <a:solidFill>
                  <a:schemeClr val="tx2"/>
                </a:solidFill>
                <a:latin typeface="Arial Rounded MT Bold" pitchFamily="34" charset="0"/>
              </a:rPr>
              <a:t>ycée Louis Pergaud</a:t>
            </a:r>
          </a:p>
        </p:txBody>
      </p:sp>
      <p:pic>
        <p:nvPicPr>
          <p:cNvPr id="1026" name="Picture 2" descr="Logo  Agence Erasmus+ France Education 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225564" cy="1080120"/>
          </a:xfrm>
          <a:prstGeom prst="rect">
            <a:avLst/>
          </a:prstGeom>
          <a:noFill/>
        </p:spPr>
      </p:pic>
      <p:pic>
        <p:nvPicPr>
          <p:cNvPr id="5" name="Image 4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1018" y="0"/>
            <a:ext cx="293298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/>
              <a:t>Our </a:t>
            </a:r>
            <a:r>
              <a:rPr lang="fr-FR" b="1" dirty="0" err="1"/>
              <a:t>high</a:t>
            </a:r>
            <a:r>
              <a:rPr lang="fr-FR" b="1" dirty="0"/>
              <a:t> </a:t>
            </a:r>
            <a:r>
              <a:rPr lang="fr-FR" b="1" dirty="0" err="1"/>
              <a:t>school</a:t>
            </a:r>
            <a:r>
              <a:rPr lang="fr-FR" b="1" dirty="0"/>
              <a:t> </a:t>
            </a:r>
            <a:r>
              <a:rPr lang="fr-FR" b="1" dirty="0" err="1"/>
              <a:t>European</a:t>
            </a:r>
            <a:r>
              <a:rPr lang="fr-FR" b="1" dirty="0"/>
              <a:t> classes</a:t>
            </a:r>
          </a:p>
          <a:p>
            <a:r>
              <a:rPr lang="fr-FR" sz="2400" dirty="0"/>
              <a:t>About 100 </a:t>
            </a:r>
            <a:r>
              <a:rPr lang="fr-FR" sz="2400" dirty="0" err="1"/>
              <a:t>students</a:t>
            </a:r>
            <a:r>
              <a:rPr lang="fr-FR" sz="2400" dirty="0"/>
              <a:t> </a:t>
            </a:r>
            <a:r>
              <a:rPr lang="fr-FR" sz="2400" dirty="0" err="1"/>
              <a:t>each</a:t>
            </a:r>
            <a:r>
              <a:rPr lang="fr-FR" sz="2400" dirty="0"/>
              <a:t> </a:t>
            </a:r>
            <a:r>
              <a:rPr lang="fr-FR" sz="2400" dirty="0" err="1"/>
              <a:t>year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One extra </a:t>
            </a:r>
            <a:r>
              <a:rPr lang="fr-FR" sz="2400" dirty="0" err="1"/>
              <a:t>period</a:t>
            </a:r>
            <a:r>
              <a:rPr lang="fr-FR" sz="2400" dirty="0"/>
              <a:t> of English per </a:t>
            </a:r>
            <a:r>
              <a:rPr lang="fr-FR" sz="2400" dirty="0" err="1"/>
              <a:t>week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Learning a </a:t>
            </a:r>
            <a:r>
              <a:rPr lang="fr-FR" sz="2400" dirty="0" err="1"/>
              <a:t>subject</a:t>
            </a:r>
            <a:r>
              <a:rPr lang="fr-FR" sz="2400" dirty="0"/>
              <a:t> in English (</a:t>
            </a:r>
            <a:r>
              <a:rPr lang="fr-FR" sz="2400" dirty="0" err="1"/>
              <a:t>history</a:t>
            </a:r>
            <a:r>
              <a:rPr lang="fr-FR" sz="2400" dirty="0"/>
              <a:t>, </a:t>
            </a:r>
            <a:r>
              <a:rPr lang="fr-FR" sz="2400" dirty="0" err="1"/>
              <a:t>geography</a:t>
            </a:r>
            <a:r>
              <a:rPr lang="fr-FR" sz="2400" dirty="0"/>
              <a:t> </a:t>
            </a:r>
            <a:r>
              <a:rPr lang="fr-FR" sz="2400" dirty="0" err="1"/>
              <a:t>biology</a:t>
            </a:r>
            <a:r>
              <a:rPr lang="fr-FR" sz="2400" dirty="0"/>
              <a:t>, </a:t>
            </a:r>
            <a:r>
              <a:rPr lang="fr-FR" sz="2400" dirty="0" err="1"/>
              <a:t>physics</a:t>
            </a:r>
            <a:r>
              <a:rPr lang="fr-FR" sz="2400" dirty="0"/>
              <a:t>, management or </a:t>
            </a:r>
            <a:r>
              <a:rPr lang="fr-FR" sz="2400" dirty="0" err="1"/>
              <a:t>economics</a:t>
            </a:r>
            <a:r>
              <a:rPr lang="fr-FR" sz="2400" dirty="0"/>
              <a:t>)</a:t>
            </a:r>
          </a:p>
          <a:p>
            <a:endParaRPr lang="fr-FR" sz="2400" dirty="0"/>
          </a:p>
          <a:p>
            <a:r>
              <a:rPr lang="fr-FR" sz="2400" dirty="0" err="1"/>
              <a:t>Participating</a:t>
            </a:r>
            <a:r>
              <a:rPr lang="fr-FR" sz="2400" dirty="0"/>
              <a:t> in an exchange </a:t>
            </a:r>
            <a:r>
              <a:rPr lang="fr-FR" sz="2400" dirty="0" err="1"/>
              <a:t>with</a:t>
            </a:r>
            <a:r>
              <a:rPr lang="fr-FR" sz="2400" dirty="0"/>
              <a:t> a </a:t>
            </a:r>
            <a:r>
              <a:rPr lang="fr-FR" sz="2400" dirty="0" err="1"/>
              <a:t>foreign</a:t>
            </a:r>
            <a:r>
              <a:rPr lang="fr-FR" sz="2400" dirty="0"/>
              <a:t> </a:t>
            </a:r>
            <a:r>
              <a:rPr lang="fr-FR" sz="2400" dirty="0" err="1"/>
              <a:t>school</a:t>
            </a:r>
            <a:r>
              <a:rPr lang="fr-FR" sz="2400" dirty="0"/>
              <a:t> or a cultural trip to an English-</a:t>
            </a:r>
            <a:r>
              <a:rPr lang="fr-FR" sz="2400" dirty="0" err="1"/>
              <a:t>speaking</a:t>
            </a:r>
            <a:r>
              <a:rPr lang="fr-FR" sz="2400" dirty="0"/>
              <a:t> country.</a:t>
            </a:r>
          </a:p>
          <a:p>
            <a:endParaRPr lang="fr-FR" sz="2400" dirty="0"/>
          </a:p>
          <a:p>
            <a:r>
              <a:rPr lang="fr-FR" sz="2400" dirty="0" err="1"/>
              <a:t>Taking</a:t>
            </a:r>
            <a:r>
              <a:rPr lang="fr-FR" sz="2400" dirty="0"/>
              <a:t> an oral exam for a </a:t>
            </a:r>
            <a:r>
              <a:rPr lang="fr-FR" sz="2400" dirty="0" err="1"/>
              <a:t>special</a:t>
            </a:r>
            <a:r>
              <a:rPr lang="fr-FR" sz="2400" dirty="0"/>
              <a:t> </a:t>
            </a:r>
            <a:r>
              <a:rPr lang="fr-FR" sz="2400" dirty="0" err="1"/>
              <a:t>reward</a:t>
            </a:r>
            <a:r>
              <a:rPr lang="fr-FR" sz="2400" dirty="0"/>
              <a:t> </a:t>
            </a:r>
            <a:r>
              <a:rPr lang="fr-FR" sz="2400" dirty="0" err="1"/>
              <a:t>written</a:t>
            </a:r>
            <a:r>
              <a:rPr lang="fr-FR" sz="2400" dirty="0"/>
              <a:t> on the </a:t>
            </a:r>
            <a:r>
              <a:rPr lang="fr-FR" sz="2400" dirty="0" err="1"/>
              <a:t>diploma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Current</a:t>
            </a:r>
            <a:r>
              <a:rPr lang="fr-FR" dirty="0"/>
              <a:t> international </a:t>
            </a:r>
            <a:r>
              <a:rPr lang="fr-FR" dirty="0" err="1"/>
              <a:t>opening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forumcharliehebdo.zohosites.com/files/france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6264696" cy="675343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07904" y="1916833"/>
            <a:ext cx="1348190" cy="18722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804248" y="2204865"/>
            <a:ext cx="720080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516216" y="6165304"/>
            <a:ext cx="288032" cy="1440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774704" y="6140824"/>
            <a:ext cx="1253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Lycée Louis Pergaud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The </a:t>
            </a:r>
            <a:r>
              <a:rPr lang="fr-FR" b="1" dirty="0" err="1"/>
              <a:t>tertiary</a:t>
            </a:r>
            <a:r>
              <a:rPr lang="fr-FR" b="1" dirty="0"/>
              <a:t> </a:t>
            </a:r>
            <a:r>
              <a:rPr lang="fr-FR" b="1" dirty="0" err="1"/>
              <a:t>level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composed</a:t>
            </a:r>
            <a:r>
              <a:rPr lang="fr-FR" b="1" dirty="0"/>
              <a:t> of :</a:t>
            </a:r>
          </a:p>
          <a:p>
            <a:pPr marL="623888" indent="-273050">
              <a:buFontTx/>
              <a:buChar char="-"/>
            </a:pPr>
            <a:r>
              <a:rPr lang="fr-FR" dirty="0"/>
              <a:t>6 classes </a:t>
            </a:r>
            <a:r>
              <a:rPr lang="fr-FR" dirty="0" err="1"/>
              <a:t>leading</a:t>
            </a:r>
            <a:r>
              <a:rPr lang="fr-FR" dirty="0"/>
              <a:t> to </a:t>
            </a:r>
            <a:r>
              <a:rPr lang="fr-FR" dirty="0" err="1"/>
              <a:t>professional</a:t>
            </a:r>
            <a:r>
              <a:rPr lang="fr-FR" dirty="0"/>
              <a:t> </a:t>
            </a:r>
            <a:r>
              <a:rPr lang="fr-FR" dirty="0" err="1"/>
              <a:t>certificates</a:t>
            </a:r>
            <a:endParaRPr lang="fr-FR" dirty="0"/>
          </a:p>
          <a:p>
            <a:pPr marL="623888" indent="-273050">
              <a:buFontTx/>
              <a:buChar char="-"/>
            </a:pPr>
            <a:r>
              <a:rPr lang="fr-FR" dirty="0"/>
              <a:t>4 </a:t>
            </a:r>
            <a:r>
              <a:rPr lang="fr-FR" dirty="0" err="1"/>
              <a:t>preparatory</a:t>
            </a:r>
            <a:r>
              <a:rPr lang="fr-FR" dirty="0"/>
              <a:t> classes for </a:t>
            </a:r>
            <a:r>
              <a:rPr lang="fr-FR" dirty="0" err="1"/>
              <a:t>selective</a:t>
            </a:r>
            <a:r>
              <a:rPr lang="fr-FR" dirty="0"/>
              <a:t> entry exams to national </a:t>
            </a:r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educational</a:t>
            </a:r>
            <a:r>
              <a:rPr lang="fr-FR" dirty="0"/>
              <a:t> </a:t>
            </a:r>
            <a:r>
              <a:rPr lang="fr-FR" dirty="0" err="1"/>
              <a:t>schools</a:t>
            </a:r>
            <a:endParaRPr lang="fr-FR" dirty="0"/>
          </a:p>
          <a:p>
            <a:pPr marL="623888" indent="-273050">
              <a:buFontTx/>
              <a:buChar char="-"/>
            </a:pPr>
            <a:endParaRPr lang="fr-FR" dirty="0"/>
          </a:p>
          <a:p>
            <a:r>
              <a:rPr lang="fr-FR" b="1" dirty="0"/>
              <a:t>The </a:t>
            </a:r>
            <a:r>
              <a:rPr lang="fr-FR" b="1" dirty="0" err="1"/>
              <a:t>secondary</a:t>
            </a:r>
            <a:r>
              <a:rPr lang="fr-FR" b="1" dirty="0"/>
              <a:t> </a:t>
            </a:r>
            <a:r>
              <a:rPr lang="fr-FR" b="1" dirty="0" err="1"/>
              <a:t>level</a:t>
            </a:r>
            <a:r>
              <a:rPr lang="fr-FR" b="1" dirty="0"/>
              <a:t> </a:t>
            </a:r>
            <a:r>
              <a:rPr lang="fr-FR" b="1" dirty="0" err="1"/>
              <a:t>lead</a:t>
            </a:r>
            <a:r>
              <a:rPr lang="fr-FR" b="1" dirty="0"/>
              <a:t> up to :</a:t>
            </a:r>
          </a:p>
          <a:p>
            <a:pPr marL="622300" indent="-255588">
              <a:buFontTx/>
              <a:buChar char="-"/>
            </a:pPr>
            <a:r>
              <a:rPr lang="fr-FR" dirty="0"/>
              <a:t>General </a:t>
            </a:r>
            <a:r>
              <a:rPr lang="fr-FR" dirty="0" err="1"/>
              <a:t>certificates</a:t>
            </a:r>
            <a:r>
              <a:rPr lang="fr-FR" dirty="0"/>
              <a:t> of </a:t>
            </a:r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education</a:t>
            </a:r>
            <a:r>
              <a:rPr lang="fr-FR" dirty="0"/>
              <a:t> (majors : </a:t>
            </a:r>
            <a:r>
              <a:rPr lang="fr-FR" dirty="0" err="1"/>
              <a:t>humanities</a:t>
            </a:r>
            <a:r>
              <a:rPr lang="fr-FR" dirty="0"/>
              <a:t>, </a:t>
            </a:r>
            <a:r>
              <a:rPr lang="fr-FR" dirty="0" err="1"/>
              <a:t>economics</a:t>
            </a:r>
            <a:r>
              <a:rPr lang="fr-FR" dirty="0"/>
              <a:t>, sciences)</a:t>
            </a:r>
          </a:p>
          <a:p>
            <a:pPr marL="622300" indent="-255588">
              <a:buFontTx/>
              <a:buChar char="-"/>
            </a:pPr>
            <a:r>
              <a:rPr lang="fr-FR" dirty="0" err="1"/>
              <a:t>Technological</a:t>
            </a:r>
            <a:r>
              <a:rPr lang="fr-FR" dirty="0"/>
              <a:t> </a:t>
            </a:r>
            <a:r>
              <a:rPr lang="fr-FR" dirty="0" err="1"/>
              <a:t>certificates</a:t>
            </a:r>
            <a:r>
              <a:rPr lang="fr-FR" dirty="0"/>
              <a:t> (</a:t>
            </a:r>
            <a:r>
              <a:rPr lang="fr-FR" dirty="0" err="1"/>
              <a:t>biotechnology</a:t>
            </a:r>
            <a:r>
              <a:rPr lang="fr-FR" dirty="0"/>
              <a:t>, management, social and </a:t>
            </a:r>
            <a:r>
              <a:rPr lang="fr-FR" dirty="0" err="1"/>
              <a:t>health</a:t>
            </a:r>
            <a:r>
              <a:rPr lang="fr-FR" dirty="0"/>
              <a:t> sciences)</a:t>
            </a:r>
          </a:p>
          <a:p>
            <a:pPr marL="622300" indent="-255588">
              <a:buFontTx/>
              <a:buChar char="-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Lycée Pergaud </a:t>
            </a:r>
            <a:r>
              <a:rPr lang="fr-FR" dirty="0" err="1"/>
              <a:t>activity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Sports sections : </a:t>
            </a:r>
            <a:br>
              <a:rPr lang="fr-FR" dirty="0" smtClean="0"/>
            </a:br>
            <a:r>
              <a:rPr lang="fr-FR" dirty="0" err="1" smtClean="0"/>
              <a:t>women’s</a:t>
            </a:r>
            <a:r>
              <a:rPr lang="fr-FR" dirty="0" smtClean="0"/>
              <a:t> soccer and </a:t>
            </a:r>
            <a:r>
              <a:rPr lang="fr-FR" dirty="0" err="1" smtClean="0"/>
              <a:t>athletic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7500"/>
            <a:ext cx="3150757" cy="23630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7" t="14432"/>
          <a:stretch/>
        </p:blipFill>
        <p:spPr>
          <a:xfrm>
            <a:off x="-1202" y="4416048"/>
            <a:ext cx="3151959" cy="2441952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92" y="2313352"/>
            <a:ext cx="6094908" cy="4571181"/>
          </a:xfrm>
        </p:spPr>
      </p:pic>
    </p:spTree>
    <p:extLst>
      <p:ext uri="{BB962C8B-B14F-4D97-AF65-F5344CB8AC3E}">
        <p14:creationId xmlns:p14="http://schemas.microsoft.com/office/powerpoint/2010/main" val="14731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357422" y="1481328"/>
            <a:ext cx="657229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/>
              <a:t>Exchanges </a:t>
            </a:r>
            <a:r>
              <a:rPr lang="fr-FR" b="1" dirty="0" err="1"/>
              <a:t>with</a:t>
            </a:r>
            <a:r>
              <a:rPr lang="fr-FR" b="1" dirty="0"/>
              <a:t> </a:t>
            </a:r>
          </a:p>
          <a:p>
            <a:r>
              <a:rPr lang="fr-FR" dirty="0"/>
              <a:t>A High </a:t>
            </a:r>
            <a:r>
              <a:rPr lang="fr-FR" dirty="0" err="1"/>
              <a:t>school</a:t>
            </a:r>
            <a:r>
              <a:rPr lang="fr-FR" dirty="0"/>
              <a:t> in </a:t>
            </a:r>
            <a:r>
              <a:rPr lang="fr-FR" dirty="0" err="1"/>
              <a:t>Nimegen</a:t>
            </a:r>
            <a:r>
              <a:rPr lang="fr-FR" dirty="0"/>
              <a:t> (</a:t>
            </a:r>
            <a:r>
              <a:rPr lang="fr-FR" dirty="0" err="1"/>
              <a:t>Netherlands</a:t>
            </a:r>
            <a:r>
              <a:rPr lang="fr-FR" dirty="0"/>
              <a:t>)</a:t>
            </a:r>
          </a:p>
          <a:p>
            <a:r>
              <a:rPr lang="fr-FR" dirty="0"/>
              <a:t>A High </a:t>
            </a:r>
            <a:r>
              <a:rPr lang="fr-FR" dirty="0" err="1"/>
              <a:t>school</a:t>
            </a:r>
            <a:r>
              <a:rPr lang="fr-FR" dirty="0"/>
              <a:t> in Olomouc (</a:t>
            </a:r>
            <a:r>
              <a:rPr lang="fr-FR" dirty="0" err="1"/>
              <a:t>Czech</a:t>
            </a:r>
            <a:r>
              <a:rPr lang="fr-FR" dirty="0"/>
              <a:t> </a:t>
            </a:r>
            <a:r>
              <a:rPr lang="fr-FR" dirty="0" err="1"/>
              <a:t>Republic</a:t>
            </a:r>
            <a:r>
              <a:rPr lang="fr-FR" dirty="0"/>
              <a:t>)</a:t>
            </a:r>
          </a:p>
          <a:p>
            <a:r>
              <a:rPr lang="fr-FR" dirty="0"/>
              <a:t>A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 in </a:t>
            </a:r>
            <a:r>
              <a:rPr lang="fr-FR" dirty="0" err="1"/>
              <a:t>Harpenden</a:t>
            </a:r>
            <a:r>
              <a:rPr lang="fr-FR" dirty="0"/>
              <a:t> and Milton Keynes (Great </a:t>
            </a:r>
            <a:r>
              <a:rPr lang="fr-FR" dirty="0" err="1"/>
              <a:t>Britain</a:t>
            </a:r>
            <a:r>
              <a:rPr lang="fr-FR" dirty="0"/>
              <a:t>)</a:t>
            </a:r>
          </a:p>
          <a:p>
            <a:endParaRPr lang="fr-FR" dirty="0"/>
          </a:p>
          <a:p>
            <a:pPr>
              <a:buNone/>
            </a:pPr>
            <a:r>
              <a:rPr lang="fr-FR" b="1" dirty="0"/>
              <a:t>Trips in </a:t>
            </a:r>
            <a:r>
              <a:rPr lang="fr-FR" b="1" dirty="0" err="1"/>
              <a:t>foreign</a:t>
            </a:r>
            <a:r>
              <a:rPr lang="fr-FR" b="1" dirty="0"/>
              <a:t> countries</a:t>
            </a:r>
          </a:p>
          <a:p>
            <a:r>
              <a:rPr lang="fr-FR" dirty="0" err="1"/>
              <a:t>Italy</a:t>
            </a:r>
            <a:endParaRPr lang="fr-FR" dirty="0"/>
          </a:p>
          <a:p>
            <a:r>
              <a:rPr lang="fr-FR" dirty="0"/>
              <a:t>Spain,</a:t>
            </a:r>
          </a:p>
          <a:p>
            <a:r>
              <a:rPr lang="fr-FR" dirty="0"/>
              <a:t>Ireland / Scotland</a:t>
            </a:r>
          </a:p>
          <a:p>
            <a:r>
              <a:rPr lang="fr-FR" dirty="0"/>
              <a:t>Germany…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Current</a:t>
            </a:r>
            <a:r>
              <a:rPr lang="fr-FR" dirty="0"/>
              <a:t> international </a:t>
            </a:r>
            <a:r>
              <a:rPr lang="fr-FR" dirty="0" err="1"/>
              <a:t>opening</a:t>
            </a:r>
            <a:endParaRPr lang="fr-FR" dirty="0"/>
          </a:p>
        </p:txBody>
      </p:sp>
      <p:pic>
        <p:nvPicPr>
          <p:cNvPr id="1026" name="Picture 2" descr="http://www.villiard.com/images/avion_riche/avion_rich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204687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asieextreme.files.wordpress.com/2011/10/world-peace-in-our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200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pratique.fr/sites/default/files/articles/convention-st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994" y="4663609"/>
            <a:ext cx="200026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147248" cy="4525963"/>
          </a:xfrm>
        </p:spPr>
        <p:txBody>
          <a:bodyPr>
            <a:normAutofit fontScale="85000" lnSpcReduction="20000"/>
          </a:bodyPr>
          <a:lstStyle/>
          <a:p>
            <a:pPr marL="85725" indent="0">
              <a:buNone/>
            </a:pPr>
            <a:r>
              <a:rPr lang="fr-FR" b="1" dirty="0"/>
              <a:t>An Erasmus + Key 1 </a:t>
            </a:r>
            <a:r>
              <a:rPr lang="fr-FR" b="1" dirty="0" err="1"/>
              <a:t>project</a:t>
            </a:r>
            <a:r>
              <a:rPr lang="fr-FR" b="1" dirty="0"/>
              <a:t> </a:t>
            </a:r>
            <a:r>
              <a:rPr lang="fr-FR" dirty="0" err="1"/>
              <a:t>concerning</a:t>
            </a:r>
            <a:r>
              <a:rPr lang="fr-FR" dirty="0"/>
              <a:t> Staff </a:t>
            </a:r>
            <a:r>
              <a:rPr lang="fr-FR" dirty="0" err="1"/>
              <a:t>mobility</a:t>
            </a:r>
            <a:endParaRPr lang="fr-FR" dirty="0"/>
          </a:p>
          <a:p>
            <a:pPr marL="85725" indent="0">
              <a:buNone/>
            </a:pPr>
            <a:endParaRPr lang="fr-FR" dirty="0"/>
          </a:p>
          <a:p>
            <a:pPr marL="85725" indent="0">
              <a:buNone/>
            </a:pPr>
            <a:r>
              <a:rPr lang="fr-FR" b="1" dirty="0"/>
              <a:t>12 </a:t>
            </a:r>
            <a:r>
              <a:rPr lang="fr-FR" b="1" dirty="0" err="1"/>
              <a:t>Teachers</a:t>
            </a:r>
            <a:r>
              <a:rPr lang="fr-FR" b="1" dirty="0"/>
              <a:t> and 1 </a:t>
            </a:r>
            <a:r>
              <a:rPr lang="fr-FR" b="1" dirty="0" err="1"/>
              <a:t>Headmaster</a:t>
            </a:r>
            <a:endParaRPr lang="fr-FR" b="1" dirty="0"/>
          </a:p>
          <a:p>
            <a:pPr marL="85725" indent="0">
              <a:buNone/>
            </a:pPr>
            <a:endParaRPr lang="fr-FR" dirty="0"/>
          </a:p>
          <a:p>
            <a:pPr marL="85725" indent="0">
              <a:buNone/>
            </a:pPr>
            <a:r>
              <a:rPr lang="fr-FR" b="1" dirty="0" err="1"/>
              <a:t>Discovering</a:t>
            </a:r>
            <a:r>
              <a:rPr lang="fr-FR" b="1" dirty="0"/>
              <a:t> 7 countries</a:t>
            </a:r>
            <a:r>
              <a:rPr lang="fr-FR" dirty="0"/>
              <a:t> :</a:t>
            </a:r>
          </a:p>
          <a:p>
            <a:pPr marL="85725" indent="0">
              <a:buFontTx/>
              <a:buChar char="-"/>
            </a:pPr>
            <a:r>
              <a:rPr lang="fr-FR" dirty="0"/>
              <a:t> Germany</a:t>
            </a:r>
          </a:p>
          <a:p>
            <a:pPr marL="85725" indent="0">
              <a:buFontTx/>
              <a:buChar char="-"/>
            </a:pPr>
            <a:r>
              <a:rPr lang="fr-FR" dirty="0"/>
              <a:t> </a:t>
            </a:r>
            <a:r>
              <a:rPr lang="fr-FR" dirty="0" err="1"/>
              <a:t>Italy</a:t>
            </a:r>
            <a:endParaRPr lang="fr-FR" dirty="0"/>
          </a:p>
          <a:p>
            <a:pPr marL="85725" indent="0">
              <a:buFontTx/>
              <a:buChar char="-"/>
            </a:pPr>
            <a:r>
              <a:rPr lang="fr-FR" dirty="0"/>
              <a:t> </a:t>
            </a:r>
            <a:r>
              <a:rPr lang="fr-FR" dirty="0" err="1"/>
              <a:t>Finland</a:t>
            </a:r>
            <a:endParaRPr lang="fr-FR" dirty="0"/>
          </a:p>
          <a:p>
            <a:pPr marL="85725" indent="0">
              <a:buFontTx/>
              <a:buChar char="-"/>
            </a:pPr>
            <a:r>
              <a:rPr lang="fr-FR" dirty="0"/>
              <a:t> Portugal</a:t>
            </a:r>
          </a:p>
          <a:p>
            <a:pPr marL="85725" indent="0">
              <a:buFontTx/>
              <a:buChar char="-"/>
            </a:pPr>
            <a:r>
              <a:rPr lang="fr-FR" dirty="0"/>
              <a:t> </a:t>
            </a:r>
            <a:r>
              <a:rPr lang="fr-FR" dirty="0" err="1"/>
              <a:t>Bulgaria</a:t>
            </a:r>
            <a:endParaRPr lang="fr-FR" dirty="0"/>
          </a:p>
          <a:p>
            <a:pPr marL="85725" indent="0">
              <a:buFontTx/>
              <a:buChar char="-"/>
            </a:pPr>
            <a:r>
              <a:rPr lang="fr-FR" dirty="0"/>
              <a:t> The </a:t>
            </a:r>
            <a:r>
              <a:rPr lang="fr-FR" dirty="0" err="1"/>
              <a:t>Nethertlands</a:t>
            </a:r>
            <a:endParaRPr lang="fr-FR" dirty="0"/>
          </a:p>
          <a:p>
            <a:pPr marL="85725" indent="0">
              <a:buFontTx/>
              <a:buChar char="-"/>
            </a:pPr>
            <a:endParaRPr lang="fr-FR" dirty="0"/>
          </a:p>
          <a:p>
            <a:pPr marL="85725" indent="0">
              <a:buNone/>
            </a:pPr>
            <a:r>
              <a:rPr lang="fr-FR" dirty="0"/>
              <a:t>Our main focus : « </a:t>
            </a:r>
            <a:r>
              <a:rPr lang="fr-FR" b="1" dirty="0" err="1"/>
              <a:t>Decreasing</a:t>
            </a:r>
            <a:r>
              <a:rPr lang="fr-FR" b="1" dirty="0"/>
              <a:t> </a:t>
            </a:r>
            <a:r>
              <a:rPr lang="fr-FR" b="1" dirty="0" err="1"/>
              <a:t>School’s</a:t>
            </a:r>
            <a:r>
              <a:rPr lang="fr-FR" b="1" dirty="0"/>
              <a:t> drop out</a:t>
            </a:r>
            <a:r>
              <a:rPr lang="fr-FR" dirty="0"/>
              <a:t> »</a:t>
            </a:r>
          </a:p>
          <a:p>
            <a:pPr marL="85725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Our Erasmus + </a:t>
            </a:r>
            <a:r>
              <a:rPr lang="fr-FR" dirty="0" err="1">
                <a:hlinkClick r:id="rId2"/>
              </a:rPr>
              <a:t>project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44408" cy="1829761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Louis Pergaud High </a:t>
            </a:r>
            <a:r>
              <a:rPr lang="fr-FR" dirty="0" err="1"/>
              <a:t>School’s</a:t>
            </a:r>
            <a:r>
              <a:rPr lang="fr-FR" dirty="0"/>
              <a:t> </a:t>
            </a:r>
            <a:r>
              <a:rPr lang="fr-FR" dirty="0" err="1"/>
              <a:t>ways</a:t>
            </a:r>
            <a:r>
              <a:rPr lang="fr-FR" dirty="0"/>
              <a:t> to </a:t>
            </a:r>
            <a:r>
              <a:rPr lang="fr-FR" dirty="0" err="1"/>
              <a:t>limit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 drop out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2348880"/>
            <a:ext cx="7772400" cy="288032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fr-FR" dirty="0"/>
              <a:t>4 </a:t>
            </a:r>
            <a:r>
              <a:rPr lang="fr-FR" dirty="0" err="1"/>
              <a:t>Educational</a:t>
            </a:r>
            <a:r>
              <a:rPr lang="fr-FR" dirty="0"/>
              <a:t> </a:t>
            </a:r>
            <a:r>
              <a:rPr lang="fr-FR" dirty="0" err="1"/>
              <a:t>advisers</a:t>
            </a:r>
            <a:r>
              <a:rPr lang="fr-FR" dirty="0"/>
              <a:t> </a:t>
            </a:r>
            <a:r>
              <a:rPr lang="fr-FR" dirty="0" err="1"/>
              <a:t>follow</a:t>
            </a:r>
            <a:r>
              <a:rPr lang="fr-FR" dirty="0"/>
              <a:t> the diligence of the </a:t>
            </a:r>
            <a:r>
              <a:rPr lang="fr-FR" dirty="0" err="1"/>
              <a:t>students</a:t>
            </a:r>
            <a:endParaRPr lang="fr-FR" dirty="0"/>
          </a:p>
          <a:p>
            <a:pPr algn="l"/>
            <a:endParaRPr lang="fr-FR" dirty="0"/>
          </a:p>
          <a:p>
            <a:pPr algn="l"/>
            <a:r>
              <a:rPr lang="fr-FR" dirty="0"/>
              <a:t>One class of « </a:t>
            </a:r>
            <a:r>
              <a:rPr lang="fr-FR" b="1" dirty="0"/>
              <a:t>Micro lycée</a:t>
            </a:r>
            <a:r>
              <a:rPr lang="fr-FR" dirty="0"/>
              <a:t> » to </a:t>
            </a:r>
            <a:r>
              <a:rPr lang="fr-FR" dirty="0" err="1"/>
              <a:t>prepare</a:t>
            </a:r>
            <a:r>
              <a:rPr lang="fr-FR" dirty="0"/>
              <a:t> the </a:t>
            </a:r>
            <a:r>
              <a:rPr lang="fr-FR" dirty="0" err="1"/>
              <a:t>diploma</a:t>
            </a:r>
            <a:r>
              <a:rPr lang="fr-FR" dirty="0"/>
              <a:t> </a:t>
            </a:r>
            <a:r>
              <a:rPr lang="fr-FR" dirty="0" err="1"/>
              <a:t>again</a:t>
            </a:r>
            <a:endParaRPr lang="fr-FR" dirty="0"/>
          </a:p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dirty="0"/>
              <a:t>One class of « </a:t>
            </a:r>
            <a:r>
              <a:rPr lang="fr-FR" b="1" dirty="0"/>
              <a:t>UPE2A</a:t>
            </a:r>
            <a:r>
              <a:rPr lang="fr-FR" dirty="0"/>
              <a:t> » for </a:t>
            </a:r>
            <a:r>
              <a:rPr lang="fr-FR" dirty="0" err="1"/>
              <a:t>foreign</a:t>
            </a:r>
            <a:r>
              <a:rPr lang="fr-FR" dirty="0"/>
              <a:t> </a:t>
            </a:r>
            <a:r>
              <a:rPr lang="fr-FR" dirty="0" err="1"/>
              <a:t>pupils</a:t>
            </a:r>
            <a:endParaRPr lang="fr-FR" dirty="0"/>
          </a:p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dirty="0"/>
              <a:t>One </a:t>
            </a:r>
            <a:r>
              <a:rPr lang="fr-FR" dirty="0" err="1"/>
              <a:t>work</a:t>
            </a:r>
            <a:r>
              <a:rPr lang="fr-FR" dirty="0"/>
              <a:t> group </a:t>
            </a:r>
            <a:r>
              <a:rPr lang="fr-FR" dirty="0" err="1"/>
              <a:t>called</a:t>
            </a:r>
            <a:r>
              <a:rPr lang="fr-FR" dirty="0"/>
              <a:t> « </a:t>
            </a:r>
            <a:r>
              <a:rPr lang="fr-FR" b="1" dirty="0"/>
              <a:t>GPDS</a:t>
            </a:r>
            <a:r>
              <a:rPr lang="fr-FR" dirty="0"/>
              <a:t> » to </a:t>
            </a:r>
            <a:r>
              <a:rPr lang="fr-FR" dirty="0" err="1"/>
              <a:t>follow</a:t>
            </a:r>
            <a:r>
              <a:rPr lang="fr-FR" dirty="0"/>
              <a:t> the </a:t>
            </a:r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 </a:t>
            </a:r>
            <a:r>
              <a:rPr lang="fr-FR" dirty="0" err="1"/>
              <a:t>leaving</a:t>
            </a:r>
            <a:r>
              <a:rPr lang="fr-FR" dirty="0"/>
              <a:t> </a:t>
            </a:r>
            <a:r>
              <a:rPr lang="fr-FR" dirty="0" err="1"/>
              <a:t>students</a:t>
            </a:r>
            <a:endParaRPr lang="fr-FR" dirty="0"/>
          </a:p>
          <a:p>
            <a:pPr algn="l"/>
            <a:r>
              <a:rPr lang="fr-FR" dirty="0"/>
              <a:t/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Student</a:t>
            </a:r>
            <a:r>
              <a:rPr lang="fr-FR" dirty="0"/>
              <a:t> </a:t>
            </a:r>
            <a:r>
              <a:rPr lang="fr-FR" b="1" dirty="0" err="1"/>
              <a:t>Tutoring</a:t>
            </a:r>
            <a:r>
              <a:rPr lang="fr-FR" dirty="0"/>
              <a:t> to </a:t>
            </a:r>
            <a:r>
              <a:rPr lang="fr-FR" dirty="0" err="1"/>
              <a:t>accompany</a:t>
            </a:r>
            <a:r>
              <a:rPr lang="fr-FR" dirty="0"/>
              <a:t> and support </a:t>
            </a:r>
            <a:r>
              <a:rPr lang="fr-FR" dirty="0" err="1"/>
              <a:t>them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pic>
        <p:nvPicPr>
          <p:cNvPr id="5" name="Espace réservé du contenu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r="12749"/>
          <a:stretch/>
        </p:blipFill>
        <p:spPr>
          <a:xfrm>
            <a:off x="0" y="1844824"/>
            <a:ext cx="9166175" cy="24482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737438"/>
            <a:ext cx="8572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hotoPC 20-07-2000 1426 1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3123728"/>
            <a:ext cx="9144000" cy="11521280"/>
          </a:xfrm>
          <a:prstGeom prst="rect">
            <a:avLst/>
          </a:prstGeom>
        </p:spPr>
      </p:pic>
      <p:sp>
        <p:nvSpPr>
          <p:cNvPr id="4098" name="Freeform 2"/>
          <p:cNvSpPr>
            <a:spLocks/>
          </p:cNvSpPr>
          <p:nvPr/>
        </p:nvSpPr>
        <p:spPr bwMode="auto">
          <a:xfrm>
            <a:off x="1475656" y="0"/>
            <a:ext cx="4724400" cy="5867400"/>
          </a:xfrm>
          <a:custGeom>
            <a:avLst/>
            <a:gdLst/>
            <a:ahLst/>
            <a:cxnLst>
              <a:cxn ang="0">
                <a:pos x="0" y="765"/>
              </a:cxn>
              <a:cxn ang="0">
                <a:pos x="4815" y="0"/>
              </a:cxn>
              <a:cxn ang="0">
                <a:pos x="4815" y="5955"/>
              </a:cxn>
              <a:cxn ang="0">
                <a:pos x="705" y="6360"/>
              </a:cxn>
              <a:cxn ang="0">
                <a:pos x="0" y="765"/>
              </a:cxn>
            </a:cxnLst>
            <a:rect l="0" t="0" r="r" b="b"/>
            <a:pathLst>
              <a:path w="4815" h="6360">
                <a:moveTo>
                  <a:pt x="0" y="765"/>
                </a:moveTo>
                <a:lnTo>
                  <a:pt x="4815" y="0"/>
                </a:lnTo>
                <a:lnTo>
                  <a:pt x="4815" y="5955"/>
                </a:lnTo>
                <a:lnTo>
                  <a:pt x="705" y="6360"/>
                </a:lnTo>
                <a:lnTo>
                  <a:pt x="0" y="765"/>
                </a:lnTo>
                <a:close/>
              </a:path>
            </a:pathLst>
          </a:custGeom>
          <a:solidFill>
            <a:srgbClr val="FFFFFF">
              <a:alpha val="53999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95736" y="1435088"/>
            <a:ext cx="3888432" cy="25922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Rounded MT Bold" pitchFamily="34" charset="0"/>
                <a:cs typeface="Arial" pitchFamily="34" charset="0"/>
              </a:rPr>
              <a:t>LYCEE LOUIS PERGAUD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Arial Rounded MT Bold" pitchFamily="34" charset="0"/>
                <a:cs typeface="Arial" pitchFamily="34" charset="0"/>
              </a:rPr>
              <a:t>A staff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Arial Rounded MT Bold" pitchFamily="34" charset="0"/>
                <a:cs typeface="Arial" pitchFamily="34" charset="0"/>
              </a:rPr>
              <a:t>mobility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Arial Rounded MT Bold" pitchFamily="34" charset="0"/>
                <a:cs typeface="Arial" pitchFamily="34" charset="0"/>
              </a:rPr>
              <a:t>project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 a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better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knowledge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about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European</a:t>
            </a:r>
            <a:r>
              <a:rPr kumimoji="0" lang="fr-FR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Education </a:t>
            </a:r>
            <a:r>
              <a:rPr kumimoji="0" lang="fr-FR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systems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and to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find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ways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limit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the </a:t>
            </a:r>
            <a:r>
              <a:rPr kumimoji="0" lang="fr-F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school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drop out.</a:t>
            </a:r>
            <a:endParaRPr kumimoji="0" 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Users\lienhard\Documents\Mes documents\Lycée Pergaud\Erasmus+\Logo\EU flag-Erasmus+_vect_PO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5926379" cy="1690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3571876"/>
            <a:ext cx="8496944" cy="2143140"/>
          </a:xfrm>
        </p:spPr>
        <p:txBody>
          <a:bodyPr>
            <a:noAutofit/>
          </a:bodyPr>
          <a:lstStyle/>
          <a:p>
            <a:pPr algn="ctr"/>
            <a:r>
              <a:rPr lang="fr-FR" sz="7200" dirty="0" err="1"/>
              <a:t>Thank</a:t>
            </a:r>
            <a:r>
              <a:rPr lang="fr-FR" sz="7200" dirty="0"/>
              <a:t> </a:t>
            </a:r>
            <a:r>
              <a:rPr lang="fr-FR" sz="7200" dirty="0" err="1"/>
              <a:t>you</a:t>
            </a:r>
            <a:r>
              <a:rPr lang="fr-FR" sz="7200" dirty="0"/>
              <a:t> for </a:t>
            </a:r>
            <a:r>
              <a:rPr lang="fr-FR" sz="7200" dirty="0" err="1"/>
              <a:t>welcoming</a:t>
            </a:r>
            <a:r>
              <a:rPr lang="fr-FR" sz="7200" dirty="0"/>
              <a:t> us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248472" cy="3398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494-9418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42852"/>
            <a:ext cx="2857487" cy="1904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Lycée Pergaud</a:t>
            </a:r>
            <a:br>
              <a:rPr lang="fr-FR" dirty="0"/>
            </a:br>
            <a:r>
              <a:rPr lang="fr-FR" dirty="0"/>
              <a:t> Besançon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 French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school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growing</a:t>
            </a:r>
            <a:r>
              <a:rPr lang="fr-FR" dirty="0"/>
              <a:t> international 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Geographical</a:t>
            </a:r>
            <a:r>
              <a:rPr lang="fr-FR" dirty="0"/>
              <a:t> location</a:t>
            </a:r>
          </a:p>
        </p:txBody>
      </p:sp>
      <p:pic>
        <p:nvPicPr>
          <p:cNvPr id="2050" name="Picture 2" descr="Carte des 13 nouvelles rég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5688632" cy="5261985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flipH="1" flipV="1">
            <a:off x="6372200" y="3140968"/>
            <a:ext cx="1008112" cy="50405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308304" y="364502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Besançon</a:t>
            </a:r>
          </a:p>
          <a:p>
            <a:r>
              <a:rPr lang="fr-FR" sz="1000" dirty="0"/>
              <a:t>120 000 </a:t>
            </a:r>
            <a:r>
              <a:rPr lang="fr-FR" sz="1000" dirty="0" err="1"/>
              <a:t>residents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Photo lycée ? Plan ?</a:t>
            </a:r>
          </a:p>
        </p:txBody>
      </p:sp>
      <p:pic>
        <p:nvPicPr>
          <p:cNvPr id="5" name="Image 4" descr="Vue aérienne - Google Earth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9138"/>
            <a:ext cx="9144000" cy="4739723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Lycée Pergaud  - Besançon</a:t>
            </a:r>
          </a:p>
        </p:txBody>
      </p:sp>
      <p:pic>
        <p:nvPicPr>
          <p:cNvPr id="7" name="Image 6" descr="Vue aérienne - Google Earth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4739723"/>
          </a:xfrm>
          <a:prstGeom prst="rect">
            <a:avLst/>
          </a:prstGeom>
        </p:spPr>
      </p:pic>
      <p:pic>
        <p:nvPicPr>
          <p:cNvPr id="8" name="Image 7" descr="Vue aérienne - Google Earth 3.jpg">
            <a:hlinkClick r:id="rId3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9138"/>
            <a:ext cx="9144000" cy="4739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The first High </a:t>
            </a:r>
            <a:r>
              <a:rPr lang="fr-FR" dirty="0" err="1"/>
              <a:t>school</a:t>
            </a:r>
            <a:r>
              <a:rPr lang="fr-FR" dirty="0"/>
              <a:t> in Bourgogne Franche Comté by the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students</a:t>
            </a:r>
            <a:r>
              <a:rPr lang="fr-FR" dirty="0"/>
              <a:t> (about 2290)</a:t>
            </a:r>
          </a:p>
          <a:p>
            <a:endParaRPr lang="fr-FR" dirty="0"/>
          </a:p>
          <a:p>
            <a:r>
              <a:rPr lang="fr-FR" dirty="0"/>
              <a:t>An organisation </a:t>
            </a:r>
            <a:r>
              <a:rPr lang="fr-FR" dirty="0" err="1"/>
              <a:t>depending</a:t>
            </a:r>
            <a:r>
              <a:rPr lang="fr-FR" dirty="0"/>
              <a:t> on the Rectorat of Besançon (</a:t>
            </a:r>
            <a:r>
              <a:rPr lang="fr-FR" dirty="0" err="1"/>
              <a:t>educational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) for </a:t>
            </a:r>
            <a:r>
              <a:rPr lang="fr-FR" dirty="0" err="1"/>
              <a:t>teaching</a:t>
            </a:r>
            <a:r>
              <a:rPr lang="fr-FR" dirty="0"/>
              <a:t>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resources</a:t>
            </a:r>
            <a:r>
              <a:rPr lang="fr-FR" dirty="0"/>
              <a:t> and curriculum </a:t>
            </a:r>
          </a:p>
          <a:p>
            <a:endParaRPr lang="fr-FR" dirty="0"/>
          </a:p>
          <a:p>
            <a:r>
              <a:rPr lang="fr-FR" dirty="0"/>
              <a:t>An organisation </a:t>
            </a:r>
            <a:r>
              <a:rPr lang="fr-FR" dirty="0" err="1"/>
              <a:t>depending</a:t>
            </a:r>
            <a:r>
              <a:rPr lang="fr-FR" dirty="0"/>
              <a:t> on the </a:t>
            </a:r>
            <a:r>
              <a:rPr lang="fr-FR" dirty="0" err="1"/>
              <a:t>County</a:t>
            </a:r>
            <a:r>
              <a:rPr lang="fr-FR" dirty="0"/>
              <a:t> « Franche Comté » for </a:t>
            </a:r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err="1"/>
              <a:t>resources</a:t>
            </a:r>
            <a:r>
              <a:rPr lang="fr-FR" dirty="0"/>
              <a:t> and </a:t>
            </a:r>
            <a:r>
              <a:rPr lang="fr-FR" dirty="0" err="1"/>
              <a:t>technical</a:t>
            </a:r>
            <a:r>
              <a:rPr lang="fr-FR" dirty="0"/>
              <a:t>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resources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Lycée Pergaud in Franche Comté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More </a:t>
            </a:r>
            <a:r>
              <a:rPr lang="fr-FR" dirty="0" err="1"/>
              <a:t>than</a:t>
            </a:r>
            <a:r>
              <a:rPr lang="fr-FR" dirty="0"/>
              <a:t> 350 </a:t>
            </a:r>
            <a:r>
              <a:rPr lang="fr-FR" dirty="0" err="1"/>
              <a:t>employees</a:t>
            </a:r>
            <a:r>
              <a:rPr lang="fr-FR" dirty="0"/>
              <a:t>…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71472" y="1428737"/>
          <a:ext cx="7500990" cy="434105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996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04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7055">
                <a:tc>
                  <a:txBody>
                    <a:bodyPr/>
                    <a:lstStyle/>
                    <a:p>
                      <a:r>
                        <a:rPr lang="fr-FR" dirty="0" err="1"/>
                        <a:t>Depending</a:t>
                      </a:r>
                      <a:r>
                        <a:rPr lang="fr-FR" dirty="0"/>
                        <a:t>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Employment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1382">
                <a:tc>
                  <a:txBody>
                    <a:bodyPr/>
                    <a:lstStyle/>
                    <a:p>
                      <a:r>
                        <a:rPr lang="fr-FR" baseline="0" dirty="0"/>
                        <a:t>The French </a:t>
                      </a:r>
                      <a:r>
                        <a:rPr lang="fr-FR" baseline="0" dirty="0" err="1"/>
                        <a:t>government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fr-FR" dirty="0"/>
                        <a:t> 1 Principal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and 3 </a:t>
                      </a:r>
                      <a:r>
                        <a:rPr lang="fr-FR" dirty="0" err="1"/>
                        <a:t>Deputy</a:t>
                      </a:r>
                      <a:r>
                        <a:rPr lang="fr-FR" dirty="0"/>
                        <a:t>-</a:t>
                      </a:r>
                      <a:r>
                        <a:rPr lang="fr-FR" dirty="0" err="1"/>
                        <a:t>Principals</a:t>
                      </a:r>
                      <a:endParaRPr lang="fr-FR" dirty="0"/>
                    </a:p>
                    <a:p>
                      <a:pPr>
                        <a:buFontTx/>
                        <a:buChar char="-"/>
                      </a:pPr>
                      <a:endParaRPr lang="fr-FR" dirty="0"/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/>
                        <a:t> 230 </a:t>
                      </a:r>
                      <a:r>
                        <a:rPr lang="fr-FR" dirty="0" err="1"/>
                        <a:t>Teachers</a:t>
                      </a:r>
                      <a:endParaRPr lang="fr-FR" dirty="0"/>
                    </a:p>
                    <a:p>
                      <a:pPr>
                        <a:buFontTx/>
                        <a:buChar char="-"/>
                      </a:pPr>
                      <a:endParaRPr lang="fr-FR" dirty="0"/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/>
                        <a:t> 4 </a:t>
                      </a:r>
                      <a:r>
                        <a:rPr lang="fr-FR" dirty="0" err="1"/>
                        <a:t>Educational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advisers</a:t>
                      </a:r>
                      <a:r>
                        <a:rPr lang="fr-FR" dirty="0"/>
                        <a:t> and 35 assistants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dirty="0"/>
                    </a:p>
                    <a:p>
                      <a:pPr>
                        <a:buFontTx/>
                        <a:buChar char="-"/>
                      </a:pPr>
                      <a:r>
                        <a:rPr lang="fr-FR" dirty="0"/>
                        <a:t>3 Nurses</a:t>
                      </a:r>
                    </a:p>
                    <a:p>
                      <a:pPr>
                        <a:buFontTx/>
                        <a:buChar char="-"/>
                      </a:pPr>
                      <a:endParaRPr lang="fr-FR" dirty="0"/>
                    </a:p>
                    <a:p>
                      <a:r>
                        <a:rPr lang="fr-FR" dirty="0"/>
                        <a:t>- 1 finance </a:t>
                      </a:r>
                      <a:r>
                        <a:rPr lang="fr-FR" dirty="0" err="1"/>
                        <a:t>accountant</a:t>
                      </a:r>
                      <a:r>
                        <a:rPr lang="fr-FR" dirty="0"/>
                        <a:t> and 16 </a:t>
                      </a:r>
                      <a:r>
                        <a:rPr lang="fr-FR" dirty="0" err="1"/>
                        <a:t>secretaries</a:t>
                      </a:r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0652">
                <a:tc>
                  <a:txBody>
                    <a:bodyPr/>
                    <a:lstStyle/>
                    <a:p>
                      <a:r>
                        <a:rPr lang="fr-FR" dirty="0"/>
                        <a:t>The </a:t>
                      </a:r>
                      <a:r>
                        <a:rPr lang="fr-FR" dirty="0" err="1"/>
                        <a:t>County</a:t>
                      </a:r>
                      <a:r>
                        <a:rPr lang="fr-FR" dirty="0"/>
                        <a:t> 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Franche</a:t>
                      </a:r>
                      <a:r>
                        <a:rPr lang="fr-FR" baseline="0" dirty="0"/>
                        <a:t> Comté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- 68 Maintenance </a:t>
                      </a:r>
                      <a:r>
                        <a:rPr lang="fr-FR" dirty="0" err="1"/>
                        <a:t>technicians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Image 5" descr="491-9111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643446"/>
            <a:ext cx="3071802" cy="204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488" y="1481328"/>
            <a:ext cx="5829312" cy="4525963"/>
          </a:xfrm>
        </p:spPr>
        <p:txBody>
          <a:bodyPr>
            <a:normAutofit/>
          </a:bodyPr>
          <a:lstStyle/>
          <a:p>
            <a:r>
              <a:rPr lang="fr-FR" dirty="0"/>
              <a:t>About 3 millions euros for the </a:t>
            </a:r>
            <a:r>
              <a:rPr lang="fr-FR" dirty="0" err="1"/>
              <a:t>annual</a:t>
            </a:r>
            <a:r>
              <a:rPr lang="fr-FR" dirty="0"/>
              <a:t> operating budget (</a:t>
            </a:r>
            <a:r>
              <a:rPr lang="fr-FR" dirty="0" err="1"/>
              <a:t>approximately</a:t>
            </a:r>
            <a:r>
              <a:rPr lang="fr-FR" dirty="0"/>
              <a:t> 1,3 M for </a:t>
            </a:r>
            <a:r>
              <a:rPr lang="fr-FR" dirty="0" err="1"/>
              <a:t>boarder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and cafeteria, and about 1 M euros for main services).</a:t>
            </a:r>
          </a:p>
          <a:p>
            <a:endParaRPr lang="fr-FR" dirty="0"/>
          </a:p>
          <a:p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schools</a:t>
            </a:r>
            <a:r>
              <a:rPr lang="fr-FR" dirty="0"/>
              <a:t> in one :</a:t>
            </a:r>
          </a:p>
          <a:p>
            <a:pPr marL="623888" indent="-273050">
              <a:buFontTx/>
              <a:buChar char="-"/>
            </a:pPr>
            <a:r>
              <a:rPr lang="fr-FR" dirty="0"/>
              <a:t>1690 </a:t>
            </a:r>
            <a:r>
              <a:rPr lang="fr-FR" dirty="0" err="1"/>
              <a:t>students</a:t>
            </a:r>
            <a:r>
              <a:rPr lang="fr-FR" dirty="0"/>
              <a:t> in </a:t>
            </a:r>
            <a:r>
              <a:rPr lang="fr-FR" dirty="0" err="1"/>
              <a:t>high</a:t>
            </a:r>
            <a:r>
              <a:rPr lang="fr-FR" dirty="0"/>
              <a:t> </a:t>
            </a:r>
            <a:r>
              <a:rPr lang="fr-FR" dirty="0" err="1"/>
              <a:t>school</a:t>
            </a:r>
            <a:endParaRPr lang="fr-FR" dirty="0"/>
          </a:p>
          <a:p>
            <a:pPr marL="623888" indent="-273050">
              <a:buFontTx/>
              <a:buChar char="-"/>
            </a:pPr>
            <a:r>
              <a:rPr lang="fr-FR" dirty="0"/>
              <a:t>600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college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marL="623888" indent="-273050">
              <a:buFontTx/>
              <a:buChar char="-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lycée Pergaud organisation</a:t>
            </a:r>
          </a:p>
        </p:txBody>
      </p:sp>
      <p:pic>
        <p:nvPicPr>
          <p:cNvPr id="4" name="Image 3" descr="498-9889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2107389" cy="140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498-9894_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877" y="2786058"/>
            <a:ext cx="2178859" cy="1452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Résultat de recherche d'images pour &quot;élèves informatique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93096"/>
            <a:ext cx="2160240" cy="1440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930</TotalTime>
  <Words>450</Words>
  <Application>Microsoft Macintosh PowerPoint</Application>
  <PresentationFormat>Présentation à l'écran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Arial Rounded MT Bold</vt:lpstr>
      <vt:lpstr>Calibri</vt:lpstr>
      <vt:lpstr>Lucida Sans Unicode</vt:lpstr>
      <vt:lpstr>Verdana</vt:lpstr>
      <vt:lpstr>Wingdings 2</vt:lpstr>
      <vt:lpstr>Wingdings 3</vt:lpstr>
      <vt:lpstr>Arial</vt:lpstr>
      <vt:lpstr>Rotonde</vt:lpstr>
      <vt:lpstr>Erasmus +  Lycée Louis Pergaud</vt:lpstr>
      <vt:lpstr>Présentation PowerPoint</vt:lpstr>
      <vt:lpstr>Thank you for welcoming us</vt:lpstr>
      <vt:lpstr>Lycée Pergaud  Besançon</vt:lpstr>
      <vt:lpstr>Geographical location</vt:lpstr>
      <vt:lpstr>Lycée Pergaud  - Besançon</vt:lpstr>
      <vt:lpstr>Lycée Pergaud in Franche Comté</vt:lpstr>
      <vt:lpstr>More than 350 employees…</vt:lpstr>
      <vt:lpstr>The lycée Pergaud organisation</vt:lpstr>
      <vt:lpstr>Current international opening</vt:lpstr>
      <vt:lpstr>Présentation PowerPoint</vt:lpstr>
      <vt:lpstr>The Lycée Pergaud activity</vt:lpstr>
      <vt:lpstr>Sports sections :  women’s soccer and athletic</vt:lpstr>
      <vt:lpstr>Current international opening</vt:lpstr>
      <vt:lpstr>Our Erasmus + project</vt:lpstr>
      <vt:lpstr>Louis Pergaud High School’s ways to limit School drop out</vt:lpstr>
      <vt:lpstr>Thank you for your attention</vt:lpstr>
    </vt:vector>
  </TitlesOfParts>
  <Company>CITE SCOLAIRE LOUIS PERGAUD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Lycee Pergaud of Besançon</dc:title>
  <dc:creator>Gabriel Lienhard</dc:creator>
  <cp:lastModifiedBy>Martine Duquet</cp:lastModifiedBy>
  <cp:revision>68</cp:revision>
  <dcterms:created xsi:type="dcterms:W3CDTF">2012-05-31T15:11:10Z</dcterms:created>
  <dcterms:modified xsi:type="dcterms:W3CDTF">2018-10-07T20:24:47Z</dcterms:modified>
</cp:coreProperties>
</file>