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306" r:id="rId5"/>
    <p:sldId id="337" r:id="rId6"/>
    <p:sldId id="265" r:id="rId7"/>
    <p:sldId id="266" r:id="rId8"/>
    <p:sldId id="268" r:id="rId9"/>
    <p:sldId id="269" r:id="rId10"/>
    <p:sldId id="270" r:id="rId11"/>
    <p:sldId id="272" r:id="rId12"/>
    <p:sldId id="339" r:id="rId13"/>
    <p:sldId id="338" r:id="rId14"/>
    <p:sldId id="340" r:id="rId15"/>
    <p:sldId id="271" r:id="rId16"/>
    <p:sldId id="341" r:id="rId17"/>
    <p:sldId id="342" r:id="rId18"/>
    <p:sldId id="343" r:id="rId19"/>
    <p:sldId id="344" r:id="rId20"/>
    <p:sldId id="345" r:id="rId21"/>
    <p:sldId id="278" r:id="rId22"/>
    <p:sldId id="279" r:id="rId23"/>
    <p:sldId id="346" r:id="rId24"/>
    <p:sldId id="347" r:id="rId25"/>
    <p:sldId id="281" r:id="rId26"/>
    <p:sldId id="348" r:id="rId27"/>
    <p:sldId id="349" r:id="rId28"/>
    <p:sldId id="350" r:id="rId29"/>
    <p:sldId id="351" r:id="rId30"/>
    <p:sldId id="355" r:id="rId31"/>
    <p:sldId id="352" r:id="rId32"/>
    <p:sldId id="353" r:id="rId33"/>
    <p:sldId id="354" r:id="rId34"/>
    <p:sldId id="298" r:id="rId35"/>
    <p:sldId id="299" r:id="rId36"/>
    <p:sldId id="356" r:id="rId37"/>
    <p:sldId id="357" r:id="rId38"/>
    <p:sldId id="358" r:id="rId39"/>
    <p:sldId id="359" r:id="rId40"/>
    <p:sldId id="360" r:id="rId4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F4AE2B5-3820-4449-B278-808419C37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AC694419-A307-47B6-A03C-721CA5E6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590594F-89DF-4C3A-895E-3B8E1533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C26E543-6294-40E9-8948-31B4F438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3B422AD-7623-4F0E-99A1-E22B0C05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49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D3948D3-792F-4922-820E-388263CD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11F400FB-E08F-48A2-9939-436429363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26BD703-909B-473B-80D6-D2E7B329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C84AAAE-747F-4BD6-AFBD-3AC6470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5DD7623-0876-4C4C-9CA7-C83ED0FB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4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CAD1D8C1-A17C-4BE8-A162-BC1F0D528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66CF77F9-817D-4A16-9E5E-E5E184C3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CB6F3A9-C77A-4A1B-9B75-4FB8308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34C12C5-72FB-426E-81F7-C4B062DE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38AC2BA-385C-48B6-A575-2BF53914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99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AE9FFD-E700-4697-AE71-DC7ED615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E247A1A-B69C-4959-A1B2-1AD1FD06C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7E9A75E-8448-4F80-8162-E3945B7D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7624180-4AC4-44A2-8B6F-D897E9E2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0A994EF-16B3-484F-A98C-B9F26B92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7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0B561D-D64D-4A84-80A3-F39E1872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268D3759-5A78-4803-81ED-EEA83F5C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5AD74A9-440D-4ADD-ABC9-CBA6B45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6B0DA47-81F1-42F0-AD22-110E8D1A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F1FDBD85-9503-4544-9FC6-C3EDE3BC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1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2F576CE-D455-4519-8D35-69792C67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E2172E2-7A8C-4A97-B388-B43B72485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9DD0CEE-C625-4B38-90D7-7CFD20DE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53C9A5C5-1490-494B-B223-5C1B803A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6B27EFFF-99DA-4386-8FCF-6C2588CC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D8C188DE-05C9-4F37-81B2-3E65C645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08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3594763-7C26-4D1B-A123-904051E3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0B0CB12C-515A-4A26-9D21-C985F420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83103095-DDF5-4FF3-9A39-6AFE7A29D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C5A0D478-3C64-4472-8B01-FAD764B71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2BF1496A-75CB-4E65-9581-29F9ACF8F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41B937E7-0C58-4155-A9D8-CBCD7F5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F75AE98C-3465-4DCA-8F83-252685AA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0FCA8E52-04CD-44CD-BB72-EEB0C570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3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9BF689B-82D5-46DC-8640-EA77D6D3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BA92D54C-3D4D-4EEF-AD1D-B02FC9FF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D1DDA0DF-C1C0-4A97-A972-D39BE7E5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5C5ED85B-644B-4BFD-AB6B-2A4552C0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9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4EAD32F0-6015-411D-BC04-EBE2368F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9879314A-25B0-4378-8015-CD0C73CE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26B105BD-DC33-483E-8F54-28CE264F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4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E45173-86B1-458F-881F-E52C002E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38E40D5-D5E8-45F3-A353-C6CBC232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F20387E-2EB8-4917-9CF2-7BB18309C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E9215F6-2C7C-416B-8145-C8C49327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F11C030-6DA1-4EEF-8B97-65D0B149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ACF407C-0C83-4645-BAD6-0CC33636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61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5FFAE9-BF1F-4836-A78D-774DFA0A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ED71DBF6-3DB7-4C95-B6EC-4A229FDCD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F6245C8-1988-432D-B440-2625C65EC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8413F49-967B-49BA-A8B2-BFBA5C95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CB479BEA-4D6B-46C2-8FB9-B116440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1039C14F-A029-42EE-B458-267EC925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12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E29352B1-63C8-4152-A410-8472D91E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6CA5092-AB30-489F-9661-085B3A59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39C234C-63BA-442A-A0E6-3836792E7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04E7-CC3A-44B5-BFD3-BBBFF18B118F}" type="datetimeFigureOut">
              <a:rPr lang="hr-HR" smtClean="0"/>
              <a:pPr/>
              <a:t>14.2.2021.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280407B-6123-46B3-ACB0-49EA8075A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DCC2011-0A15-496A-8E05-A29BE2D36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8C81-3F68-45B1-AD7C-D9853EA21A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/>
              <a:t>Sve što je napisano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crvenom</a:t>
            </a:r>
            <a:r>
              <a:rPr lang="hr-HR" dirty="0"/>
              <a:t> bojom treba zapisati u svoje bilježnice!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40" y="133650"/>
            <a:ext cx="8572560" cy="724648"/>
          </a:xfrm>
        </p:spPr>
        <p:txBody>
          <a:bodyPr>
            <a:normAutofit/>
          </a:bodyPr>
          <a:lstStyle/>
          <a:p>
            <a:r>
              <a:rPr lang="hr-HR" dirty="0"/>
              <a:t>Jesu li sve paralele jednako dugačke?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24694" y="2214554"/>
            <a:ext cx="4720266" cy="207296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5000" dirty="0">
                <a:latin typeface="+mj-lt"/>
                <a:ea typeface="+mj-ea"/>
                <a:cs typeface="+mj-cs"/>
              </a:rPr>
              <a:t>Ne!</a:t>
            </a:r>
            <a:br>
              <a:rPr lang="hr-HR" sz="5000" dirty="0">
                <a:latin typeface="+mj-lt"/>
                <a:ea typeface="+mj-ea"/>
                <a:cs typeface="+mj-cs"/>
              </a:rPr>
            </a:br>
            <a:r>
              <a:rPr lang="hr-H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Paralele nisu jednako dugačke!</a:t>
            </a:r>
            <a:endParaRPr lang="hr-HR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437B3DE7-6313-4536-A2D0-75F0F538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1055638" y="867464"/>
            <a:ext cx="5896748" cy="58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parallel-a.JPG">
            <a:extLst>
              <a:ext uri="{FF2B5EF4-FFF2-40B4-BE49-F238E27FC236}">
                <a16:creationId xmlns="" xmlns:a16="http://schemas.microsoft.com/office/drawing/2014/main" id="{328199B1-628A-424D-BBBB-F6898B3DD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26890" y="858298"/>
            <a:ext cx="5897804" cy="586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33650"/>
            <a:ext cx="8572560" cy="724648"/>
          </a:xfrm>
        </p:spPr>
        <p:txBody>
          <a:bodyPr>
            <a:normAutofit/>
          </a:bodyPr>
          <a:lstStyle/>
          <a:p>
            <a:r>
              <a:rPr lang="hr-HR" dirty="0"/>
              <a:t>Koja je najduža paralela?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24694" y="2214554"/>
            <a:ext cx="4857784" cy="1473526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hr-HR" sz="5000" dirty="0">
                <a:latin typeface="+mj-lt"/>
                <a:ea typeface="+mj-ea"/>
                <a:cs typeface="+mj-cs"/>
              </a:rPr>
              <a:t>Najduža paralela je </a:t>
            </a:r>
            <a:r>
              <a:rPr lang="hr-HR" sz="5000" b="1" dirty="0">
                <a:latin typeface="+mj-lt"/>
                <a:ea typeface="+mj-ea"/>
                <a:cs typeface="+mj-cs"/>
              </a:rPr>
              <a:t>Ekvator.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ABE45F6D-28A6-49AA-BF98-1A5FDB8D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1055638" y="867464"/>
            <a:ext cx="5896748" cy="58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parallel-a.JPG">
            <a:extLst>
              <a:ext uri="{FF2B5EF4-FFF2-40B4-BE49-F238E27FC236}">
                <a16:creationId xmlns="" xmlns:a16="http://schemas.microsoft.com/office/drawing/2014/main" id="{B859A75A-D9A2-411B-B954-49BF1CD41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26890" y="858298"/>
            <a:ext cx="5897804" cy="586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rgbClr val="FF0000"/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/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zamišljene </a:t>
            </a:r>
            <a:r>
              <a:rPr lang="hr-HR" dirty="0" err="1">
                <a:solidFill>
                  <a:schemeClr val="bg1"/>
                </a:solidFill>
              </a:rPr>
              <a:t>polukružnice</a:t>
            </a:r>
            <a:r>
              <a:rPr lang="hr-HR" dirty="0">
                <a:solidFill>
                  <a:schemeClr val="bg1"/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početni meridijan prolazi kroz grad London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1075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685" t="4335" r="24859" b="4335"/>
          <a:stretch>
            <a:fillRect/>
          </a:stretch>
        </p:blipFill>
        <p:spPr bwMode="auto">
          <a:xfrm>
            <a:off x="3238481" y="1071546"/>
            <a:ext cx="552670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3309918" y="3714752"/>
            <a:ext cx="5143536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81356" y="3071810"/>
            <a:ext cx="500066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67108" y="2428868"/>
            <a:ext cx="44291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24298" y="1928802"/>
            <a:ext cx="371477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95802" y="1500174"/>
            <a:ext cx="257176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1356" y="4357694"/>
            <a:ext cx="500066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67108" y="5000636"/>
            <a:ext cx="44291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4298" y="5500702"/>
            <a:ext cx="371477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95802" y="5929330"/>
            <a:ext cx="2571768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8453454" y="1428736"/>
            <a:ext cx="2071702" cy="2214578"/>
          </a:xfrm>
          <a:prstGeom prst="upArrow">
            <a:avLst>
              <a:gd name="adj1" fmla="val 74789"/>
              <a:gd name="adj2" fmla="val 4883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Sjeverne paralele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8453454" y="4143380"/>
            <a:ext cx="2071702" cy="2214578"/>
          </a:xfrm>
          <a:prstGeom prst="downArrow">
            <a:avLst>
              <a:gd name="adj1" fmla="val 76751"/>
              <a:gd name="adj2" fmla="val 5407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Južne 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paralele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1216" y="826752"/>
            <a:ext cx="785818" cy="542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PARALELE  ILI  USPOREDNICE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F8B2C791-AF94-4A65-82E3-45287FFDBF43}"/>
              </a:ext>
            </a:extLst>
          </p:cNvPr>
          <p:cNvSpPr txBox="1">
            <a:spLocks/>
          </p:cNvSpPr>
          <p:nvPr/>
        </p:nvSpPr>
        <p:spPr>
          <a:xfrm>
            <a:off x="147961" y="28973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Ako ucrtamo i druge crte koje će biti paralelne s ekvatorom onda ih nazivamo….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691A1B5-F386-4709-A443-F6150995426F}"/>
              </a:ext>
            </a:extLst>
          </p:cNvPr>
          <p:cNvSpPr txBox="1">
            <a:spLocks/>
          </p:cNvSpPr>
          <p:nvPr/>
        </p:nvSpPr>
        <p:spPr>
          <a:xfrm>
            <a:off x="147961" y="0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S obzirom na smještaj od ekvatora, kakve paralele mogu biti?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/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zamišljene </a:t>
            </a:r>
            <a:r>
              <a:rPr lang="hr-HR" dirty="0" err="1">
                <a:solidFill>
                  <a:schemeClr val="bg1"/>
                </a:solidFill>
              </a:rPr>
              <a:t>polukružnice</a:t>
            </a:r>
            <a:r>
              <a:rPr lang="hr-HR" dirty="0">
                <a:solidFill>
                  <a:schemeClr val="bg1"/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početni meridijan prolazi kroz grad London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29898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305800" cy="1143000"/>
          </a:xfrm>
        </p:spPr>
        <p:txBody>
          <a:bodyPr>
            <a:normAutofit/>
          </a:bodyPr>
          <a:lstStyle/>
          <a:p>
            <a:r>
              <a:rPr lang="hr-HR" dirty="0"/>
              <a:t>Paralele označavamo stupnjevima!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38283" y="1571588"/>
            <a:ext cx="5526703" cy="5286412"/>
            <a:chOff x="214282" y="1571588"/>
            <a:chExt cx="5526703" cy="52864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6685" t="4335" r="24859" b="4335"/>
            <a:stretch>
              <a:fillRect/>
            </a:stretch>
          </p:blipFill>
          <p:spPr bwMode="auto">
            <a:xfrm>
              <a:off x="214282" y="1571588"/>
              <a:ext cx="5526703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285720" y="4214794"/>
              <a:ext cx="5143536" cy="714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57158" y="3571852"/>
              <a:ext cx="50006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2910" y="2928910"/>
              <a:ext cx="4429156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0100" y="2428844"/>
              <a:ext cx="3714776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71604" y="2000216"/>
              <a:ext cx="2571768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7158" y="4857736"/>
              <a:ext cx="500066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2910" y="5500678"/>
              <a:ext cx="4429156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0100" y="6000744"/>
              <a:ext cx="3714776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04" y="6429372"/>
              <a:ext cx="2571768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Left Arrow 17"/>
          <p:cNvSpPr/>
          <p:nvPr/>
        </p:nvSpPr>
        <p:spPr>
          <a:xfrm>
            <a:off x="7167570" y="3929066"/>
            <a:ext cx="3286148" cy="64294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Ekvator – 0°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7024694" y="3286124"/>
            <a:ext cx="3286148" cy="64294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B050"/>
                </a:solidFill>
              </a:rPr>
              <a:t>15 ° sjeverno od ekvatora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6738942" y="2643182"/>
            <a:ext cx="3286148" cy="64294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B050"/>
                </a:solidFill>
              </a:rPr>
              <a:t>30 ° sjeverno od ekvatora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6453190" y="2071678"/>
            <a:ext cx="3286148" cy="64294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B050"/>
                </a:solidFill>
              </a:rPr>
              <a:t>45 ° sjeverno od ekvatora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5810248" y="1643050"/>
            <a:ext cx="3286148" cy="64294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B050"/>
                </a:solidFill>
              </a:rPr>
              <a:t>60 ° sjeverno od ekvatora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4452926" y="1142984"/>
            <a:ext cx="4500594" cy="642942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B050"/>
                </a:solidFill>
              </a:rPr>
              <a:t>Sjeverni pol – 90° sjeverno od ekvatora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7024694" y="4572008"/>
            <a:ext cx="3286148" cy="642942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15 ° južno od ekvatora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6667504" y="5214950"/>
            <a:ext cx="3286148" cy="642942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30 ° južno od ekvatora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6381752" y="5715016"/>
            <a:ext cx="3286148" cy="642942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45 ° južno od ekvatora</a:t>
            </a:r>
          </a:p>
        </p:txBody>
      </p:sp>
      <p:sp>
        <p:nvSpPr>
          <p:cNvPr id="27" name="Left Arrow 26"/>
          <p:cNvSpPr/>
          <p:nvPr/>
        </p:nvSpPr>
        <p:spPr>
          <a:xfrm>
            <a:off x="5810248" y="6215058"/>
            <a:ext cx="3286148" cy="642942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60 ° južno od ekvatora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1" y="126854"/>
            <a:ext cx="11896077" cy="69504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Pronađite paralele ucrtane na karti!</a:t>
            </a:r>
            <a:endParaRPr lang="en-US" dirty="0"/>
          </a:p>
        </p:txBody>
      </p:sp>
      <p:pic>
        <p:nvPicPr>
          <p:cNvPr id="22" name="Slika 21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784D1B57-ECD7-44AA-95BB-D013F904A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5" y="821903"/>
            <a:ext cx="9363210" cy="6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7EE4AF36-B12B-49A9-9D27-4B9CEE86E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5" y="821903"/>
            <a:ext cx="9363210" cy="6036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0" y="221941"/>
            <a:ext cx="11896077" cy="69504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Na kojoj paraleli se nalazi naš brod?</a:t>
            </a:r>
            <a:endParaRPr lang="en-US" dirty="0"/>
          </a:p>
        </p:txBody>
      </p:sp>
      <p:pic>
        <p:nvPicPr>
          <p:cNvPr id="21" name="Picture 14" descr="tanker-clip-art.jpg">
            <a:extLst>
              <a:ext uri="{FF2B5EF4-FFF2-40B4-BE49-F238E27FC236}">
                <a16:creationId xmlns="" xmlns:a16="http://schemas.microsoft.com/office/drawing/2014/main" id="{F8345AF9-8448-47DE-822D-04E6D3E4B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1617" y="4592920"/>
            <a:ext cx="500066" cy="383384"/>
          </a:xfrm>
          <a:prstGeom prst="rect">
            <a:avLst/>
          </a:prstGeom>
        </p:spPr>
      </p:pic>
      <p:sp>
        <p:nvSpPr>
          <p:cNvPr id="23" name="Oval 16">
            <a:extLst>
              <a:ext uri="{FF2B5EF4-FFF2-40B4-BE49-F238E27FC236}">
                <a16:creationId xmlns="" xmlns:a16="http://schemas.microsoft.com/office/drawing/2014/main" id="{C11AE340-D3E1-4793-A29E-A39ACF8A3C68}"/>
              </a:ext>
            </a:extLst>
          </p:cNvPr>
          <p:cNvSpPr/>
          <p:nvPr/>
        </p:nvSpPr>
        <p:spPr>
          <a:xfrm>
            <a:off x="10384449" y="4670351"/>
            <a:ext cx="57150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17">
            <a:extLst>
              <a:ext uri="{FF2B5EF4-FFF2-40B4-BE49-F238E27FC236}">
                <a16:creationId xmlns="" xmlns:a16="http://schemas.microsoft.com/office/drawing/2014/main" id="{67367B2E-39F8-4E2C-B9B7-E37D25EBFE99}"/>
              </a:ext>
            </a:extLst>
          </p:cNvPr>
          <p:cNvSpPr/>
          <p:nvPr/>
        </p:nvSpPr>
        <p:spPr>
          <a:xfrm>
            <a:off x="1414395" y="5170417"/>
            <a:ext cx="321471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20° južno od ekvatora</a:t>
            </a:r>
          </a:p>
        </p:txBody>
      </p:sp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FBD7F04A-363B-42D3-A394-1CBE8F7BA5E7}"/>
              </a:ext>
            </a:extLst>
          </p:cNvPr>
          <p:cNvSpPr/>
          <p:nvPr/>
        </p:nvSpPr>
        <p:spPr>
          <a:xfrm>
            <a:off x="3068320" y="4744720"/>
            <a:ext cx="7274560" cy="132080"/>
          </a:xfrm>
          <a:custGeom>
            <a:avLst/>
            <a:gdLst>
              <a:gd name="connsiteX0" fmla="*/ 0 w 7274560"/>
              <a:gd name="connsiteY0" fmla="*/ 71187 h 142307"/>
              <a:gd name="connsiteX1" fmla="*/ 1300480 w 7274560"/>
              <a:gd name="connsiteY1" fmla="*/ 40707 h 142307"/>
              <a:gd name="connsiteX2" fmla="*/ 2987040 w 7274560"/>
              <a:gd name="connsiteY2" fmla="*/ 67 h 142307"/>
              <a:gd name="connsiteX3" fmla="*/ 4927600 w 7274560"/>
              <a:gd name="connsiteY3" fmla="*/ 50867 h 142307"/>
              <a:gd name="connsiteX4" fmla="*/ 7274560 w 7274560"/>
              <a:gd name="connsiteY4" fmla="*/ 142307 h 14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4560" h="142307">
                <a:moveTo>
                  <a:pt x="0" y="71187"/>
                </a:moveTo>
                <a:lnTo>
                  <a:pt x="1300480" y="40707"/>
                </a:lnTo>
                <a:cubicBezTo>
                  <a:pt x="1798320" y="28854"/>
                  <a:pt x="2382520" y="-1626"/>
                  <a:pt x="2987040" y="67"/>
                </a:cubicBezTo>
                <a:cubicBezTo>
                  <a:pt x="3591560" y="1760"/>
                  <a:pt x="4927600" y="50867"/>
                  <a:pt x="4927600" y="50867"/>
                </a:cubicBezTo>
                <a:lnTo>
                  <a:pt x="7274560" y="14230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6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1" y="3643314"/>
            <a:ext cx="11540971" cy="1143000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/>
              <a:t>Kako će mornari objasniti gdje se točno nalaze na 20-oj paraleli južno?</a:t>
            </a:r>
          </a:p>
        </p:txBody>
      </p:sp>
      <p:pic>
        <p:nvPicPr>
          <p:cNvPr id="3" name="Slika 2" descr="Slika na kojoj se prikazuje isječak crteža&#10;&#10;Opis je automatski generiran">
            <a:extLst>
              <a:ext uri="{FF2B5EF4-FFF2-40B4-BE49-F238E27FC236}">
                <a16:creationId xmlns="" xmlns:a16="http://schemas.microsoft.com/office/drawing/2014/main" id="{2F68AA06-B0B3-4188-8D7A-5DFE776E1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1" y="6541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14576" y="714356"/>
            <a:ext cx="785818" cy="542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MERIDIJANI ILI PODNEVNICI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F8B2C791-AF94-4A65-82E3-45287FFDBF43}"/>
              </a:ext>
            </a:extLst>
          </p:cNvPr>
          <p:cNvSpPr txBox="1">
            <a:spLocks/>
          </p:cNvSpPr>
          <p:nvPr/>
        </p:nvSpPr>
        <p:spPr>
          <a:xfrm>
            <a:off x="147961" y="28973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Da bi to uspjeli trebaju im i okomite linije koje se nazivaju</a:t>
            </a:r>
            <a:endParaRPr lang="en-US" dirty="0"/>
          </a:p>
        </p:txBody>
      </p:sp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B6163E09-9942-4F52-9BC5-CD3C1055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4740904" y="975527"/>
            <a:ext cx="5597140" cy="55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meridian-a.JPG">
            <a:extLst>
              <a:ext uri="{FF2B5EF4-FFF2-40B4-BE49-F238E27FC236}">
                <a16:creationId xmlns="" xmlns:a16="http://schemas.microsoft.com/office/drawing/2014/main" id="{73761641-8269-4CB5-A900-7DE07EF4B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9466" y="967305"/>
            <a:ext cx="6008694" cy="56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AD02438-9F80-44C4-968C-3C8B0E633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"/>
            <a:ext cx="12192000" cy="68594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083" y="212495"/>
            <a:ext cx="11913833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teretni brod doživio je kvar negdje na Tihome oceanu i treba pomoć.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sjeverne ili južne</a:t>
            </a:r>
          </a:p>
          <a:p>
            <a:r>
              <a:rPr lang="hr-HR" dirty="0">
                <a:solidFill>
                  <a:srgbClr val="FF0000"/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zamišljene </a:t>
            </a:r>
            <a:r>
              <a:rPr lang="hr-HR" dirty="0" err="1">
                <a:solidFill>
                  <a:schemeClr val="bg1"/>
                </a:solidFill>
              </a:rPr>
              <a:t>polukružnice</a:t>
            </a:r>
            <a:r>
              <a:rPr lang="hr-HR" dirty="0">
                <a:solidFill>
                  <a:schemeClr val="bg1"/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početni meridijan prolazi kroz grad London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13307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135224"/>
            <a:ext cx="11785600" cy="72963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Kakav oblik imaju meridijani?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232074" y="2033284"/>
            <a:ext cx="4357718" cy="348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Meridijani su </a:t>
            </a:r>
            <a:r>
              <a:rPr lang="hr-HR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polukružnice</a:t>
            </a: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Meridijani spajaju polove i ekvator</a:t>
            </a:r>
            <a:endParaRPr lang="hr-H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DE5B092-A087-4B4B-A87F-DC202C19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4740904" y="975527"/>
            <a:ext cx="5597140" cy="55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meridian-a.JPG">
            <a:extLst>
              <a:ext uri="{FF2B5EF4-FFF2-40B4-BE49-F238E27FC236}">
                <a16:creationId xmlns="" xmlns:a16="http://schemas.microsoft.com/office/drawing/2014/main" id="{B624CED6-4C55-410C-82B9-835E33AB9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9466" y="967305"/>
            <a:ext cx="6008694" cy="561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77040" cy="733722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Koji meridijan je najduži?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614574" y="2409502"/>
            <a:ext cx="435771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Niti jedan!</a:t>
            </a:r>
          </a:p>
          <a:p>
            <a:pPr algn="ctr"/>
            <a:endParaRPr lang="hr-H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meridijani su jednako dugački!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750E2C02-E123-4B80-81FA-9793DE80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4740904" y="975527"/>
            <a:ext cx="5597140" cy="55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9" descr="meridian-a.JPG">
            <a:extLst>
              <a:ext uri="{FF2B5EF4-FFF2-40B4-BE49-F238E27FC236}">
                <a16:creationId xmlns="" xmlns:a16="http://schemas.microsoft.com/office/drawing/2014/main" id="{CF46670C-4108-4499-9CFF-37F7E210F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69466" y="967305"/>
            <a:ext cx="6008694" cy="561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zamišljene </a:t>
            </a:r>
            <a:r>
              <a:rPr lang="hr-HR" dirty="0" err="1">
                <a:solidFill>
                  <a:srgbClr val="FF0000"/>
                </a:solidFill>
              </a:rPr>
              <a:t>polukružnice</a:t>
            </a:r>
            <a:r>
              <a:rPr lang="hr-HR" dirty="0">
                <a:solidFill>
                  <a:srgbClr val="FF0000"/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početni meridijan prolazi kroz grad London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7609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1" y="3643314"/>
            <a:ext cx="11540971" cy="1143000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/>
              <a:t>Ako su svi meridijani jednako dugački, koji je meridijan početni?</a:t>
            </a:r>
          </a:p>
        </p:txBody>
      </p:sp>
      <p:pic>
        <p:nvPicPr>
          <p:cNvPr id="3" name="Slika 2" descr="Slika na kojoj se prikazuje isječak crteža&#10;&#10;Opis je automatski generiran">
            <a:extLst>
              <a:ext uri="{FF2B5EF4-FFF2-40B4-BE49-F238E27FC236}">
                <a16:creationId xmlns="" xmlns:a16="http://schemas.microsoft.com/office/drawing/2014/main" id="{2F68AA06-B0B3-4188-8D7A-5DFE776E1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1" y="6541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" y="128897"/>
            <a:ext cx="1192784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Početni meridijan određen je dogovorom ljudi.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421" t="4335" r="26123" b="4335"/>
          <a:stretch>
            <a:fillRect/>
          </a:stretch>
        </p:blipFill>
        <p:spPr bwMode="auto">
          <a:xfrm>
            <a:off x="6215058" y="1454460"/>
            <a:ext cx="4930462" cy="471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699501" y="1522717"/>
            <a:ext cx="6339" cy="449049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21463" y="1893250"/>
            <a:ext cx="2091272" cy="665954"/>
            <a:chOff x="4429124" y="2357430"/>
            <a:chExt cx="2090746" cy="679455"/>
          </a:xfrm>
        </p:grpSpPr>
        <p:sp>
          <p:nvSpPr>
            <p:cNvPr id="5" name="5-Point Star 4"/>
            <p:cNvSpPr/>
            <p:nvPr/>
          </p:nvSpPr>
          <p:spPr>
            <a:xfrm>
              <a:off x="6305556" y="2822571"/>
              <a:ext cx="214314" cy="21431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9124" y="2357430"/>
              <a:ext cx="1928826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3600" b="1" dirty="0">
                  <a:solidFill>
                    <a:srgbClr val="FF0000"/>
                  </a:solidFill>
                </a:rPr>
                <a:t>LONDON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2080" y="1997059"/>
            <a:ext cx="5320978" cy="3540141"/>
          </a:xfrm>
          <a:prstGeom prst="rect">
            <a:avLst/>
          </a:prstGeom>
        </p:spPr>
        <p:txBody>
          <a:bodyPr vert="horz" lIns="0" tIns="4572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Odlučeno je da će početni meridijan biti onaj koji prolazi kroz zvjezdarnicu Greenwich u Londonu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26854"/>
            <a:ext cx="6405238" cy="629426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Oznaka početnog meridijana kod zvjezdarnice Greenwich u Londonu</a:t>
            </a:r>
            <a:endParaRPr lang="en-US" dirty="0"/>
          </a:p>
        </p:txBody>
      </p:sp>
      <p:pic>
        <p:nvPicPr>
          <p:cNvPr id="4" name="Slika 3" descr="Slika na kojoj se prikazuje tlo, na otvorenom, ograda, nebo&#10;&#10;Opis je automatski generiran">
            <a:extLst>
              <a:ext uri="{FF2B5EF4-FFF2-40B4-BE49-F238E27FC236}">
                <a16:creationId xmlns="" xmlns:a16="http://schemas.microsoft.com/office/drawing/2014/main" id="{E32039B5-67B5-49A1-8238-3C0F5641F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3" y="0"/>
            <a:ext cx="5079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polukružnice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početni meridijan prolazi kroz grad London (zvjezdarnica Greenwich)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16799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588AA64-B51E-4E88-8C84-31CE0D70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1" y="269340"/>
            <a:ext cx="11896077" cy="69504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Kako se naziva linija koja je na slici označena crvenom bojom?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C8BA95F-582B-47E8-A727-B74DCEA0246A}"/>
              </a:ext>
            </a:extLst>
          </p:cNvPr>
          <p:cNvSpPr txBox="1">
            <a:spLocks/>
          </p:cNvSpPr>
          <p:nvPr/>
        </p:nvSpPr>
        <p:spPr>
          <a:xfrm>
            <a:off x="147961" y="28973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Na koje strane svijeta možemo ići od početnoga meridijana?</a:t>
            </a:r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B87585B6-5976-4873-853E-955EBB23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421" t="4335" r="26123" b="4335"/>
          <a:stretch>
            <a:fillRect/>
          </a:stretch>
        </p:blipFill>
        <p:spPr bwMode="auto">
          <a:xfrm>
            <a:off x="918668" y="1383351"/>
            <a:ext cx="4929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6">
            <a:extLst>
              <a:ext uri="{FF2B5EF4-FFF2-40B4-BE49-F238E27FC236}">
                <a16:creationId xmlns="" xmlns:a16="http://schemas.microsoft.com/office/drawing/2014/main" id="{D92F7E25-6F79-4EA7-9B89-0E6D15630775}"/>
              </a:ext>
            </a:extLst>
          </p:cNvPr>
          <p:cNvCxnSpPr/>
          <p:nvPr/>
        </p:nvCxnSpPr>
        <p:spPr>
          <a:xfrm rot="16200000" flipH="1">
            <a:off x="1115511" y="3739206"/>
            <a:ext cx="4581535" cy="6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4">
            <a:extLst>
              <a:ext uri="{FF2B5EF4-FFF2-40B4-BE49-F238E27FC236}">
                <a16:creationId xmlns="" xmlns:a16="http://schemas.microsoft.com/office/drawing/2014/main" id="{424B49AB-C4A8-420C-A389-DDAE046737FA}"/>
              </a:ext>
            </a:extLst>
          </p:cNvPr>
          <p:cNvSpPr/>
          <p:nvPr/>
        </p:nvSpPr>
        <p:spPr>
          <a:xfrm flipH="1">
            <a:off x="3490436" y="2597797"/>
            <a:ext cx="2500362" cy="2286016"/>
          </a:xfrm>
          <a:prstGeom prst="leftArrow">
            <a:avLst>
              <a:gd name="adj1" fmla="val 74789"/>
              <a:gd name="adj2" fmla="val 5037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Istočno  od početnog meridijana</a:t>
            </a:r>
          </a:p>
        </p:txBody>
      </p:sp>
      <p:sp>
        <p:nvSpPr>
          <p:cNvPr id="14" name="Left Arrow 3">
            <a:extLst>
              <a:ext uri="{FF2B5EF4-FFF2-40B4-BE49-F238E27FC236}">
                <a16:creationId xmlns="" xmlns:a16="http://schemas.microsoft.com/office/drawing/2014/main" id="{582FDA3A-108C-4956-8EBA-C5B81FEC945F}"/>
              </a:ext>
            </a:extLst>
          </p:cNvPr>
          <p:cNvSpPr/>
          <p:nvPr/>
        </p:nvSpPr>
        <p:spPr>
          <a:xfrm>
            <a:off x="775792" y="2597797"/>
            <a:ext cx="2500330" cy="2286016"/>
          </a:xfrm>
          <a:prstGeom prst="leftArrow">
            <a:avLst>
              <a:gd name="adj1" fmla="val 74789"/>
              <a:gd name="adj2" fmla="val 5037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41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Zapadno  od početnog meridijana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8C7E401-7CB9-449C-B629-7FEEBF51D0BC}"/>
              </a:ext>
            </a:extLst>
          </p:cNvPr>
          <p:cNvSpPr txBox="1">
            <a:spLocks/>
          </p:cNvSpPr>
          <p:nvPr/>
        </p:nvSpPr>
        <p:spPr>
          <a:xfrm>
            <a:off x="6201204" y="1539224"/>
            <a:ext cx="5868876" cy="256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Kakvi mogu biti meridijani s obzirom na smještaj od početnog meridijana?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0811376E-31E8-4CF1-A589-19424238C4C3}"/>
              </a:ext>
            </a:extLst>
          </p:cNvPr>
          <p:cNvSpPr txBox="1">
            <a:spLocks/>
          </p:cNvSpPr>
          <p:nvPr/>
        </p:nvSpPr>
        <p:spPr>
          <a:xfrm>
            <a:off x="6175162" y="4292584"/>
            <a:ext cx="5868876" cy="256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Mogu biti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istočni i zapadni.</a:t>
            </a:r>
          </a:p>
        </p:txBody>
      </p:sp>
    </p:spTree>
    <p:extLst>
      <p:ext uri="{BB962C8B-B14F-4D97-AF65-F5344CB8AC3E}">
        <p14:creationId xmlns:p14="http://schemas.microsoft.com/office/powerpoint/2010/main" val="39283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polukružnice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početni meridijan prolazi kroz grad London (zvjezdarnica Greenwich)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3444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1" y="3643314"/>
            <a:ext cx="11540971" cy="1143000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/>
              <a:t>Kako će mornari objasniti gdje se točno nalaze kada se oko njih nalaze samo tisuće kilometara mora?</a:t>
            </a:r>
          </a:p>
        </p:txBody>
      </p:sp>
      <p:pic>
        <p:nvPicPr>
          <p:cNvPr id="3" name="Slika 2" descr="Slika na kojoj se prikazuje isječak crteža&#10;&#10;Opis je automatski generiran">
            <a:extLst>
              <a:ext uri="{FF2B5EF4-FFF2-40B4-BE49-F238E27FC236}">
                <a16:creationId xmlns="" xmlns:a16="http://schemas.microsoft.com/office/drawing/2014/main" id="{2F68AA06-B0B3-4188-8D7A-5DFE776E1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1" y="654188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1" y="126854"/>
            <a:ext cx="11896077" cy="69504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Pronađite meridijane ucrtane na karti!</a:t>
            </a:r>
            <a:endParaRPr lang="en-US" dirty="0"/>
          </a:p>
        </p:txBody>
      </p:sp>
      <p:pic>
        <p:nvPicPr>
          <p:cNvPr id="22" name="Slika 21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784D1B57-ECD7-44AA-95BB-D013F904A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5" y="821903"/>
            <a:ext cx="9363210" cy="6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7EE4AF36-B12B-49A9-9D27-4B9CEE86E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5" y="821903"/>
            <a:ext cx="9363210" cy="6036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0" y="221941"/>
            <a:ext cx="11896077" cy="69504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Na kojem meridijanu se nalazi naš brod?</a:t>
            </a:r>
            <a:endParaRPr lang="en-US" dirty="0"/>
          </a:p>
        </p:txBody>
      </p:sp>
      <p:pic>
        <p:nvPicPr>
          <p:cNvPr id="21" name="Picture 14" descr="tanker-clip-art.jpg">
            <a:extLst>
              <a:ext uri="{FF2B5EF4-FFF2-40B4-BE49-F238E27FC236}">
                <a16:creationId xmlns="" xmlns:a16="http://schemas.microsoft.com/office/drawing/2014/main" id="{F8345AF9-8448-47DE-822D-04E6D3E4B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1617" y="4592920"/>
            <a:ext cx="500066" cy="383384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78CD5BAF-1060-4594-AA6C-1D71CA6173F5}"/>
              </a:ext>
            </a:extLst>
          </p:cNvPr>
          <p:cNvSpPr/>
          <p:nvPr/>
        </p:nvSpPr>
        <p:spPr>
          <a:xfrm>
            <a:off x="1413168" y="5702094"/>
            <a:ext cx="3214710" cy="105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100° zapadno od početnog meridijana</a:t>
            </a:r>
          </a:p>
        </p:txBody>
      </p:sp>
      <p:sp>
        <p:nvSpPr>
          <p:cNvPr id="9" name="Oval 16">
            <a:extLst>
              <a:ext uri="{FF2B5EF4-FFF2-40B4-BE49-F238E27FC236}">
                <a16:creationId xmlns="" xmlns:a16="http://schemas.microsoft.com/office/drawing/2014/main" id="{5BB96F7A-5BF6-448D-9B0E-648A2D3DF689}"/>
              </a:ext>
            </a:extLst>
          </p:cNvPr>
          <p:cNvSpPr/>
          <p:nvPr/>
        </p:nvSpPr>
        <p:spPr>
          <a:xfrm>
            <a:off x="4409439" y="718854"/>
            <a:ext cx="436881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ostoručno: oblik 2">
            <a:extLst>
              <a:ext uri="{FF2B5EF4-FFF2-40B4-BE49-F238E27FC236}">
                <a16:creationId xmlns="" xmlns:a16="http://schemas.microsoft.com/office/drawing/2014/main" id="{5A54E269-7C55-46E2-9E45-59C64D5F4289}"/>
              </a:ext>
            </a:extLst>
          </p:cNvPr>
          <p:cNvSpPr/>
          <p:nvPr/>
        </p:nvSpPr>
        <p:spPr>
          <a:xfrm>
            <a:off x="2771636" y="1106725"/>
            <a:ext cx="1689273" cy="3495755"/>
          </a:xfrm>
          <a:custGeom>
            <a:avLst/>
            <a:gdLst>
              <a:gd name="connsiteX0" fmla="*/ 22364 w 1689273"/>
              <a:gd name="connsiteY0" fmla="*/ 3495755 h 3495755"/>
              <a:gd name="connsiteX1" fmla="*/ 2044 w 1689273"/>
              <a:gd name="connsiteY1" fmla="*/ 3150315 h 3495755"/>
              <a:gd name="connsiteX2" fmla="*/ 12204 w 1689273"/>
              <a:gd name="connsiteY2" fmla="*/ 2621995 h 3495755"/>
              <a:gd name="connsiteX3" fmla="*/ 103644 w 1689273"/>
              <a:gd name="connsiteY3" fmla="*/ 2144475 h 3495755"/>
              <a:gd name="connsiteX4" fmla="*/ 327164 w 1689273"/>
              <a:gd name="connsiteY4" fmla="*/ 1494235 h 3495755"/>
              <a:gd name="connsiteX5" fmla="*/ 662444 w 1689273"/>
              <a:gd name="connsiteY5" fmla="*/ 965915 h 3495755"/>
              <a:gd name="connsiteX6" fmla="*/ 1119644 w 1689273"/>
              <a:gd name="connsiteY6" fmla="*/ 437595 h 3495755"/>
              <a:gd name="connsiteX7" fmla="*/ 1607324 w 1689273"/>
              <a:gd name="connsiteY7" fmla="*/ 61675 h 3495755"/>
              <a:gd name="connsiteX8" fmla="*/ 1688604 w 1689273"/>
              <a:gd name="connsiteY8" fmla="*/ 715 h 3495755"/>
              <a:gd name="connsiteX9" fmla="*/ 1688604 w 1689273"/>
              <a:gd name="connsiteY9" fmla="*/ 715 h 349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9273" h="3495755">
                <a:moveTo>
                  <a:pt x="22364" y="3495755"/>
                </a:moveTo>
                <a:cubicBezTo>
                  <a:pt x="13050" y="3395848"/>
                  <a:pt x="3737" y="3295942"/>
                  <a:pt x="2044" y="3150315"/>
                </a:cubicBezTo>
                <a:cubicBezTo>
                  <a:pt x="351" y="3004688"/>
                  <a:pt x="-4729" y="2789635"/>
                  <a:pt x="12204" y="2621995"/>
                </a:cubicBezTo>
                <a:cubicBezTo>
                  <a:pt x="29137" y="2454355"/>
                  <a:pt x="51151" y="2332435"/>
                  <a:pt x="103644" y="2144475"/>
                </a:cubicBezTo>
                <a:cubicBezTo>
                  <a:pt x="156137" y="1956515"/>
                  <a:pt x="234031" y="1690662"/>
                  <a:pt x="327164" y="1494235"/>
                </a:cubicBezTo>
                <a:cubicBezTo>
                  <a:pt x="420297" y="1297808"/>
                  <a:pt x="530364" y="1142022"/>
                  <a:pt x="662444" y="965915"/>
                </a:cubicBezTo>
                <a:cubicBezTo>
                  <a:pt x="794524" y="789808"/>
                  <a:pt x="962164" y="588302"/>
                  <a:pt x="1119644" y="437595"/>
                </a:cubicBezTo>
                <a:cubicBezTo>
                  <a:pt x="1277124" y="286888"/>
                  <a:pt x="1512497" y="134488"/>
                  <a:pt x="1607324" y="61675"/>
                </a:cubicBezTo>
                <a:cubicBezTo>
                  <a:pt x="1702151" y="-11138"/>
                  <a:pt x="1688604" y="715"/>
                  <a:pt x="1688604" y="715"/>
                </a:cubicBezTo>
                <a:lnTo>
                  <a:pt x="1688604" y="715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6">
            <a:extLst>
              <a:ext uri="{FF2B5EF4-FFF2-40B4-BE49-F238E27FC236}">
                <a16:creationId xmlns="" xmlns:a16="http://schemas.microsoft.com/office/drawing/2014/main" id="{1A715784-E432-4E0C-9436-CCBB83973EF4}"/>
              </a:ext>
            </a:extLst>
          </p:cNvPr>
          <p:cNvSpPr/>
          <p:nvPr/>
        </p:nvSpPr>
        <p:spPr>
          <a:xfrm>
            <a:off x="10384449" y="4670351"/>
            <a:ext cx="57150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CF617560-F978-4FE0-A43B-9E31C9BFC6E1}"/>
              </a:ext>
            </a:extLst>
          </p:cNvPr>
          <p:cNvSpPr/>
          <p:nvPr/>
        </p:nvSpPr>
        <p:spPr>
          <a:xfrm>
            <a:off x="1414395" y="5170417"/>
            <a:ext cx="321471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20° južno od ekvatora</a:t>
            </a:r>
          </a:p>
        </p:txBody>
      </p:sp>
      <p:sp>
        <p:nvSpPr>
          <p:cNvPr id="13" name="Prostoručno: oblik 12">
            <a:extLst>
              <a:ext uri="{FF2B5EF4-FFF2-40B4-BE49-F238E27FC236}">
                <a16:creationId xmlns="" xmlns:a16="http://schemas.microsoft.com/office/drawing/2014/main" id="{CC6DF9AA-CCDD-490C-8498-0CAE6A9AC3FC}"/>
              </a:ext>
            </a:extLst>
          </p:cNvPr>
          <p:cNvSpPr/>
          <p:nvPr/>
        </p:nvSpPr>
        <p:spPr>
          <a:xfrm>
            <a:off x="3068320" y="4744720"/>
            <a:ext cx="7274560" cy="132080"/>
          </a:xfrm>
          <a:custGeom>
            <a:avLst/>
            <a:gdLst>
              <a:gd name="connsiteX0" fmla="*/ 0 w 7274560"/>
              <a:gd name="connsiteY0" fmla="*/ 71187 h 142307"/>
              <a:gd name="connsiteX1" fmla="*/ 1300480 w 7274560"/>
              <a:gd name="connsiteY1" fmla="*/ 40707 h 142307"/>
              <a:gd name="connsiteX2" fmla="*/ 2987040 w 7274560"/>
              <a:gd name="connsiteY2" fmla="*/ 67 h 142307"/>
              <a:gd name="connsiteX3" fmla="*/ 4927600 w 7274560"/>
              <a:gd name="connsiteY3" fmla="*/ 50867 h 142307"/>
              <a:gd name="connsiteX4" fmla="*/ 7274560 w 7274560"/>
              <a:gd name="connsiteY4" fmla="*/ 142307 h 14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4560" h="142307">
                <a:moveTo>
                  <a:pt x="0" y="71187"/>
                </a:moveTo>
                <a:lnTo>
                  <a:pt x="1300480" y="40707"/>
                </a:lnTo>
                <a:cubicBezTo>
                  <a:pt x="1798320" y="28854"/>
                  <a:pt x="2382520" y="-1626"/>
                  <a:pt x="2987040" y="67"/>
                </a:cubicBezTo>
                <a:cubicBezTo>
                  <a:pt x="3591560" y="1760"/>
                  <a:pt x="4927600" y="50867"/>
                  <a:pt x="4927600" y="50867"/>
                </a:cubicBezTo>
                <a:lnTo>
                  <a:pt x="7274560" y="14230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2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0" y="221941"/>
            <a:ext cx="11896077" cy="69504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Sve paralele i svi meridijani zajedno čine geografsku mrežu</a:t>
            </a:r>
            <a:endParaRPr lang="en-US" dirty="0"/>
          </a:p>
        </p:txBody>
      </p:sp>
      <p:grpSp>
        <p:nvGrpSpPr>
          <p:cNvPr id="15" name="Grupa 14">
            <a:extLst>
              <a:ext uri="{FF2B5EF4-FFF2-40B4-BE49-F238E27FC236}">
                <a16:creationId xmlns="" xmlns:a16="http://schemas.microsoft.com/office/drawing/2014/main" id="{C90821B2-5251-4DD7-B0EC-058FEC292F93}"/>
              </a:ext>
            </a:extLst>
          </p:cNvPr>
          <p:cNvGrpSpPr/>
          <p:nvPr/>
        </p:nvGrpSpPr>
        <p:grpSpPr>
          <a:xfrm>
            <a:off x="565915" y="1515832"/>
            <a:ext cx="11048325" cy="3973319"/>
            <a:chOff x="160748" y="1515832"/>
            <a:chExt cx="11048325" cy="3973319"/>
          </a:xfrm>
        </p:grpSpPr>
        <p:pic>
          <p:nvPicPr>
            <p:cNvPr id="4" name="Slika 3" descr="Slika na kojoj se prikazuje tekst, karta&#10;&#10;Opis je automatski generiran">
              <a:extLst>
                <a:ext uri="{FF2B5EF4-FFF2-40B4-BE49-F238E27FC236}">
                  <a16:creationId xmlns="" xmlns:a16="http://schemas.microsoft.com/office/drawing/2014/main" id="{358C1F09-21F6-4D6F-9CA6-CAB95E359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60748" y="1515832"/>
              <a:ext cx="3304772" cy="3343960"/>
            </a:xfrm>
            <a:prstGeom prst="rect">
              <a:avLst/>
            </a:prstGeom>
          </p:spPr>
        </p:pic>
        <p:pic>
          <p:nvPicPr>
            <p:cNvPr id="7" name="Slika 6" descr="Slika na kojoj se prikazuje tekst, karta&#10;&#10;Opis je automatski generiran">
              <a:extLst>
                <a:ext uri="{FF2B5EF4-FFF2-40B4-BE49-F238E27FC236}">
                  <a16:creationId xmlns="" xmlns:a16="http://schemas.microsoft.com/office/drawing/2014/main" id="{40DF9B12-3174-4D46-804D-6199032E5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1"/>
            <a:stretch/>
          </p:blipFill>
          <p:spPr>
            <a:xfrm>
              <a:off x="4049455" y="1682385"/>
              <a:ext cx="3286065" cy="3006118"/>
            </a:xfrm>
            <a:prstGeom prst="rect">
              <a:avLst/>
            </a:prstGeom>
          </p:spPr>
        </p:pic>
        <p:pic>
          <p:nvPicPr>
            <p:cNvPr id="9" name="Slika 8">
              <a:extLst>
                <a:ext uri="{FF2B5EF4-FFF2-40B4-BE49-F238E27FC236}">
                  <a16:creationId xmlns="" xmlns:a16="http://schemas.microsoft.com/office/drawing/2014/main" id="{C7162E1C-121A-4FE9-BA4A-C7C0A6E6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402" y="1709891"/>
              <a:ext cx="2884671" cy="2831629"/>
            </a:xfrm>
            <a:prstGeom prst="rect">
              <a:avLst/>
            </a:prstGeom>
          </p:spPr>
        </p:pic>
        <p:sp>
          <p:nvSpPr>
            <p:cNvPr id="10" name="Pravokutnik 9">
              <a:extLst>
                <a:ext uri="{FF2B5EF4-FFF2-40B4-BE49-F238E27FC236}">
                  <a16:creationId xmlns="" xmlns:a16="http://schemas.microsoft.com/office/drawing/2014/main" id="{649505E3-A4EE-4647-B28B-09D643C0AD6E}"/>
                </a:ext>
              </a:extLst>
            </p:cNvPr>
            <p:cNvSpPr/>
            <p:nvPr/>
          </p:nvSpPr>
          <p:spPr>
            <a:xfrm>
              <a:off x="3446812" y="2661920"/>
              <a:ext cx="708628" cy="11074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11" name="Pravokutnik 10">
              <a:extLst>
                <a:ext uri="{FF2B5EF4-FFF2-40B4-BE49-F238E27FC236}">
                  <a16:creationId xmlns="" xmlns:a16="http://schemas.microsoft.com/office/drawing/2014/main" id="{091909E0-947F-44BA-8AF4-2BB6F53A62F1}"/>
                </a:ext>
              </a:extLst>
            </p:cNvPr>
            <p:cNvSpPr/>
            <p:nvPr/>
          </p:nvSpPr>
          <p:spPr>
            <a:xfrm>
              <a:off x="7475647" y="2661920"/>
              <a:ext cx="708628" cy="11074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</a:p>
          </p:txBody>
        </p:sp>
        <p:sp>
          <p:nvSpPr>
            <p:cNvPr id="12" name="Pravokutnik 11">
              <a:extLst>
                <a:ext uri="{FF2B5EF4-FFF2-40B4-BE49-F238E27FC236}">
                  <a16:creationId xmlns="" xmlns:a16="http://schemas.microsoft.com/office/drawing/2014/main" id="{FDD39D85-95AC-4638-9A72-15E7CA7E6F36}"/>
                </a:ext>
              </a:extLst>
            </p:cNvPr>
            <p:cNvSpPr/>
            <p:nvPr/>
          </p:nvSpPr>
          <p:spPr>
            <a:xfrm>
              <a:off x="693424" y="4688503"/>
              <a:ext cx="2239420" cy="8006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paralele</a:t>
              </a:r>
            </a:p>
          </p:txBody>
        </p:sp>
        <p:sp>
          <p:nvSpPr>
            <p:cNvPr id="13" name="Pravokutnik 12">
              <a:extLst>
                <a:ext uri="{FF2B5EF4-FFF2-40B4-BE49-F238E27FC236}">
                  <a16:creationId xmlns="" xmlns:a16="http://schemas.microsoft.com/office/drawing/2014/main" id="{E1E48518-D37F-40A7-9096-2584D639491B}"/>
                </a:ext>
              </a:extLst>
            </p:cNvPr>
            <p:cNvSpPr/>
            <p:nvPr/>
          </p:nvSpPr>
          <p:spPr>
            <a:xfrm>
              <a:off x="4592320" y="4666843"/>
              <a:ext cx="2353724" cy="8006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meridijani</a:t>
              </a:r>
            </a:p>
          </p:txBody>
        </p:sp>
        <p:sp>
          <p:nvSpPr>
            <p:cNvPr id="14" name="Pravokutnik 13">
              <a:extLst>
                <a:ext uri="{FF2B5EF4-FFF2-40B4-BE49-F238E27FC236}">
                  <a16:creationId xmlns="" xmlns:a16="http://schemas.microsoft.com/office/drawing/2014/main" id="{69063EE2-102A-4E87-8B02-8A5F98C515EB}"/>
                </a:ext>
              </a:extLst>
            </p:cNvPr>
            <p:cNvSpPr/>
            <p:nvPr/>
          </p:nvSpPr>
          <p:spPr>
            <a:xfrm>
              <a:off x="8589875" y="4688503"/>
              <a:ext cx="2619198" cy="8006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Geografska mreža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zamišljene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polukružnice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početni meridijan prolazi kroz grad London (zvjezdarnica Greenwich)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mogu biti istočni i zapadni</a:t>
            </a:r>
          </a:p>
          <a:p>
            <a:r>
              <a:rPr lang="hr-HR" dirty="0">
                <a:solidFill>
                  <a:srgbClr val="FF0000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3497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" y="3127098"/>
            <a:ext cx="11807687" cy="1130110"/>
          </a:xfrm>
        </p:spPr>
        <p:txBody>
          <a:bodyPr>
            <a:normAutofit/>
          </a:bodyPr>
          <a:lstStyle/>
          <a:p>
            <a:r>
              <a:rPr lang="hr-HR" dirty="0"/>
              <a:t>Ponovite što ste naučili.</a:t>
            </a:r>
          </a:p>
        </p:txBody>
      </p:sp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="" xmlns:a16="http://schemas.microsoft.com/office/drawing/2014/main" id="{D1D043BF-998E-44FE-9BAC-7B26B112B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1" y="6541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81628BB-8DF3-4466-9D49-9892A6D720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046"/>
            <a:ext cx="12192000" cy="500390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8"/>
            <a:ext cx="12046226" cy="89588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70ACB1F3-9238-4FDB-A6C3-3D7BC43F391B}"/>
              </a:ext>
            </a:extLst>
          </p:cNvPr>
          <p:cNvSpPr/>
          <p:nvPr/>
        </p:nvSpPr>
        <p:spPr>
          <a:xfrm>
            <a:off x="5745315" y="1901718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paralele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F458F9B2-9AB0-4DE6-8EFC-E9734539183E}"/>
              </a:ext>
            </a:extLst>
          </p:cNvPr>
          <p:cNvSpPr/>
          <p:nvPr/>
        </p:nvSpPr>
        <p:spPr>
          <a:xfrm>
            <a:off x="8969697" y="1930829"/>
            <a:ext cx="2908092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usporednice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71C3D7B8-DA94-4F47-942D-A37AFA7FE4D8}"/>
              </a:ext>
            </a:extLst>
          </p:cNvPr>
          <p:cNvSpPr/>
          <p:nvPr/>
        </p:nvSpPr>
        <p:spPr>
          <a:xfrm>
            <a:off x="5781706" y="2702901"/>
            <a:ext cx="2698230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ekvator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20BAE392-348E-48A3-85BA-0023CABC0B36}"/>
              </a:ext>
            </a:extLst>
          </p:cNvPr>
          <p:cNvSpPr/>
          <p:nvPr/>
        </p:nvSpPr>
        <p:spPr>
          <a:xfrm>
            <a:off x="8636250" y="270290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 err="1">
                <a:solidFill>
                  <a:srgbClr val="00B0F0"/>
                </a:solidFill>
                <a:latin typeface="Ink Free" panose="03080402000500000000" pitchFamily="66" charset="0"/>
              </a:rPr>
              <a:t>polutnik</a:t>
            </a:r>
            <a:endParaRPr lang="hr-HR" sz="2400" dirty="0">
              <a:solidFill>
                <a:srgbClr val="00B0F0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E4DF6C32-28B0-4EB6-A4D6-65A74A92A8CE}"/>
              </a:ext>
            </a:extLst>
          </p:cNvPr>
          <p:cNvSpPr/>
          <p:nvPr/>
        </p:nvSpPr>
        <p:spPr>
          <a:xfrm>
            <a:off x="2171243" y="3366284"/>
            <a:ext cx="4805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0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="" xmlns:a16="http://schemas.microsoft.com/office/drawing/2014/main" id="{C614CA8F-5383-4AB8-95CA-89290602BA08}"/>
              </a:ext>
            </a:extLst>
          </p:cNvPr>
          <p:cNvSpPr/>
          <p:nvPr/>
        </p:nvSpPr>
        <p:spPr>
          <a:xfrm>
            <a:off x="6354914" y="3844574"/>
            <a:ext cx="692628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90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="" xmlns:a16="http://schemas.microsoft.com/office/drawing/2014/main" id="{FB8A73C6-C45F-4FE6-AD37-CF7F12A54B60}"/>
              </a:ext>
            </a:extLst>
          </p:cNvPr>
          <p:cNvSpPr/>
          <p:nvPr/>
        </p:nvSpPr>
        <p:spPr>
          <a:xfrm>
            <a:off x="8199370" y="466378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meridijani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="" xmlns:a16="http://schemas.microsoft.com/office/drawing/2014/main" id="{61F8807A-B838-4511-8E11-E29ED12600D8}"/>
              </a:ext>
            </a:extLst>
          </p:cNvPr>
          <p:cNvSpPr/>
          <p:nvPr/>
        </p:nvSpPr>
        <p:spPr>
          <a:xfrm>
            <a:off x="1229610" y="528354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podnevnici</a:t>
            </a:r>
          </a:p>
        </p:txBody>
      </p:sp>
    </p:spTree>
    <p:extLst>
      <p:ext uri="{BB962C8B-B14F-4D97-AF65-F5344CB8AC3E}">
        <p14:creationId xmlns:p14="http://schemas.microsoft.com/office/powerpoint/2010/main" val="28003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8"/>
            <a:ext cx="12046226" cy="89588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DF66E38F-C05D-45F4-972F-37C056EA9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3132"/>
            <a:ext cx="12192000" cy="3771735"/>
          </a:xfrm>
          <a:prstGeom prst="rect">
            <a:avLst/>
          </a:prstGeom>
        </p:spPr>
      </p:pic>
      <p:sp>
        <p:nvSpPr>
          <p:cNvPr id="15" name="Oval 16">
            <a:extLst>
              <a:ext uri="{FF2B5EF4-FFF2-40B4-BE49-F238E27FC236}">
                <a16:creationId xmlns="" xmlns:a16="http://schemas.microsoft.com/office/drawing/2014/main" id="{05E051A3-E31D-4EBE-B2BD-51EF7C8B323E}"/>
              </a:ext>
            </a:extLst>
          </p:cNvPr>
          <p:cNvSpPr/>
          <p:nvPr/>
        </p:nvSpPr>
        <p:spPr>
          <a:xfrm>
            <a:off x="3982720" y="2343711"/>
            <a:ext cx="111091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6">
            <a:extLst>
              <a:ext uri="{FF2B5EF4-FFF2-40B4-BE49-F238E27FC236}">
                <a16:creationId xmlns="" xmlns:a16="http://schemas.microsoft.com/office/drawing/2014/main" id="{13386AA8-F818-448A-BF12-ECDB64449C7D}"/>
              </a:ext>
            </a:extLst>
          </p:cNvPr>
          <p:cNvSpPr/>
          <p:nvPr/>
        </p:nvSpPr>
        <p:spPr>
          <a:xfrm>
            <a:off x="3962400" y="3024431"/>
            <a:ext cx="111091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FEC2647-4E4E-4842-B0A8-D74E263A26A7}"/>
              </a:ext>
            </a:extLst>
          </p:cNvPr>
          <p:cNvSpPr/>
          <p:nvPr/>
        </p:nvSpPr>
        <p:spPr>
          <a:xfrm>
            <a:off x="4985087" y="3764191"/>
            <a:ext cx="230979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6">
            <a:extLst>
              <a:ext uri="{FF2B5EF4-FFF2-40B4-BE49-F238E27FC236}">
                <a16:creationId xmlns="" xmlns:a16="http://schemas.microsoft.com/office/drawing/2014/main" id="{01FDCE96-E4CC-46A0-BFFC-6ACC47C9C2EF}"/>
              </a:ext>
            </a:extLst>
          </p:cNvPr>
          <p:cNvSpPr/>
          <p:nvPr/>
        </p:nvSpPr>
        <p:spPr>
          <a:xfrm>
            <a:off x="6996767" y="4424591"/>
            <a:ext cx="196435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5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4D97FCF1-C703-476F-B3ED-C17FFDA389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9403"/>
            <a:ext cx="12192000" cy="345919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8"/>
            <a:ext cx="12046226" cy="89588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sp>
        <p:nvSpPr>
          <p:cNvPr id="15" name="Oval 16">
            <a:extLst>
              <a:ext uri="{FF2B5EF4-FFF2-40B4-BE49-F238E27FC236}">
                <a16:creationId xmlns="" xmlns:a16="http://schemas.microsoft.com/office/drawing/2014/main" id="{05E051A3-E31D-4EBE-B2BD-51EF7C8B323E}"/>
              </a:ext>
            </a:extLst>
          </p:cNvPr>
          <p:cNvSpPr/>
          <p:nvPr/>
        </p:nvSpPr>
        <p:spPr>
          <a:xfrm>
            <a:off x="10668000" y="2404671"/>
            <a:ext cx="52163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16">
            <a:extLst>
              <a:ext uri="{FF2B5EF4-FFF2-40B4-BE49-F238E27FC236}">
                <a16:creationId xmlns="" xmlns:a16="http://schemas.microsoft.com/office/drawing/2014/main" id="{E8921A87-EF02-4D97-9ECD-8210FF3D8D6F}"/>
              </a:ext>
            </a:extLst>
          </p:cNvPr>
          <p:cNvSpPr/>
          <p:nvPr/>
        </p:nvSpPr>
        <p:spPr>
          <a:xfrm>
            <a:off x="9784080" y="3014271"/>
            <a:ext cx="52163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6">
            <a:extLst>
              <a:ext uri="{FF2B5EF4-FFF2-40B4-BE49-F238E27FC236}">
                <a16:creationId xmlns="" xmlns:a16="http://schemas.microsoft.com/office/drawing/2014/main" id="{EAFE11C1-7A9B-4922-8242-A434F2815E75}"/>
              </a:ext>
            </a:extLst>
          </p:cNvPr>
          <p:cNvSpPr/>
          <p:nvPr/>
        </p:nvSpPr>
        <p:spPr>
          <a:xfrm>
            <a:off x="9773920" y="3613711"/>
            <a:ext cx="52163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6">
            <a:extLst>
              <a:ext uri="{FF2B5EF4-FFF2-40B4-BE49-F238E27FC236}">
                <a16:creationId xmlns="" xmlns:a16="http://schemas.microsoft.com/office/drawing/2014/main" id="{1F49B63D-243C-480A-A164-E4622C53457D}"/>
              </a:ext>
            </a:extLst>
          </p:cNvPr>
          <p:cNvSpPr/>
          <p:nvPr/>
        </p:nvSpPr>
        <p:spPr>
          <a:xfrm>
            <a:off x="10668000" y="4253791"/>
            <a:ext cx="521633" cy="50006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7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0677B33-B687-495F-9B5D-6D6D87BD72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7298"/>
            <a:ext cx="12192000" cy="444340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8"/>
            <a:ext cx="12046226" cy="89588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70ACB1F3-9238-4FDB-A6C3-3D7BC43F391B}"/>
              </a:ext>
            </a:extLst>
          </p:cNvPr>
          <p:cNvSpPr/>
          <p:nvPr/>
        </p:nvSpPr>
        <p:spPr>
          <a:xfrm>
            <a:off x="4081989" y="251932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južno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71C3D7B8-DA94-4F47-942D-A37AFA7FE4D8}"/>
              </a:ext>
            </a:extLst>
          </p:cNvPr>
          <p:cNvSpPr/>
          <p:nvPr/>
        </p:nvSpPr>
        <p:spPr>
          <a:xfrm>
            <a:off x="4432591" y="3362611"/>
            <a:ext cx="2698230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zapadno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="" xmlns:a16="http://schemas.microsoft.com/office/drawing/2014/main" id="{FB8A73C6-C45F-4FE6-AD37-CF7F12A54B60}"/>
              </a:ext>
            </a:extLst>
          </p:cNvPr>
          <p:cNvSpPr/>
          <p:nvPr/>
        </p:nvSpPr>
        <p:spPr>
          <a:xfrm>
            <a:off x="3881370" y="4110483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istočno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="" xmlns:a16="http://schemas.microsoft.com/office/drawing/2014/main" id="{61F8807A-B838-4511-8E11-E29ED12600D8}"/>
              </a:ext>
            </a:extLst>
          </p:cNvPr>
          <p:cNvSpPr/>
          <p:nvPr/>
        </p:nvSpPr>
        <p:spPr>
          <a:xfrm>
            <a:off x="4731228" y="4880592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sjeverno</a:t>
            </a:r>
          </a:p>
        </p:txBody>
      </p:sp>
    </p:spTree>
    <p:extLst>
      <p:ext uri="{BB962C8B-B14F-4D97-AF65-F5344CB8AC3E}">
        <p14:creationId xmlns:p14="http://schemas.microsoft.com/office/powerpoint/2010/main" val="24568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E7E475C4-8B2D-45F7-ADA0-6F74320604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" y="781132"/>
            <a:ext cx="9348498" cy="607686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8"/>
            <a:ext cx="12046226" cy="895881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70ACB1F3-9238-4FDB-A6C3-3D7BC43F391B}"/>
              </a:ext>
            </a:extLst>
          </p:cNvPr>
          <p:cNvSpPr/>
          <p:nvPr/>
        </p:nvSpPr>
        <p:spPr>
          <a:xfrm>
            <a:off x="2709636" y="1534656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južno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E4DF6C32-28B0-4EB6-A4D6-65A74A92A8CE}"/>
              </a:ext>
            </a:extLst>
          </p:cNvPr>
          <p:cNvSpPr/>
          <p:nvPr/>
        </p:nvSpPr>
        <p:spPr>
          <a:xfrm>
            <a:off x="1785969" y="1534656"/>
            <a:ext cx="58699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20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1174B159-E769-48D2-B1FB-703A4959A94F}"/>
              </a:ext>
            </a:extLst>
          </p:cNvPr>
          <p:cNvSpPr/>
          <p:nvPr/>
        </p:nvSpPr>
        <p:spPr>
          <a:xfrm>
            <a:off x="5809753" y="1554976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zapadno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="" xmlns:a16="http://schemas.microsoft.com/office/drawing/2014/main" id="{AF7F2009-1783-4F7E-8AE4-29495ED33E94}"/>
              </a:ext>
            </a:extLst>
          </p:cNvPr>
          <p:cNvSpPr/>
          <p:nvPr/>
        </p:nvSpPr>
        <p:spPr>
          <a:xfrm>
            <a:off x="5099446" y="1554976"/>
            <a:ext cx="58699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60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="" xmlns:a16="http://schemas.microsoft.com/office/drawing/2014/main" id="{C883C0FA-3C33-436F-B58D-3A3D0AE33D18}"/>
              </a:ext>
            </a:extLst>
          </p:cNvPr>
          <p:cNvSpPr/>
          <p:nvPr/>
        </p:nvSpPr>
        <p:spPr>
          <a:xfrm>
            <a:off x="2079467" y="2175950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Južna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="" xmlns:a16="http://schemas.microsoft.com/office/drawing/2014/main" id="{E70B1F52-9092-44AE-B16F-E1C7A1B67DA1}"/>
              </a:ext>
            </a:extLst>
          </p:cNvPr>
          <p:cNvSpPr/>
          <p:nvPr/>
        </p:nvSpPr>
        <p:spPr>
          <a:xfrm>
            <a:off x="3779184" y="2175949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Amerika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="" xmlns:a16="http://schemas.microsoft.com/office/drawing/2014/main" id="{BA77DAC3-3BCF-4865-8E87-52AB73083866}"/>
              </a:ext>
            </a:extLst>
          </p:cNvPr>
          <p:cNvSpPr/>
          <p:nvPr/>
        </p:nvSpPr>
        <p:spPr>
          <a:xfrm>
            <a:off x="2709636" y="2906752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sjeverno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="" xmlns:a16="http://schemas.microsoft.com/office/drawing/2014/main" id="{5057B9A4-F8B3-4391-9D28-F7F2FA84DDE3}"/>
              </a:ext>
            </a:extLst>
          </p:cNvPr>
          <p:cNvSpPr/>
          <p:nvPr/>
        </p:nvSpPr>
        <p:spPr>
          <a:xfrm>
            <a:off x="1999329" y="2916416"/>
            <a:ext cx="58699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60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="" xmlns:a16="http://schemas.microsoft.com/office/drawing/2014/main" id="{B5313CF2-E545-4175-8819-1C86F407D102}"/>
              </a:ext>
            </a:extLst>
          </p:cNvPr>
          <p:cNvSpPr/>
          <p:nvPr/>
        </p:nvSpPr>
        <p:spPr>
          <a:xfrm>
            <a:off x="6023113" y="2936736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istočno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="" xmlns:a16="http://schemas.microsoft.com/office/drawing/2014/main" id="{D2471D30-8638-4405-93DD-0C2E1C19AC84}"/>
              </a:ext>
            </a:extLst>
          </p:cNvPr>
          <p:cNvSpPr/>
          <p:nvPr/>
        </p:nvSpPr>
        <p:spPr>
          <a:xfrm>
            <a:off x="5201920" y="2936736"/>
            <a:ext cx="697883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120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="" xmlns:a16="http://schemas.microsoft.com/office/drawing/2014/main" id="{A84DAFE7-2146-4B4E-9676-2708D575DE2D}"/>
              </a:ext>
            </a:extLst>
          </p:cNvPr>
          <p:cNvSpPr/>
          <p:nvPr/>
        </p:nvSpPr>
        <p:spPr>
          <a:xfrm>
            <a:off x="2292827" y="3557710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Azija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="" xmlns:a16="http://schemas.microsoft.com/office/drawing/2014/main" id="{93960538-9CCF-48E8-8AED-8675563977FB}"/>
              </a:ext>
            </a:extLst>
          </p:cNvPr>
          <p:cNvSpPr/>
          <p:nvPr/>
        </p:nvSpPr>
        <p:spPr>
          <a:xfrm>
            <a:off x="2587716" y="4276213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sjeverno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="" xmlns:a16="http://schemas.microsoft.com/office/drawing/2014/main" id="{BFA834AF-4413-497C-8238-2504FD1F9E5C}"/>
              </a:ext>
            </a:extLst>
          </p:cNvPr>
          <p:cNvSpPr/>
          <p:nvPr/>
        </p:nvSpPr>
        <p:spPr>
          <a:xfrm>
            <a:off x="1877409" y="4285877"/>
            <a:ext cx="58699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20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="" xmlns:a16="http://schemas.microsoft.com/office/drawing/2014/main" id="{4E771AE9-71F6-4E69-A6F6-8366B5FBC2F7}"/>
              </a:ext>
            </a:extLst>
          </p:cNvPr>
          <p:cNvSpPr/>
          <p:nvPr/>
        </p:nvSpPr>
        <p:spPr>
          <a:xfrm>
            <a:off x="5901193" y="4306197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istočno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="" xmlns:a16="http://schemas.microsoft.com/office/drawing/2014/main" id="{06514B13-20EB-4327-A2CC-F1013C728C52}"/>
              </a:ext>
            </a:extLst>
          </p:cNvPr>
          <p:cNvSpPr/>
          <p:nvPr/>
        </p:nvSpPr>
        <p:spPr>
          <a:xfrm>
            <a:off x="5080000" y="4306197"/>
            <a:ext cx="697883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30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="" xmlns:a16="http://schemas.microsoft.com/office/drawing/2014/main" id="{A88C733B-A586-489B-B397-E5A1388B80CD}"/>
              </a:ext>
            </a:extLst>
          </p:cNvPr>
          <p:cNvSpPr/>
          <p:nvPr/>
        </p:nvSpPr>
        <p:spPr>
          <a:xfrm>
            <a:off x="2170907" y="492717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Afrika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="" xmlns:a16="http://schemas.microsoft.com/office/drawing/2014/main" id="{F89DB731-990B-48BB-B4A1-C466A31F3ABC}"/>
              </a:ext>
            </a:extLst>
          </p:cNvPr>
          <p:cNvSpPr/>
          <p:nvPr/>
        </p:nvSpPr>
        <p:spPr>
          <a:xfrm>
            <a:off x="2575830" y="566087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sjeverno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="" xmlns:a16="http://schemas.microsoft.com/office/drawing/2014/main" id="{389FBD91-4AF0-4850-902E-AA486868F699}"/>
              </a:ext>
            </a:extLst>
          </p:cNvPr>
          <p:cNvSpPr/>
          <p:nvPr/>
        </p:nvSpPr>
        <p:spPr>
          <a:xfrm>
            <a:off x="1754099" y="5660871"/>
            <a:ext cx="58699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40</a:t>
            </a:r>
          </a:p>
        </p:txBody>
      </p:sp>
      <p:sp>
        <p:nvSpPr>
          <p:cNvPr id="34" name="Pravokutnik 33">
            <a:extLst>
              <a:ext uri="{FF2B5EF4-FFF2-40B4-BE49-F238E27FC236}">
                <a16:creationId xmlns="" xmlns:a16="http://schemas.microsoft.com/office/drawing/2014/main" id="{FE8D0F34-9C0A-452C-9E83-081FF2EE841B}"/>
              </a:ext>
            </a:extLst>
          </p:cNvPr>
          <p:cNvSpPr/>
          <p:nvPr/>
        </p:nvSpPr>
        <p:spPr>
          <a:xfrm>
            <a:off x="5777883" y="5681191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zapadno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="" xmlns:a16="http://schemas.microsoft.com/office/drawing/2014/main" id="{11CAAE11-56DD-4CBA-8711-40FA16FEB6AB}"/>
              </a:ext>
            </a:extLst>
          </p:cNvPr>
          <p:cNvSpPr/>
          <p:nvPr/>
        </p:nvSpPr>
        <p:spPr>
          <a:xfrm>
            <a:off x="4956690" y="5681191"/>
            <a:ext cx="697883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100</a:t>
            </a:r>
          </a:p>
        </p:txBody>
      </p:sp>
      <p:sp>
        <p:nvSpPr>
          <p:cNvPr id="36" name="Pravokutnik 35">
            <a:extLst>
              <a:ext uri="{FF2B5EF4-FFF2-40B4-BE49-F238E27FC236}">
                <a16:creationId xmlns="" xmlns:a16="http://schemas.microsoft.com/office/drawing/2014/main" id="{007D0AFC-FA64-443D-BE9E-35FD36771192}"/>
              </a:ext>
            </a:extLst>
          </p:cNvPr>
          <p:cNvSpPr/>
          <p:nvPr/>
        </p:nvSpPr>
        <p:spPr>
          <a:xfrm>
            <a:off x="2047597" y="6302165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Sjeverna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="" xmlns:a16="http://schemas.microsoft.com/office/drawing/2014/main" id="{5DDB56A2-7EF2-4A12-954D-CA61E92C44D5}"/>
              </a:ext>
            </a:extLst>
          </p:cNvPr>
          <p:cNvSpPr/>
          <p:nvPr/>
        </p:nvSpPr>
        <p:spPr>
          <a:xfrm>
            <a:off x="3747314" y="6302164"/>
            <a:ext cx="1699717" cy="39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00B0F0"/>
                </a:solidFill>
                <a:latin typeface="Ink Free" panose="03080402000500000000" pitchFamily="66" charset="0"/>
              </a:rPr>
              <a:t>Amerika</a:t>
            </a:r>
          </a:p>
        </p:txBody>
      </p:sp>
    </p:spTree>
    <p:extLst>
      <p:ext uri="{BB962C8B-B14F-4D97-AF65-F5344CB8AC3E}">
        <p14:creationId xmlns:p14="http://schemas.microsoft.com/office/powerpoint/2010/main" val="22756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C9A0EF-1412-453F-8D34-5B8B6C5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0" y="221941"/>
            <a:ext cx="11896077" cy="69504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Da bi ljudi mogli odrediti gdje se nalaze na zemaljskoj kugli osmislili su geografsku mrežu.</a:t>
            </a:r>
            <a:endParaRPr lang="en-US" dirty="0"/>
          </a:p>
        </p:txBody>
      </p:sp>
      <p:pic>
        <p:nvPicPr>
          <p:cNvPr id="5" name="Slika 4" descr="Slika na kojoj se prikazuje sjedenje, plavo, ptica, biljka&#10;&#10;Opis je automatski generiran">
            <a:extLst>
              <a:ext uri="{FF2B5EF4-FFF2-40B4-BE49-F238E27FC236}">
                <a16:creationId xmlns="" xmlns:a16="http://schemas.microsoft.com/office/drawing/2014/main" id="{9865EA50-4596-4B0D-A399-E5F64191B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73" y="1091213"/>
            <a:ext cx="5678010" cy="56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DEEF5BC-D1CD-4B4E-AB90-BD55A30A0F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252" y="691288"/>
            <a:ext cx="9291495" cy="616671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DE6597-451B-4C9B-86E7-7507D55B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39"/>
            <a:ext cx="12046226" cy="713602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Riješite zadatke u radnoj bilježnici na stranicama 12-15!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474572A6-3EB8-4043-B9EB-F61C361EFF95}"/>
              </a:ext>
            </a:extLst>
          </p:cNvPr>
          <p:cNvSpPr/>
          <p:nvPr/>
        </p:nvSpPr>
        <p:spPr>
          <a:xfrm>
            <a:off x="6502400" y="1320800"/>
            <a:ext cx="51816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="" xmlns:a16="http://schemas.microsoft.com/office/drawing/2014/main" id="{FAB011B9-1DB1-46F6-A582-D02E67C67C21}"/>
              </a:ext>
            </a:extLst>
          </p:cNvPr>
          <p:cNvSpPr/>
          <p:nvPr/>
        </p:nvSpPr>
        <p:spPr>
          <a:xfrm>
            <a:off x="2194560" y="4815840"/>
            <a:ext cx="51816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="" xmlns:a16="http://schemas.microsoft.com/office/drawing/2014/main" id="{E35C2B1F-7EF1-42E0-8467-874067946E17}"/>
              </a:ext>
            </a:extLst>
          </p:cNvPr>
          <p:cNvSpPr/>
          <p:nvPr/>
        </p:nvSpPr>
        <p:spPr>
          <a:xfrm>
            <a:off x="9469120" y="4470400"/>
            <a:ext cx="51816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="" xmlns:a16="http://schemas.microsoft.com/office/drawing/2014/main" id="{D60F79F9-AB9F-4B39-8876-2FE428C9BA74}"/>
              </a:ext>
            </a:extLst>
          </p:cNvPr>
          <p:cNvSpPr/>
          <p:nvPr/>
        </p:nvSpPr>
        <p:spPr>
          <a:xfrm>
            <a:off x="5764033" y="2032000"/>
            <a:ext cx="51816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8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E94D02-53C9-4B3C-9753-B17B22F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39838"/>
            <a:ext cx="11936896" cy="880579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Geografska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542D4AF-09D8-48F5-B643-F4A7793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166190"/>
            <a:ext cx="11820940" cy="5551971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koristi se za određivanje smještaja na Zemlji</a:t>
            </a:r>
          </a:p>
          <a:p>
            <a:r>
              <a:rPr lang="hr-HR" dirty="0">
                <a:solidFill>
                  <a:schemeClr val="bg1"/>
                </a:solidFill>
              </a:rPr>
              <a:t>paralele ili usporednice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zamišljene kružnice koje su usporedne s ekvatorom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sjeverne ili južne</a:t>
            </a:r>
          </a:p>
          <a:p>
            <a:r>
              <a:rPr lang="hr-HR" dirty="0">
                <a:solidFill>
                  <a:schemeClr val="bg1"/>
                </a:solidFill>
              </a:rPr>
              <a:t>meridijani ili podnevnici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zamišljene </a:t>
            </a:r>
            <a:r>
              <a:rPr lang="hr-HR" dirty="0" err="1">
                <a:solidFill>
                  <a:schemeClr val="bg1"/>
                </a:solidFill>
              </a:rPr>
              <a:t>polukružnice</a:t>
            </a:r>
            <a:r>
              <a:rPr lang="hr-HR" dirty="0">
                <a:solidFill>
                  <a:schemeClr val="bg1"/>
                </a:solidFill>
              </a:rPr>
              <a:t> koje spajaju sjeverni i južni pol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početni meridijan prolazi kroz grad London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biti istočni i zapadni</a:t>
            </a:r>
          </a:p>
          <a:p>
            <a:r>
              <a:rPr lang="hr-HR" dirty="0">
                <a:solidFill>
                  <a:schemeClr val="bg1"/>
                </a:solidFill>
              </a:rPr>
              <a:t>sve paralele i svi meridijani zajedno čine geografsku mrežu</a:t>
            </a:r>
          </a:p>
          <a:p>
            <a:r>
              <a:rPr lang="hr-HR" dirty="0">
                <a:solidFill>
                  <a:schemeClr val="bg1"/>
                </a:solidFill>
              </a:rPr>
              <a:t>Hrvatska se nalazi sjeverno od ekvatora i istočno od početnog meridijana</a:t>
            </a:r>
          </a:p>
        </p:txBody>
      </p:sp>
    </p:spTree>
    <p:extLst>
      <p:ext uri="{BB962C8B-B14F-4D97-AF65-F5344CB8AC3E}">
        <p14:creationId xmlns:p14="http://schemas.microsoft.com/office/powerpoint/2010/main" val="37211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685" t="4335" r="24859" b="4335"/>
          <a:stretch>
            <a:fillRect/>
          </a:stretch>
        </p:blipFill>
        <p:spPr bwMode="auto">
          <a:xfrm>
            <a:off x="2166911" y="1071546"/>
            <a:ext cx="552670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238348" y="3714752"/>
            <a:ext cx="5143536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5"/>
          <p:cNvSpPr/>
          <p:nvPr/>
        </p:nvSpPr>
        <p:spPr>
          <a:xfrm flipH="1">
            <a:off x="7596198" y="3571876"/>
            <a:ext cx="2643206" cy="500066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EKVATOR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809984" y="1285860"/>
            <a:ext cx="2071702" cy="2214578"/>
          </a:xfrm>
          <a:prstGeom prst="upArrow">
            <a:avLst>
              <a:gd name="adj1" fmla="val 74789"/>
              <a:gd name="adj2" fmla="val 4883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Sjeverno od ekvatora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809984" y="4000504"/>
            <a:ext cx="2071702" cy="2214578"/>
          </a:xfrm>
          <a:prstGeom prst="downArrow">
            <a:avLst>
              <a:gd name="adj1" fmla="val 76751"/>
              <a:gd name="adj2" fmla="val 5407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Južno od ekvatora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588AA64-B51E-4E88-8C84-31CE0D70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1" y="269340"/>
            <a:ext cx="11896077" cy="69504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Kako se naziva linija koja je na slici označena crvenom bojom?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C8BA95F-582B-47E8-A727-B74DCEA0246A}"/>
              </a:ext>
            </a:extLst>
          </p:cNvPr>
          <p:cNvSpPr txBox="1">
            <a:spLocks/>
          </p:cNvSpPr>
          <p:nvPr/>
        </p:nvSpPr>
        <p:spPr>
          <a:xfrm>
            <a:off x="147961" y="28973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Na koje strane svijeta možemo ići od ekvatora?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3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685" t="4335" r="24859" b="4335"/>
          <a:stretch>
            <a:fillRect/>
          </a:stretch>
        </p:blipFill>
        <p:spPr bwMode="auto">
          <a:xfrm>
            <a:off x="3238481" y="1071546"/>
            <a:ext cx="552670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3309918" y="3714752"/>
            <a:ext cx="5143536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81356" y="3071810"/>
            <a:ext cx="500066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67108" y="2428868"/>
            <a:ext cx="44291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24298" y="1928802"/>
            <a:ext cx="371477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95802" y="1500174"/>
            <a:ext cx="2571768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1356" y="4357694"/>
            <a:ext cx="500066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67108" y="5000636"/>
            <a:ext cx="44291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4298" y="5500702"/>
            <a:ext cx="371477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95802" y="5929330"/>
            <a:ext cx="2571768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31216" y="826752"/>
            <a:ext cx="785818" cy="542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PARALELE  ILI  USPOREDNICE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F8B2C791-AF94-4A65-82E3-45287FFDBF43}"/>
              </a:ext>
            </a:extLst>
          </p:cNvPr>
          <p:cNvSpPr txBox="1">
            <a:spLocks/>
          </p:cNvSpPr>
          <p:nvPr/>
        </p:nvSpPr>
        <p:spPr>
          <a:xfrm>
            <a:off x="147961" y="28973"/>
            <a:ext cx="11896077" cy="1114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Ako ucrtamo i druge crte koje će biti paralelne s ekvatorom onda ih nazivamo….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983" t="2952" r="26264" b="4335"/>
          <a:stretch>
            <a:fillRect/>
          </a:stretch>
        </p:blipFill>
        <p:spPr bwMode="auto">
          <a:xfrm>
            <a:off x="1056508" y="715064"/>
            <a:ext cx="5896748" cy="581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87282"/>
            <a:ext cx="11877040" cy="739796"/>
          </a:xfrm>
        </p:spPr>
        <p:txBody>
          <a:bodyPr/>
          <a:lstStyle/>
          <a:p>
            <a:r>
              <a:rPr lang="hr-HR" dirty="0"/>
              <a:t>Kakav oblik imaju paralele?</a:t>
            </a:r>
          </a:p>
        </p:txBody>
      </p:sp>
      <p:pic>
        <p:nvPicPr>
          <p:cNvPr id="12" name="Picture 11" descr="parallel-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27760" y="705898"/>
            <a:ext cx="5897804" cy="58620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7131851" y="2393149"/>
            <a:ext cx="328614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Paralele  su kružnice.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694" y="1142984"/>
            <a:ext cx="5045386" cy="4929222"/>
          </a:xfrm>
        </p:spPr>
        <p:txBody>
          <a:bodyPr/>
          <a:lstStyle/>
          <a:p>
            <a:r>
              <a:rPr lang="hr-HR" dirty="0"/>
              <a:t>Sva mjesta na istoj paraleli jednako su udaljena od ekvatora!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3440" y="416560"/>
            <a:ext cx="6172124" cy="5984260"/>
            <a:chOff x="571472" y="1571612"/>
            <a:chExt cx="4930092" cy="482920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5983" t="2952" r="26264" b="4335"/>
            <a:stretch>
              <a:fillRect/>
            </a:stretch>
          </p:blipFill>
          <p:spPr bwMode="auto">
            <a:xfrm>
              <a:off x="571472" y="1571612"/>
              <a:ext cx="4857784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 descr="parallel-a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42910" y="1571612"/>
              <a:ext cx="4858654" cy="4829208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 rot="10800000">
            <a:off x="3307896" y="3616883"/>
            <a:ext cx="447176" cy="1559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 rot="12177085">
            <a:off x="1987156" y="3267106"/>
            <a:ext cx="447176" cy="150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 rot="9416601">
            <a:off x="4751940" y="3535419"/>
            <a:ext cx="447176" cy="150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1072</Words>
  <Application>Microsoft Office PowerPoint</Application>
  <PresentationFormat>Widescreen</PresentationFormat>
  <Paragraphs>200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Ink Free</vt:lpstr>
      <vt:lpstr>Tema sustava Office</vt:lpstr>
      <vt:lpstr>Sve što je napisano crvenom bojom treba zapisati u svoje bilježnice!</vt:lpstr>
      <vt:lpstr>Veliki teretni brod doživio je kvar negdje na Tihome oceanu i treba pomoć.</vt:lpstr>
      <vt:lpstr>Kako će mornari objasniti gdje se točno nalaze kada se oko njih nalaze samo tisuće kilometara mora?</vt:lpstr>
      <vt:lpstr>Da bi ljudi mogli odrediti gdje se nalaze na zemaljskoj kugli osmislili su geografsku mrežu.</vt:lpstr>
      <vt:lpstr>Geografska mreža</vt:lpstr>
      <vt:lpstr>Kako se naziva linija koja je na slici označena crvenom bojom?</vt:lpstr>
      <vt:lpstr>PowerPoint Presentation</vt:lpstr>
      <vt:lpstr>Kakav oblik imaju paralele?</vt:lpstr>
      <vt:lpstr>Sva mjesta na istoj paraleli jednako su udaljena od ekvatora!</vt:lpstr>
      <vt:lpstr>Jesu li sve paralele jednako dugačke?</vt:lpstr>
      <vt:lpstr>Koja je najduža paralela?</vt:lpstr>
      <vt:lpstr>Geografska mreža</vt:lpstr>
      <vt:lpstr>PowerPoint Presentation</vt:lpstr>
      <vt:lpstr>Geografska mreža</vt:lpstr>
      <vt:lpstr>Paralele označavamo stupnjevima!</vt:lpstr>
      <vt:lpstr>Pronađite paralele ucrtane na karti!</vt:lpstr>
      <vt:lpstr>Na kojoj paraleli se nalazi naš brod?</vt:lpstr>
      <vt:lpstr>Kako će mornari objasniti gdje se točno nalaze na 20-oj paraleli južno?</vt:lpstr>
      <vt:lpstr>PowerPoint Presentation</vt:lpstr>
      <vt:lpstr>Geografska mreža</vt:lpstr>
      <vt:lpstr>Kakav oblik imaju meridijani?</vt:lpstr>
      <vt:lpstr>Koji meridijan je najduži?</vt:lpstr>
      <vt:lpstr>Geografska mreža</vt:lpstr>
      <vt:lpstr>Ako su svi meridijani jednako dugački, koji je meridijan početni?</vt:lpstr>
      <vt:lpstr>Početni meridijan određen je dogovorom ljudi.</vt:lpstr>
      <vt:lpstr>Oznaka početnog meridijana kod zvjezdarnice Greenwich u Londonu</vt:lpstr>
      <vt:lpstr>Geografska mreža</vt:lpstr>
      <vt:lpstr>Kako se naziva linija koja je na slici označena crvenom bojom?</vt:lpstr>
      <vt:lpstr>Geografska mreža</vt:lpstr>
      <vt:lpstr>Pronađite meridijane ucrtane na karti!</vt:lpstr>
      <vt:lpstr>Na kojem meridijanu se nalazi naš brod?</vt:lpstr>
      <vt:lpstr>Sve paralele i svi meridijani zajedno čine geografsku mrežu</vt:lpstr>
      <vt:lpstr>Geografska mreža</vt:lpstr>
      <vt:lpstr>Ponovite što ste naučili.</vt:lpstr>
      <vt:lpstr>Riješite zadatke u radnoj bilježnici na stranicama 12-15! </vt:lpstr>
      <vt:lpstr>Riješite zadatke u radnoj bilježnici na stranicama 12-15! </vt:lpstr>
      <vt:lpstr>Riješite zadatke u radnoj bilježnici na stranicama 12-15! </vt:lpstr>
      <vt:lpstr>Riješite zadatke u radnoj bilježnici na stranicama 12-15! </vt:lpstr>
      <vt:lpstr>Riješite zadatke u radnoj bilježnici na stranicama 12-15! </vt:lpstr>
      <vt:lpstr>Riješite zadatke u radnoj bilježnici na stranicama 12-15!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što je napisano crvenom bojom treba zapisati u svoje bilježnice!</dc:title>
  <dc:creator>Zeljko Mlatkovic</dc:creator>
  <cp:lastModifiedBy>korisnik</cp:lastModifiedBy>
  <cp:revision>34</cp:revision>
  <dcterms:created xsi:type="dcterms:W3CDTF">2019-06-24T13:21:49Z</dcterms:created>
  <dcterms:modified xsi:type="dcterms:W3CDTF">2021-02-14T19:33:05Z</dcterms:modified>
</cp:coreProperties>
</file>