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aleway"/>
      <p:regular r:id="rId21"/>
      <p:bold r:id="rId22"/>
      <p:italic r:id="rId23"/>
      <p:boldItalic r:id="rId24"/>
    </p:embeddedFont>
    <p:embeddedFont>
      <p:font typeface="La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aleway-bold.fntdata"/><Relationship Id="rId21" Type="http://schemas.openxmlformats.org/officeDocument/2006/relationships/font" Target="fonts/Raleway-regular.fntdata"/><Relationship Id="rId24" Type="http://schemas.openxmlformats.org/officeDocument/2006/relationships/font" Target="fonts/Raleway-boldItalic.fntdata"/><Relationship Id="rId23" Type="http://schemas.openxmlformats.org/officeDocument/2006/relationships/font" Target="fonts/Ralew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0a4ac0b37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0a4ac0b37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0a4ac0b37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0a4ac0b37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0a4ac0b37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0a4ac0b37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0a4ac0b37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80a4ac0b37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0a4ac0b37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80a4ac0b37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0a4ac0b37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0a4ac0b37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0a4ac0b37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0a4ac0b37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0a4ac0b37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0a4ac0b37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0a4ac0b37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0a4ac0b37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0a4ac0b37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0a4ac0b37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0a4ac0b37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0a4ac0b37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0a4ac0b37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0a4ac0b37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0a4ac0b37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0a4ac0b37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0a4ac0b37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0a4ac0b37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hyperlink" Target="https://twinspace.etwinning.net/108903/pages/page/879484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11.png"/><Relationship Id="rId6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9.png"/><Relationship Id="rId6" Type="http://schemas.openxmlformats.org/officeDocument/2006/relationships/image" Target="../media/image18.jpg"/><Relationship Id="rId7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23.png"/><Relationship Id="rId6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4.png"/><Relationship Id="rId6" Type="http://schemas.openxmlformats.org/officeDocument/2006/relationships/image" Target="../media/image13.png"/><Relationship Id="rId7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6.png"/><Relationship Id="rId6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12.png"/><Relationship Id="rId6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5.png"/><Relationship Id="rId6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79500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3700">
                <a:solidFill>
                  <a:schemeClr val="accent5"/>
                </a:solidFill>
              </a:rPr>
              <a:t>WE READ, WE LEARN, WE KNOW</a:t>
            </a:r>
            <a:endParaRPr sz="3700">
              <a:solidFill>
                <a:schemeClr val="accent5"/>
              </a:solidFill>
            </a:endParaRPr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452" y="3179125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solidFill>
                  <a:srgbClr val="1C4587"/>
                </a:solidFill>
              </a:rPr>
              <a:t>BULGARIA, PORTUGAL, UKRAINE, GREECE</a:t>
            </a:r>
            <a:endParaRPr>
              <a:solidFill>
                <a:srgbClr val="1C4587"/>
              </a:solidFill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75" y="38100"/>
            <a:ext cx="1218350" cy="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0375" y="-23637"/>
            <a:ext cx="1265675" cy="9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41775" y="4752750"/>
            <a:ext cx="9211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 sz="1100" u="sng">
                <a:solidFill>
                  <a:schemeClr val="hlink"/>
                </a:solidFill>
                <a:hlinkClick r:id="rId5"/>
              </a:rPr>
              <a:t>https://twinspace.etwinning.net/108903/pages/page/879484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type="title"/>
          </p:nvPr>
        </p:nvSpPr>
        <p:spPr>
          <a:xfrm>
            <a:off x="847600" y="6189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482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2200">
                <a:solidFill>
                  <a:srgbClr val="4BB5C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WORLD’S LARGEST LESSON</a:t>
            </a:r>
            <a:endParaRPr sz="2200">
              <a:solidFill>
                <a:srgbClr val="4BB5C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75" y="38100"/>
            <a:ext cx="1218350" cy="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0375" y="-23637"/>
            <a:ext cx="1265675" cy="9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78225" y="2441500"/>
            <a:ext cx="5078526" cy="263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8750" y="1488275"/>
            <a:ext cx="3673425" cy="2346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/>
          <p:nvPr>
            <p:ph type="title"/>
          </p:nvPr>
        </p:nvSpPr>
        <p:spPr>
          <a:xfrm>
            <a:off x="847600" y="6189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CREATING BOOKFACE</a:t>
            </a:r>
            <a:endParaRPr/>
          </a:p>
        </p:txBody>
      </p:sp>
      <p:pic>
        <p:nvPicPr>
          <p:cNvPr id="174" name="Google Shape;17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75" y="38100"/>
            <a:ext cx="1218350" cy="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0375" y="-23637"/>
            <a:ext cx="1265675" cy="9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306525"/>
            <a:ext cx="2824651" cy="368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70263" y="1306525"/>
            <a:ext cx="2768155" cy="368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31630" y="1306525"/>
            <a:ext cx="2365559" cy="368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/>
          <p:nvPr>
            <p:ph type="title"/>
          </p:nvPr>
        </p:nvSpPr>
        <p:spPr>
          <a:xfrm>
            <a:off x="847600" y="6189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solidFill>
                  <a:srgbClr val="1C4587"/>
                </a:solidFill>
              </a:rPr>
              <a:t>DIGITAL TOOLS</a:t>
            </a:r>
            <a:endParaRPr>
              <a:solidFill>
                <a:srgbClr val="1C4587"/>
              </a:solidFill>
            </a:endParaRPr>
          </a:p>
        </p:txBody>
      </p:sp>
      <p:pic>
        <p:nvPicPr>
          <p:cNvPr id="184" name="Google Shape;18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75" y="38100"/>
            <a:ext cx="1218350" cy="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0375" y="-23637"/>
            <a:ext cx="1265675" cy="9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4"/>
          <p:cNvSpPr txBox="1"/>
          <p:nvPr/>
        </p:nvSpPr>
        <p:spPr>
          <a:xfrm>
            <a:off x="3260950" y="1759925"/>
            <a:ext cx="2862000" cy="22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600"/>
              <a:buFont typeface="Lato"/>
              <a:buChar char="❏"/>
            </a:pPr>
            <a:r>
              <a:rPr lang="bg" sz="16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PADLET</a:t>
            </a:r>
            <a:endParaRPr sz="1600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600"/>
              <a:buFont typeface="Lato"/>
              <a:buChar char="❏"/>
            </a:pPr>
            <a:r>
              <a:rPr lang="bg" sz="16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MENTIMETER</a:t>
            </a:r>
            <a:endParaRPr sz="1600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600"/>
              <a:buFont typeface="Lato"/>
              <a:buChar char="❏"/>
            </a:pPr>
            <a:r>
              <a:rPr lang="bg" sz="16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TRICIDER</a:t>
            </a:r>
            <a:endParaRPr sz="1600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600"/>
              <a:buFont typeface="Lato"/>
              <a:buChar char="❏"/>
            </a:pPr>
            <a:r>
              <a:rPr lang="bg" sz="16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KAHOOT</a:t>
            </a:r>
            <a:endParaRPr sz="1600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600"/>
              <a:buFont typeface="Lato"/>
              <a:buChar char="❏"/>
            </a:pPr>
            <a:r>
              <a:rPr lang="bg" sz="16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ANIMOTO</a:t>
            </a:r>
            <a:endParaRPr sz="1600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600"/>
              <a:buFont typeface="Lato"/>
              <a:buChar char="❏"/>
            </a:pPr>
            <a:r>
              <a:rPr lang="bg" sz="16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CALAMEO</a:t>
            </a:r>
            <a:endParaRPr sz="1600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600"/>
              <a:buFont typeface="Lato"/>
              <a:buChar char="❏"/>
            </a:pPr>
            <a:r>
              <a:rPr lang="bg" sz="16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GOOGLE DRIVE</a:t>
            </a:r>
            <a:endParaRPr sz="1600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600"/>
              <a:buFont typeface="Lato"/>
              <a:buChar char="❏"/>
            </a:pPr>
            <a:r>
              <a:rPr lang="bg" sz="16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FORUM</a:t>
            </a:r>
            <a:endParaRPr sz="1600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7" name="Google Shape;18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350" y="2613875"/>
            <a:ext cx="2991350" cy="239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3400" y="1759925"/>
            <a:ext cx="2862025" cy="33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/>
          <p:nvPr>
            <p:ph type="title"/>
          </p:nvPr>
        </p:nvSpPr>
        <p:spPr>
          <a:xfrm>
            <a:off x="847600" y="6189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solidFill>
                  <a:srgbClr val="1C4587"/>
                </a:solidFill>
              </a:rPr>
              <a:t>DIGITAL TOOLS</a:t>
            </a:r>
            <a:endParaRPr>
              <a:solidFill>
                <a:srgbClr val="1C4587"/>
              </a:solidFill>
            </a:endParaRPr>
          </a:p>
        </p:txBody>
      </p:sp>
      <p:pic>
        <p:nvPicPr>
          <p:cNvPr id="194" name="Google Shape;19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75" y="38100"/>
            <a:ext cx="1218350" cy="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0375" y="-23637"/>
            <a:ext cx="1265675" cy="9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306525"/>
            <a:ext cx="5168641" cy="368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941" y="2681225"/>
            <a:ext cx="3518160" cy="227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11725" y="1306525"/>
            <a:ext cx="4132276" cy="274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 txBox="1"/>
          <p:nvPr>
            <p:ph type="title"/>
          </p:nvPr>
        </p:nvSpPr>
        <p:spPr>
          <a:xfrm>
            <a:off x="847600" y="6189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 sz="2700">
                <a:solidFill>
                  <a:srgbClr val="1C4587"/>
                </a:solidFill>
              </a:rPr>
              <a:t>EVALUATION</a:t>
            </a:r>
            <a:endParaRPr sz="2700">
              <a:solidFill>
                <a:srgbClr val="1C4587"/>
              </a:solidFill>
            </a:endParaRPr>
          </a:p>
        </p:txBody>
      </p:sp>
      <p:pic>
        <p:nvPicPr>
          <p:cNvPr id="204" name="Google Shape;20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75" y="38100"/>
            <a:ext cx="1218350" cy="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0375" y="-23637"/>
            <a:ext cx="1265675" cy="9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400" y="2708496"/>
            <a:ext cx="4673599" cy="237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59900" y="1676150"/>
            <a:ext cx="4984100" cy="210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 txBox="1"/>
          <p:nvPr>
            <p:ph type="title"/>
          </p:nvPr>
        </p:nvSpPr>
        <p:spPr>
          <a:xfrm>
            <a:off x="863900" y="1491125"/>
            <a:ext cx="7688700" cy="25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50">
              <a:solidFill>
                <a:srgbClr val="1C458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150">
              <a:solidFill>
                <a:srgbClr val="1C458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 sz="2150">
                <a:solidFill>
                  <a:srgbClr val="1C458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“We read, We learn, We know” </a:t>
            </a:r>
            <a:endParaRPr sz="2150">
              <a:solidFill>
                <a:srgbClr val="1C458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 sz="2150">
                <a:solidFill>
                  <a:srgbClr val="1C458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0" lang="bg" sz="2150">
                <a:solidFill>
                  <a:srgbClr val="1C458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this is a project which has got  together  partners from Portugal, Bulgaria, Greece and Ukraine.</a:t>
            </a:r>
            <a:endParaRPr b="0" sz="2150">
              <a:solidFill>
                <a:srgbClr val="1C458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50">
              <a:solidFill>
                <a:srgbClr val="1C458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bg" sz="1850">
                <a:solidFill>
                  <a:srgbClr val="1C458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                          We created  really a good team!</a:t>
            </a:r>
            <a:endParaRPr b="0" sz="1850">
              <a:solidFill>
                <a:srgbClr val="1C458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350">
              <a:solidFill>
                <a:srgbClr val="787A7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75" y="38100"/>
            <a:ext cx="1218350" cy="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0375" y="-23637"/>
            <a:ext cx="1265675" cy="96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MAIN PROJECT AIMS</a:t>
            </a:r>
            <a:endParaRPr/>
          </a:p>
        </p:txBody>
      </p:sp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847600" y="20970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3E454C"/>
              </a:buClr>
              <a:buSzPts val="1300"/>
              <a:buFont typeface="Arial"/>
              <a:buChar char="❏"/>
            </a:pPr>
            <a:r>
              <a:rPr lang="bg" sz="1400">
                <a:solidFill>
                  <a:srgbClr val="3E454C"/>
                </a:solidFill>
                <a:latin typeface="Arial"/>
                <a:ea typeface="Arial"/>
                <a:cs typeface="Arial"/>
                <a:sym typeface="Arial"/>
              </a:rPr>
              <a:t> to promote and consolidate the pleasure of reading </a:t>
            </a:r>
            <a:endParaRPr sz="1400">
              <a:solidFill>
                <a:srgbClr val="3E454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3E454C"/>
              </a:buClr>
              <a:buSzPts val="1300"/>
              <a:buFont typeface="Arial"/>
              <a:buChar char="❏"/>
            </a:pPr>
            <a:r>
              <a:rPr lang="bg" sz="1400">
                <a:solidFill>
                  <a:srgbClr val="3E454C"/>
                </a:solidFill>
                <a:latin typeface="Arial"/>
                <a:ea typeface="Arial"/>
                <a:cs typeface="Arial"/>
                <a:sym typeface="Arial"/>
              </a:rPr>
              <a:t>to improve the reading skills through an articulated and collaborative </a:t>
            </a:r>
            <a:endParaRPr sz="1400">
              <a:solidFill>
                <a:srgbClr val="3E454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3E454C"/>
              </a:buClr>
              <a:buSzPts val="1300"/>
              <a:buFont typeface="Arial"/>
              <a:buChar char="❏"/>
            </a:pPr>
            <a:r>
              <a:rPr lang="bg" sz="1400">
                <a:solidFill>
                  <a:srgbClr val="3E454C"/>
                </a:solidFill>
                <a:latin typeface="Arial"/>
                <a:ea typeface="Arial"/>
                <a:cs typeface="Arial"/>
                <a:sym typeface="Arial"/>
              </a:rPr>
              <a:t>to raise the students’ awareness and commitment regarding themselves, their community and the planet</a:t>
            </a:r>
            <a:r>
              <a:rPr lang="bg" sz="1200">
                <a:solidFill>
                  <a:srgbClr val="3E454C"/>
                </a:solidFill>
                <a:highlight>
                  <a:srgbClr val="EEF4F7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97" name="Google Shape;9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75" y="38100"/>
            <a:ext cx="1218350" cy="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0375" y="-23637"/>
            <a:ext cx="1265675" cy="96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874850" y="4553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solidFill>
                  <a:srgbClr val="1C4587"/>
                </a:solidFill>
              </a:rPr>
              <a:t>PROJECT ACTIVITIES</a:t>
            </a:r>
            <a:endParaRPr>
              <a:solidFill>
                <a:srgbClr val="1C458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 sz="2400">
                <a:solidFill>
                  <a:srgbClr val="1C4587"/>
                </a:solidFill>
              </a:rPr>
              <a:t>INTRODUCTION</a:t>
            </a:r>
            <a:endParaRPr sz="2400">
              <a:solidFill>
                <a:srgbClr val="1C4587"/>
              </a:solidFill>
            </a:endParaRPr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75" y="38100"/>
            <a:ext cx="1218350" cy="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0375" y="-23637"/>
            <a:ext cx="1265675" cy="9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75" y="2044100"/>
            <a:ext cx="3694101" cy="29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99450" y="2098625"/>
            <a:ext cx="5074849" cy="29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774900" y="5098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solidFill>
                  <a:srgbClr val="1C4587"/>
                </a:solidFill>
              </a:rPr>
              <a:t>INTERNATIONAL TEAM’S WORK</a:t>
            </a:r>
            <a:endParaRPr>
              <a:solidFill>
                <a:srgbClr val="1C4587"/>
              </a:solidFill>
            </a:endParaRPr>
          </a:p>
        </p:txBody>
      </p:sp>
      <p:pic>
        <p:nvPicPr>
          <p:cNvPr id="113" name="Google Shape;11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75" y="38100"/>
            <a:ext cx="1218350" cy="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0375" y="-23637"/>
            <a:ext cx="1265675" cy="9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306525"/>
            <a:ext cx="3966161" cy="368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70961" y="1306525"/>
            <a:ext cx="4720639" cy="3574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847600" y="6189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SHARING READINGS</a:t>
            </a:r>
            <a:endParaRPr/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75" y="38100"/>
            <a:ext cx="1218350" cy="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0375" y="-23637"/>
            <a:ext cx="1265675" cy="9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96875" y="1324700"/>
            <a:ext cx="4588597" cy="368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type="title"/>
          </p:nvPr>
        </p:nvSpPr>
        <p:spPr>
          <a:xfrm>
            <a:off x="727650" y="876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solidFill>
                  <a:srgbClr val="1C4587"/>
                </a:solidFill>
              </a:rPr>
              <a:t>WAYS OF ENCOURAGE READING</a:t>
            </a:r>
            <a:endParaRPr>
              <a:solidFill>
                <a:srgbClr val="1C4587"/>
              </a:solidFill>
            </a:endParaRPr>
          </a:p>
        </p:txBody>
      </p:sp>
      <p:pic>
        <p:nvPicPr>
          <p:cNvPr id="130" name="Google Shape;13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75" y="38100"/>
            <a:ext cx="1218350" cy="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0375" y="-23637"/>
            <a:ext cx="1265675" cy="9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/>
        </p:nvSpPr>
        <p:spPr>
          <a:xfrm>
            <a:off x="2332450" y="2059800"/>
            <a:ext cx="5234400" cy="28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000"/>
              <a:buFont typeface="Lato"/>
              <a:buChar char="❏"/>
            </a:pPr>
            <a:r>
              <a:rPr lang="bg" sz="2000">
                <a:solidFill>
                  <a:srgbClr val="1C4587"/>
                </a:solidFill>
                <a:latin typeface="Lato"/>
                <a:ea typeface="Lato"/>
                <a:cs typeface="Lato"/>
                <a:sym typeface="Lato"/>
              </a:rPr>
              <a:t>MY FAVOURITE BOOK</a:t>
            </a:r>
            <a:endParaRPr sz="2000">
              <a:solidFill>
                <a:srgbClr val="1C4587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Lato"/>
              <a:buChar char="❏"/>
            </a:pPr>
            <a:r>
              <a:rPr lang="bg" sz="2000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WORLD BOOK DAY</a:t>
            </a:r>
            <a:endParaRPr sz="20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000"/>
              <a:buFont typeface="Lato"/>
              <a:buChar char="❏"/>
            </a:pPr>
            <a:r>
              <a:rPr lang="bg" sz="20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EARTH DAY</a:t>
            </a:r>
            <a:endParaRPr sz="2000">
              <a:solidFill>
                <a:srgbClr val="6AA84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Lato"/>
              <a:buChar char="❏"/>
            </a:pPr>
            <a:r>
              <a:rPr lang="bg" sz="20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HAPPY EASTER</a:t>
            </a:r>
            <a:endParaRPr sz="20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Lato"/>
              <a:buChar char="❏"/>
            </a:pPr>
            <a:r>
              <a:rPr lang="bg" sz="200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STRATEGY FOR IMPROVING READING</a:t>
            </a:r>
            <a:endParaRPr sz="200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Lato"/>
              <a:buChar char="❏"/>
            </a:pPr>
            <a:r>
              <a:rPr lang="bg" sz="2000">
                <a:solidFill>
                  <a:srgbClr val="990000"/>
                </a:solidFill>
                <a:latin typeface="Lato"/>
                <a:ea typeface="Lato"/>
                <a:cs typeface="Lato"/>
                <a:sym typeface="Lato"/>
              </a:rPr>
              <a:t>READING TIPS</a:t>
            </a:r>
            <a:endParaRPr sz="2000">
              <a:solidFill>
                <a:srgbClr val="99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847600" y="6189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CLASS </a:t>
            </a:r>
            <a:r>
              <a:rPr lang="bg"/>
              <a:t>ACTIVITIES</a:t>
            </a:r>
            <a:endParaRPr/>
          </a:p>
        </p:txBody>
      </p:sp>
      <p:sp>
        <p:nvSpPr>
          <p:cNvPr id="138" name="Google Shape;138;p19"/>
          <p:cNvSpPr txBox="1"/>
          <p:nvPr>
            <p:ph idx="1" type="body"/>
          </p:nvPr>
        </p:nvSpPr>
        <p:spPr>
          <a:xfrm>
            <a:off x="320550" y="16608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bg"/>
              <a:t>DISCUSSION</a:t>
            </a:r>
            <a:endParaRPr/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bg"/>
              <a:t>QUIZZES</a:t>
            </a:r>
            <a:endParaRPr/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bg"/>
              <a:t>READING COMPREHENSION</a:t>
            </a:r>
            <a:endParaRPr/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bg"/>
              <a:t>TEAM WORKING</a:t>
            </a:r>
            <a:endParaRPr/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bg"/>
              <a:t>WRITING</a:t>
            </a:r>
            <a:endParaRPr/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bg"/>
              <a:t>CREATING</a:t>
            </a:r>
            <a:endParaRPr/>
          </a:p>
        </p:txBody>
      </p:sp>
      <p:pic>
        <p:nvPicPr>
          <p:cNvPr id="139" name="Google Shape;13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75" y="38100"/>
            <a:ext cx="1218350" cy="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0375" y="-23637"/>
            <a:ext cx="1265675" cy="9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0722" y="1433675"/>
            <a:ext cx="4726250" cy="338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>
            <p:ph type="title"/>
          </p:nvPr>
        </p:nvSpPr>
        <p:spPr>
          <a:xfrm>
            <a:off x="847600" y="6189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ENVIRONMENTAL IDEAS</a:t>
            </a:r>
            <a:endParaRPr/>
          </a:p>
        </p:txBody>
      </p:sp>
      <p:pic>
        <p:nvPicPr>
          <p:cNvPr id="147" name="Google Shape;14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75" y="38100"/>
            <a:ext cx="1218350" cy="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0375" y="-23637"/>
            <a:ext cx="1265675" cy="9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2700" y="1379225"/>
            <a:ext cx="4863043" cy="368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306525"/>
            <a:ext cx="3574491" cy="368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>
            <p:ph type="title"/>
          </p:nvPr>
        </p:nvSpPr>
        <p:spPr>
          <a:xfrm>
            <a:off x="847600" y="6189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482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2200">
                <a:solidFill>
                  <a:srgbClr val="4BB5C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WORLD’S LARGEST LESSON</a:t>
            </a:r>
            <a:endParaRPr sz="2200">
              <a:solidFill>
                <a:srgbClr val="4BB5C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75" y="38100"/>
            <a:ext cx="1218350" cy="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0375" y="-23637"/>
            <a:ext cx="1265675" cy="9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5150" y="1924450"/>
            <a:ext cx="4485425" cy="311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7475" y="2046187"/>
            <a:ext cx="4228625" cy="287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