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12/11/2018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6788" y="514350"/>
            <a:ext cx="8915399" cy="2262781"/>
          </a:xfrm>
        </p:spPr>
        <p:txBody>
          <a:bodyPr/>
          <a:lstStyle/>
          <a:p>
            <a:pPr algn="ctr"/>
            <a:r>
              <a:rPr lang="pl-PL" dirty="0" smtClean="0"/>
              <a:t>Poland</a:t>
            </a:r>
            <a:endParaRPr lang="pl-PL" dirty="0"/>
          </a:p>
        </p:txBody>
      </p:sp>
      <p:sp>
        <p:nvSpPr>
          <p:cNvPr id="3" name="Subtitle 2"/>
          <p:cNvSpPr>
            <a:spLocks noGrp="1"/>
          </p:cNvSpPr>
          <p:nvPr>
            <p:ph type="subTitle" idx="1"/>
          </p:nvPr>
        </p:nvSpPr>
        <p:spPr/>
        <p:txBody>
          <a:bodyPr/>
          <a:lstStyle/>
          <a:p>
            <a:r>
              <a:rPr lang="pl-PL" dirty="0" smtClean="0"/>
              <a:t>Jakub Półgrabia</a:t>
            </a:r>
            <a:endParaRPr lang="pl-PL" dirty="0"/>
          </a:p>
        </p:txBody>
      </p:sp>
    </p:spTree>
    <p:extLst>
      <p:ext uri="{BB962C8B-B14F-4D97-AF65-F5344CB8AC3E}">
        <p14:creationId xmlns:p14="http://schemas.microsoft.com/office/powerpoint/2010/main" xmlns="" val="280498760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smtClean="0"/>
              <a:t>The End</a:t>
            </a:r>
            <a:endParaRPr lang="pl-PL" b="1" dirty="0"/>
          </a:p>
        </p:txBody>
      </p:sp>
      <p:sp>
        <p:nvSpPr>
          <p:cNvPr id="3" name="Content Placeholder 2"/>
          <p:cNvSpPr>
            <a:spLocks noGrp="1"/>
          </p:cNvSpPr>
          <p:nvPr>
            <p:ph idx="1"/>
          </p:nvPr>
        </p:nvSpPr>
        <p:spPr/>
        <p:txBody>
          <a:bodyPr>
            <a:normAutofit/>
          </a:bodyPr>
          <a:lstStyle/>
          <a:p>
            <a:pPr marL="0" indent="0">
              <a:buNone/>
            </a:pPr>
            <a:r>
              <a:rPr lang="pl-PL" sz="3600" dirty="0" smtClean="0"/>
              <a:t>Done: </a:t>
            </a:r>
            <a:r>
              <a:rPr lang="pl-PL" sz="3600" b="1" dirty="0" smtClean="0"/>
              <a:t>Jakub Półrabia 2cTI</a:t>
            </a:r>
            <a:endParaRPr lang="pl-PL" sz="3600" b="1" dirty="0"/>
          </a:p>
        </p:txBody>
      </p:sp>
    </p:spTree>
    <p:extLst>
      <p:ext uri="{BB962C8B-B14F-4D97-AF65-F5344CB8AC3E}">
        <p14:creationId xmlns:p14="http://schemas.microsoft.com/office/powerpoint/2010/main" xmlns="" val="22834876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a:t>Description of Poland</a:t>
            </a:r>
            <a:endParaRPr lang="pl-PL" dirty="0"/>
          </a:p>
        </p:txBody>
      </p:sp>
      <p:sp>
        <p:nvSpPr>
          <p:cNvPr id="3" name="Content Placeholder 2"/>
          <p:cNvSpPr>
            <a:spLocks noGrp="1"/>
          </p:cNvSpPr>
          <p:nvPr>
            <p:ph idx="1"/>
          </p:nvPr>
        </p:nvSpPr>
        <p:spPr>
          <a:xfrm>
            <a:off x="2323205" y="2083723"/>
            <a:ext cx="5272728" cy="3777622"/>
          </a:xfrm>
        </p:spPr>
        <p:txBody>
          <a:bodyPr>
            <a:normAutofit/>
          </a:bodyPr>
          <a:lstStyle/>
          <a:p>
            <a:pPr marL="0" indent="0">
              <a:buNone/>
            </a:pPr>
            <a:r>
              <a:rPr lang="en-US" sz="2400" dirty="0" smtClean="0"/>
              <a:t>Poland </a:t>
            </a:r>
            <a:r>
              <a:rPr lang="en-US" sz="2400" dirty="0"/>
              <a:t>is a country situated in Central Europe</a:t>
            </a:r>
            <a:r>
              <a:rPr lang="en-US" sz="2400" dirty="0" smtClean="0"/>
              <a:t>.</a:t>
            </a:r>
            <a:r>
              <a:rPr lang="pl-PL" sz="2400" dirty="0" smtClean="0"/>
              <a:t> </a:t>
            </a:r>
            <a:r>
              <a:rPr lang="en-US" sz="2400" dirty="0"/>
              <a:t>It covers more that 320 thousands square kilometers and has population of over 38 million people</a:t>
            </a:r>
            <a:r>
              <a:rPr lang="en-US" sz="2400" dirty="0" smtClean="0"/>
              <a:t>.</a:t>
            </a:r>
            <a:r>
              <a:rPr lang="pl-PL" sz="2400" dirty="0" smtClean="0"/>
              <a:t> </a:t>
            </a:r>
            <a:endParaRPr lang="pl-PL" sz="2400"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861940" y="1983021"/>
            <a:ext cx="4330060" cy="2165030"/>
          </a:xfrm>
          <a:prstGeom prst="rect">
            <a:avLst/>
          </a:prstGeom>
        </p:spPr>
      </p:pic>
    </p:spTree>
    <p:extLst>
      <p:ext uri="{BB962C8B-B14F-4D97-AF65-F5344CB8AC3E}">
        <p14:creationId xmlns:p14="http://schemas.microsoft.com/office/powerpoint/2010/main" xmlns="" val="5405045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a:t>Administrative divisions</a:t>
            </a:r>
            <a:br>
              <a:rPr lang="pl-PL" b="1" dirty="0"/>
            </a:br>
            <a:endParaRPr lang="pl-PL" dirty="0"/>
          </a:p>
        </p:txBody>
      </p:sp>
      <p:sp>
        <p:nvSpPr>
          <p:cNvPr id="3" name="Content Placeholder 2"/>
          <p:cNvSpPr>
            <a:spLocks noGrp="1"/>
          </p:cNvSpPr>
          <p:nvPr>
            <p:ph idx="1"/>
          </p:nvPr>
        </p:nvSpPr>
        <p:spPr>
          <a:xfrm>
            <a:off x="1961804" y="1537855"/>
            <a:ext cx="6309360" cy="4373367"/>
          </a:xfrm>
        </p:spPr>
        <p:txBody>
          <a:bodyPr>
            <a:normAutofit/>
          </a:bodyPr>
          <a:lstStyle/>
          <a:p>
            <a:pPr marL="0" indent="0">
              <a:buNone/>
            </a:pPr>
            <a:r>
              <a:rPr lang="en-US" sz="1600" dirty="0"/>
              <a:t>Poland's current </a:t>
            </a:r>
            <a:r>
              <a:rPr lang="en-US" sz="1600" dirty="0" err="1"/>
              <a:t>voivodeships</a:t>
            </a:r>
            <a:r>
              <a:rPr lang="en-US" sz="1600" dirty="0"/>
              <a:t> (provinces) are largely based on the country's historic regions, whereas those of the past two decades (to 1998) had been </a:t>
            </a:r>
            <a:r>
              <a:rPr lang="en-US" sz="1600" dirty="0" err="1"/>
              <a:t>centred</a:t>
            </a:r>
            <a:r>
              <a:rPr lang="en-US" sz="1600" dirty="0"/>
              <a:t> on and named for individual cities. The new units range in area from less than 10,000 square </a:t>
            </a:r>
            <a:r>
              <a:rPr lang="en-US" sz="1600" dirty="0" err="1"/>
              <a:t>kilometres</a:t>
            </a:r>
            <a:r>
              <a:rPr lang="en-US" sz="1600" dirty="0"/>
              <a:t> (3,900 </a:t>
            </a:r>
            <a:r>
              <a:rPr lang="en-US" sz="1600" dirty="0" err="1"/>
              <a:t>sq</a:t>
            </a:r>
            <a:r>
              <a:rPr lang="en-US" sz="1600" dirty="0"/>
              <a:t> mi) for Opole </a:t>
            </a:r>
            <a:r>
              <a:rPr lang="en-US" sz="1600" dirty="0" err="1"/>
              <a:t>Voivodeship</a:t>
            </a:r>
            <a:r>
              <a:rPr lang="en-US" sz="1600" dirty="0"/>
              <a:t> to more than 35,000 square </a:t>
            </a:r>
            <a:r>
              <a:rPr lang="en-US" sz="1600" dirty="0" err="1"/>
              <a:t>kilometres</a:t>
            </a:r>
            <a:r>
              <a:rPr lang="en-US" sz="1600" dirty="0"/>
              <a:t> (14,000 </a:t>
            </a:r>
            <a:r>
              <a:rPr lang="en-US" sz="1600" dirty="0" err="1"/>
              <a:t>sq</a:t>
            </a:r>
            <a:r>
              <a:rPr lang="en-US" sz="1600" dirty="0"/>
              <a:t> mi) for Masovian </a:t>
            </a:r>
            <a:r>
              <a:rPr lang="en-US" sz="1600" dirty="0" err="1"/>
              <a:t>Voivodeship</a:t>
            </a:r>
            <a:r>
              <a:rPr lang="en-US" sz="1600" dirty="0"/>
              <a:t>. Administrative authority at </a:t>
            </a:r>
            <a:r>
              <a:rPr lang="en-US" sz="1600" dirty="0" err="1"/>
              <a:t>voivodeship</a:t>
            </a:r>
            <a:r>
              <a:rPr lang="en-US" sz="1600" dirty="0"/>
              <a:t> level is shared between a government-appointed voivode (governor), an elected regional assembly (</a:t>
            </a:r>
            <a:r>
              <a:rPr lang="en-US" sz="1600" i="1" dirty="0" err="1"/>
              <a:t>sejmik</a:t>
            </a:r>
            <a:r>
              <a:rPr lang="en-US" sz="1600" dirty="0"/>
              <a:t>) and a </a:t>
            </a:r>
            <a:r>
              <a:rPr lang="en-US" sz="1600" dirty="0" err="1"/>
              <a:t>voivodeship</a:t>
            </a:r>
            <a:r>
              <a:rPr lang="en-US" sz="1600" dirty="0"/>
              <a:t> marshal, an executive elected by that </a:t>
            </a:r>
            <a:r>
              <a:rPr lang="en-US" sz="1600" dirty="0" err="1" smtClean="0"/>
              <a:t>assembly.The</a:t>
            </a:r>
            <a:r>
              <a:rPr lang="en-US" sz="1600" dirty="0" smtClean="0"/>
              <a:t> </a:t>
            </a:r>
            <a:r>
              <a:rPr lang="en-US" sz="1600" dirty="0" err="1"/>
              <a:t>voivodeships</a:t>
            </a:r>
            <a:r>
              <a:rPr lang="en-US" sz="1600" dirty="0"/>
              <a:t> are subdivided into </a:t>
            </a:r>
            <a:r>
              <a:rPr lang="en-US" sz="1600" i="1" dirty="0" err="1"/>
              <a:t>powiats</a:t>
            </a:r>
            <a:r>
              <a:rPr lang="en-US" sz="1600" dirty="0"/>
              <a:t> (often referred to in English as counties), and these are further divided into </a:t>
            </a:r>
            <a:r>
              <a:rPr lang="en-US" sz="1600" i="1" dirty="0" err="1"/>
              <a:t>gminas</a:t>
            </a:r>
            <a:r>
              <a:rPr lang="en-US" sz="1600" dirty="0"/>
              <a:t> (also known as communes or municipalities). Major cities normally have the status of both </a:t>
            </a:r>
            <a:r>
              <a:rPr lang="en-US" sz="1600" i="1" dirty="0" err="1"/>
              <a:t>gmina</a:t>
            </a:r>
            <a:r>
              <a:rPr lang="en-US" sz="1600" dirty="0"/>
              <a:t> and </a:t>
            </a:r>
            <a:r>
              <a:rPr lang="en-US" sz="1600" i="1" dirty="0" err="1"/>
              <a:t>powiat</a:t>
            </a:r>
            <a:r>
              <a:rPr lang="en-US" sz="1600" dirty="0"/>
              <a:t>. Poland has 16 </a:t>
            </a:r>
            <a:r>
              <a:rPr lang="en-US" sz="1600" dirty="0" err="1"/>
              <a:t>voivodeships</a:t>
            </a:r>
            <a:r>
              <a:rPr lang="en-US" sz="1600" dirty="0"/>
              <a:t>, 380 </a:t>
            </a:r>
            <a:r>
              <a:rPr lang="en-US" sz="1600" dirty="0" err="1"/>
              <a:t>powiats</a:t>
            </a:r>
            <a:r>
              <a:rPr lang="en-US" sz="1600" dirty="0"/>
              <a:t> (including 66 cities with </a:t>
            </a:r>
            <a:r>
              <a:rPr lang="en-US" sz="1600" i="1" dirty="0" err="1"/>
              <a:t>powiat</a:t>
            </a:r>
            <a:r>
              <a:rPr lang="en-US" sz="1600" dirty="0"/>
              <a:t> status), and 2,478 </a:t>
            </a:r>
            <a:r>
              <a:rPr lang="en-US" sz="1600" i="1" dirty="0" err="1" smtClean="0"/>
              <a:t>gminas</a:t>
            </a:r>
            <a:r>
              <a:rPr lang="pl-PL" sz="1600" i="1" dirty="0" smtClean="0"/>
              <a:t>.</a:t>
            </a:r>
            <a:endParaRPr lang="en-US" sz="1600" dirty="0"/>
          </a:p>
          <a:p>
            <a:endParaRPr lang="pl-PL" dirty="0"/>
          </a:p>
        </p:txBody>
      </p:sp>
      <p:pic>
        <p:nvPicPr>
          <p:cNvPr id="4" name="Picture 3"/>
          <p:cNvPicPr>
            <a:picLocks noChangeAspect="1"/>
          </p:cNvPicPr>
          <p:nvPr/>
        </p:nvPicPr>
        <p:blipFill>
          <a:blip r:embed="rId2"/>
          <a:stretch>
            <a:fillRect/>
          </a:stretch>
        </p:blipFill>
        <p:spPr>
          <a:xfrm>
            <a:off x="8343900" y="912021"/>
            <a:ext cx="3848100" cy="3743325"/>
          </a:xfrm>
          <a:prstGeom prst="rect">
            <a:avLst/>
          </a:prstGeom>
        </p:spPr>
      </p:pic>
    </p:spTree>
    <p:extLst>
      <p:ext uri="{BB962C8B-B14F-4D97-AF65-F5344CB8AC3E}">
        <p14:creationId xmlns:p14="http://schemas.microsoft.com/office/powerpoint/2010/main" xmlns="" val="39189107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smtClean="0"/>
              <a:t>Languages</a:t>
            </a:r>
            <a:endParaRPr lang="pl-PL" b="1" dirty="0"/>
          </a:p>
        </p:txBody>
      </p:sp>
      <p:sp>
        <p:nvSpPr>
          <p:cNvPr id="3" name="Content Placeholder 2"/>
          <p:cNvSpPr>
            <a:spLocks noGrp="1"/>
          </p:cNvSpPr>
          <p:nvPr>
            <p:ph idx="1"/>
          </p:nvPr>
        </p:nvSpPr>
        <p:spPr/>
        <p:txBody>
          <a:bodyPr/>
          <a:lstStyle/>
          <a:p>
            <a:pPr marL="0" indent="0">
              <a:buNone/>
            </a:pPr>
            <a:r>
              <a:rPr lang="en-US" b="1" dirty="0"/>
              <a:t>Polish</a:t>
            </a:r>
            <a:r>
              <a:rPr lang="en-US" dirty="0"/>
              <a:t> </a:t>
            </a:r>
            <a:r>
              <a:rPr lang="en-US" dirty="0" smtClean="0"/>
              <a:t>is </a:t>
            </a:r>
            <a:r>
              <a:rPr lang="en-US" dirty="0"/>
              <a:t>a Slavic language spoken primarily in Poland and the native language of Poles. It belongs to the </a:t>
            </a:r>
            <a:r>
              <a:rPr lang="en-US" dirty="0" err="1"/>
              <a:t>Lechitic</a:t>
            </a:r>
            <a:r>
              <a:rPr lang="en-US" dirty="0"/>
              <a:t> subgroup of West Slavic languages</a:t>
            </a:r>
            <a:r>
              <a:rPr lang="en-US" dirty="0" smtClean="0"/>
              <a:t>.</a:t>
            </a:r>
            <a:r>
              <a:rPr lang="en-US" dirty="0"/>
              <a:t> Polish is the official language of Poland, but it is also used throughout the world by Polish minorities in other countries. It is one of the official languages of the European Union. Its written standard is the Polish alphabet, which has 9 additions to the letters of the basic Latin script(</a:t>
            </a:r>
            <a:r>
              <a:rPr lang="en-US" i="1" dirty="0"/>
              <a:t>ą</a:t>
            </a:r>
            <a:r>
              <a:rPr lang="en-US" dirty="0"/>
              <a:t>, </a:t>
            </a:r>
            <a:r>
              <a:rPr lang="en-US" i="1" dirty="0"/>
              <a:t>ć</a:t>
            </a:r>
            <a:r>
              <a:rPr lang="en-US" dirty="0"/>
              <a:t>, </a:t>
            </a:r>
            <a:r>
              <a:rPr lang="en-US" i="1" dirty="0"/>
              <a:t>ę</a:t>
            </a:r>
            <a:r>
              <a:rPr lang="en-US" dirty="0"/>
              <a:t>, </a:t>
            </a:r>
            <a:r>
              <a:rPr lang="en-US" i="1" dirty="0"/>
              <a:t>ł</a:t>
            </a:r>
            <a:r>
              <a:rPr lang="en-US" dirty="0"/>
              <a:t>, </a:t>
            </a:r>
            <a:r>
              <a:rPr lang="en-US" i="1" dirty="0"/>
              <a:t>ń</a:t>
            </a:r>
            <a:r>
              <a:rPr lang="en-US" dirty="0"/>
              <a:t>, </a:t>
            </a:r>
            <a:r>
              <a:rPr lang="en-US" i="1" dirty="0"/>
              <a:t>ó</a:t>
            </a:r>
            <a:r>
              <a:rPr lang="en-US" dirty="0"/>
              <a:t>, </a:t>
            </a:r>
            <a:r>
              <a:rPr lang="en-US" i="1" dirty="0"/>
              <a:t>ś</a:t>
            </a:r>
            <a:r>
              <a:rPr lang="en-US" dirty="0"/>
              <a:t>, </a:t>
            </a:r>
            <a:r>
              <a:rPr lang="en-US" i="1" dirty="0"/>
              <a:t>ź</a:t>
            </a:r>
            <a:r>
              <a:rPr lang="en-US" dirty="0"/>
              <a:t>, </a:t>
            </a:r>
            <a:r>
              <a:rPr lang="en-US" i="1" dirty="0"/>
              <a:t>ż</a:t>
            </a:r>
            <a:r>
              <a:rPr lang="en-US" dirty="0"/>
              <a:t>), with the notable exclusion of </a:t>
            </a:r>
            <a:r>
              <a:rPr lang="en-US" i="1" dirty="0" err="1"/>
              <a:t>q</a:t>
            </a:r>
            <a:r>
              <a:rPr lang="en-US" dirty="0" err="1"/>
              <a:t>,</a:t>
            </a:r>
            <a:r>
              <a:rPr lang="en-US" i="1" dirty="0" err="1"/>
              <a:t>v</a:t>
            </a:r>
            <a:r>
              <a:rPr lang="en-US" dirty="0"/>
              <a:t>, and </a:t>
            </a:r>
            <a:r>
              <a:rPr lang="en-US" i="1" dirty="0"/>
              <a:t>x</a:t>
            </a:r>
            <a:r>
              <a:rPr lang="en-US" dirty="0"/>
              <a:t>, which are used mainly for foreign words. The deaf communities use Polish Sign Language belonging to the German family of Sign Languages.</a:t>
            </a:r>
            <a:endParaRPr lang="pl-PL" dirty="0"/>
          </a:p>
        </p:txBody>
      </p:sp>
    </p:spTree>
    <p:extLst>
      <p:ext uri="{BB962C8B-B14F-4D97-AF65-F5344CB8AC3E}">
        <p14:creationId xmlns:p14="http://schemas.microsoft.com/office/powerpoint/2010/main" xmlns="" val="28563323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a:t>Flag and Coat of arms</a:t>
            </a:r>
          </a:p>
        </p:txBody>
      </p:sp>
      <p:sp>
        <p:nvSpPr>
          <p:cNvPr id="3" name="Content Placeholder 2"/>
          <p:cNvSpPr>
            <a:spLocks noGrp="1"/>
          </p:cNvSpPr>
          <p:nvPr>
            <p:ph idx="1"/>
          </p:nvPr>
        </p:nvSpPr>
        <p:spPr>
          <a:xfrm>
            <a:off x="2589212" y="2133600"/>
            <a:ext cx="4834053" cy="3777622"/>
          </a:xfrm>
        </p:spPr>
        <p:txBody>
          <a:bodyPr/>
          <a:lstStyle/>
          <a:p>
            <a:pPr marL="0" indent="0">
              <a:buNone/>
            </a:pPr>
            <a:r>
              <a:rPr lang="en-US" dirty="0"/>
              <a:t>The flag of Poland consists of two horizontal stripes of equal width, the upper one white and the lower one red. The two colors are defined in the Polish constitution as the national colors.</a:t>
            </a:r>
          </a:p>
          <a:p>
            <a:pPr marL="0" indent="0">
              <a:buNone/>
            </a:pPr>
            <a:r>
              <a:rPr lang="pl-PL" dirty="0" smtClean="0"/>
              <a:t>T</a:t>
            </a:r>
            <a:r>
              <a:rPr lang="en-US" dirty="0" smtClean="0"/>
              <a:t>he</a:t>
            </a:r>
            <a:r>
              <a:rPr lang="en-US" dirty="0"/>
              <a:t> White Eagle is the national coat of arms of Poland. It is a stylized white eagle with a golden beak and talons, and wearing a golden crown, in a red shield.</a:t>
            </a:r>
            <a:endParaRPr lang="pl-PL"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800840" y="2058785"/>
            <a:ext cx="2155335" cy="13449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969433" y="3557499"/>
            <a:ext cx="1804596" cy="2122656"/>
          </a:xfrm>
          <a:prstGeom prst="rect">
            <a:avLst/>
          </a:prstGeom>
        </p:spPr>
      </p:pic>
    </p:spTree>
    <p:extLst>
      <p:ext uri="{BB962C8B-B14F-4D97-AF65-F5344CB8AC3E}">
        <p14:creationId xmlns:p14="http://schemas.microsoft.com/office/powerpoint/2010/main" xmlns="" val="2469212089"/>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horizont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smtClean="0"/>
              <a:t>Famous </a:t>
            </a:r>
            <a:r>
              <a:rPr lang="pl-PL" b="1" dirty="0"/>
              <a:t>people</a:t>
            </a:r>
            <a:endParaRPr lang="pl-PL" dirty="0"/>
          </a:p>
        </p:txBody>
      </p:sp>
      <p:sp>
        <p:nvSpPr>
          <p:cNvPr id="3" name="Content Placeholder 2"/>
          <p:cNvSpPr>
            <a:spLocks noGrp="1"/>
          </p:cNvSpPr>
          <p:nvPr>
            <p:ph idx="1"/>
          </p:nvPr>
        </p:nvSpPr>
        <p:spPr>
          <a:xfrm>
            <a:off x="1383866" y="1601098"/>
            <a:ext cx="5532323" cy="3777622"/>
          </a:xfrm>
        </p:spPr>
        <p:txBody>
          <a:bodyPr/>
          <a:lstStyle/>
          <a:p>
            <a:pPr marL="0" indent="0">
              <a:buNone/>
            </a:pPr>
            <a:r>
              <a:rPr lang="en-US" dirty="0"/>
              <a:t>The most popular sport in Poland is football. </a:t>
            </a:r>
            <a:r>
              <a:rPr lang="en-US" dirty="0" smtClean="0"/>
              <a:t>Poland </a:t>
            </a:r>
            <a:r>
              <a:rPr lang="en-US" dirty="0"/>
              <a:t>is also the</a:t>
            </a:r>
            <a:r>
              <a:rPr lang="en-US" b="1" dirty="0"/>
              <a:t> </a:t>
            </a:r>
            <a:r>
              <a:rPr lang="en-US" dirty="0"/>
              <a:t>birthplace of many prominent</a:t>
            </a:r>
            <a:r>
              <a:rPr lang="en-US" b="1" dirty="0"/>
              <a:t> </a:t>
            </a:r>
            <a:r>
              <a:rPr lang="en-US" dirty="0" smtClean="0"/>
              <a:t>people</a:t>
            </a:r>
            <a:r>
              <a:rPr lang="pl-PL" dirty="0"/>
              <a:t> </a:t>
            </a:r>
            <a:r>
              <a:rPr lang="pl-PL" dirty="0" smtClean="0"/>
              <a:t>such as: </a:t>
            </a:r>
            <a:r>
              <a:rPr lang="pl-PL" dirty="0"/>
              <a:t>Mikołaj Kopernik, Fryderyk Chopin</a:t>
            </a:r>
            <a:r>
              <a:rPr lang="pl-PL" dirty="0" smtClean="0"/>
              <a:t>, </a:t>
            </a:r>
            <a:r>
              <a:rPr lang="pl-PL" dirty="0"/>
              <a:t>Maria </a:t>
            </a:r>
            <a:r>
              <a:rPr lang="pl-PL" dirty="0" smtClean="0"/>
              <a:t>Skłodowska-Curie, </a:t>
            </a:r>
            <a:r>
              <a:rPr lang="pl-PL" dirty="0"/>
              <a:t>Karol </a:t>
            </a:r>
            <a:r>
              <a:rPr lang="pl-PL" dirty="0" smtClean="0"/>
              <a:t>Wojtyła, Adam Małysz, Kamil Stoch, Robert Lewandowski</a:t>
            </a:r>
            <a:endParaRPr lang="pl-PL"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657148" y="0"/>
            <a:ext cx="3534852" cy="198424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336461" y="1984248"/>
            <a:ext cx="1855539" cy="241263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650536" y="1999942"/>
            <a:ext cx="1685925" cy="2381250"/>
          </a:xfrm>
          <a:prstGeom prst="rect">
            <a:avLst/>
          </a:prstGeom>
        </p:spPr>
      </p:pic>
      <p:pic>
        <p:nvPicPr>
          <p:cNvPr id="1028" name="Picture 4" descr="Znalezione obrazy dla zapytania adam maÅysz"/>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657148" y="4381192"/>
            <a:ext cx="3546765" cy="1995056"/>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012575" y="4365498"/>
            <a:ext cx="3644573" cy="2040961"/>
          </a:xfrm>
          <a:prstGeom prst="rect">
            <a:avLst/>
          </a:prstGeom>
        </p:spPr>
      </p:pic>
    </p:spTree>
    <p:extLst>
      <p:ext uri="{BB962C8B-B14F-4D97-AF65-F5344CB8AC3E}">
        <p14:creationId xmlns:p14="http://schemas.microsoft.com/office/powerpoint/2010/main" xmlns="" val="222828734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par>
                                <p:cTn id="21" presetID="14"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par>
                                <p:cTn id="24" presetID="14" presetClass="entr" presetSubtype="1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par>
                                <p:cTn id="27" presetID="14" presetClass="entr" presetSubtype="10"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randombar(horizontal)">
                                      <p:cBhvr>
                                        <p:cTn id="29" dur="500"/>
                                        <p:tgtEl>
                                          <p:spTgt spid="1028"/>
                                        </p:tgtEl>
                                      </p:cBhvr>
                                    </p:animEffect>
                                  </p:childTnLst>
                                </p:cTn>
                              </p:par>
                              <p:par>
                                <p:cTn id="30" presetID="14" presetClass="entr" presetSubtype="1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smtClean="0"/>
              <a:t>Polish food</a:t>
            </a:r>
            <a:endParaRPr lang="pl-PL" b="1" dirty="0"/>
          </a:p>
        </p:txBody>
      </p:sp>
      <p:sp>
        <p:nvSpPr>
          <p:cNvPr id="3" name="Content Placeholder 2"/>
          <p:cNvSpPr>
            <a:spLocks noGrp="1"/>
          </p:cNvSpPr>
          <p:nvPr>
            <p:ph idx="1"/>
          </p:nvPr>
        </p:nvSpPr>
        <p:spPr>
          <a:xfrm>
            <a:off x="2589212" y="2133600"/>
            <a:ext cx="3553893" cy="3777622"/>
          </a:xfrm>
        </p:spPr>
        <p:txBody>
          <a:bodyPr/>
          <a:lstStyle/>
          <a:p>
            <a:r>
              <a:rPr lang="pl-PL" b="1" dirty="0"/>
              <a:t>Pierogi (Polish dumplings</a:t>
            </a:r>
            <a:r>
              <a:rPr lang="pl-PL" b="1" dirty="0" smtClean="0"/>
              <a:t>)</a:t>
            </a:r>
          </a:p>
          <a:p>
            <a:pPr fontAlgn="base"/>
            <a:r>
              <a:rPr lang="pl-PL" b="1" dirty="0"/>
              <a:t>Gołąbki (cabbage roll)</a:t>
            </a:r>
          </a:p>
          <a:p>
            <a:pPr fontAlgn="base"/>
            <a:r>
              <a:rPr lang="pl-PL" b="1" dirty="0"/>
              <a:t>Bigos (Hunter’s stew)</a:t>
            </a:r>
          </a:p>
          <a:p>
            <a:r>
              <a:rPr lang="en-US" b="1" dirty="0" err="1"/>
              <a:t>Kotlet</a:t>
            </a:r>
            <a:r>
              <a:rPr lang="en-US" b="1" dirty="0"/>
              <a:t> </a:t>
            </a:r>
            <a:r>
              <a:rPr lang="en-US" b="1" dirty="0" err="1"/>
              <a:t>schabowy</a:t>
            </a:r>
            <a:r>
              <a:rPr lang="en-US" b="1" dirty="0"/>
              <a:t> (breaded </a:t>
            </a:r>
            <a:r>
              <a:rPr lang="en-US" b="1" dirty="0" smtClean="0"/>
              <a:t>pork </a:t>
            </a:r>
            <a:r>
              <a:rPr lang="en-US" b="1" dirty="0"/>
              <a:t>cutlet</a:t>
            </a:r>
            <a:r>
              <a:rPr lang="en-US" b="1" dirty="0" smtClean="0"/>
              <a:t>)</a:t>
            </a:r>
            <a:endParaRPr lang="pl-PL" b="1" dirty="0" smtClean="0"/>
          </a:p>
          <a:p>
            <a:r>
              <a:rPr lang="pl-PL" b="1" dirty="0" smtClean="0"/>
              <a:t>Kielbasa (sausage)</a:t>
            </a:r>
          </a:p>
          <a:p>
            <a:r>
              <a:rPr lang="pl-PL" b="1" dirty="0"/>
              <a:t>Żur </a:t>
            </a:r>
            <a:r>
              <a:rPr lang="pl-PL" b="1" dirty="0" smtClean="0"/>
              <a:t>(</a:t>
            </a:r>
            <a:r>
              <a:rPr lang="pl-PL" b="1" dirty="0"/>
              <a:t>sour rye </a:t>
            </a:r>
            <a:r>
              <a:rPr lang="pl-PL" b="1" dirty="0" smtClean="0"/>
              <a:t>soup)</a:t>
            </a:r>
          </a:p>
          <a:p>
            <a:r>
              <a:rPr lang="pl-PL" b="1" dirty="0" smtClean="0"/>
              <a:t>Flaki (</a:t>
            </a:r>
            <a:r>
              <a:rPr lang="pl-PL" b="1" dirty="0"/>
              <a:t>meat </a:t>
            </a:r>
            <a:r>
              <a:rPr lang="pl-PL" b="1" dirty="0" smtClean="0"/>
              <a:t>stew)</a:t>
            </a:r>
            <a:endParaRPr lang="pl-PL" b="1" dirty="0"/>
          </a:p>
        </p:txBody>
      </p:sp>
      <p:pic>
        <p:nvPicPr>
          <p:cNvPr id="2052" name="Picture 4" descr="Flaki (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89379" y="1845425"/>
            <a:ext cx="2095500"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Å»urek w chlebku.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784879" y="1845425"/>
            <a:ext cx="2868974"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Znalezione obrazy dla zapytania polish food"/>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10800000" flipV="1">
            <a:off x="6972300" y="3747544"/>
            <a:ext cx="4532312" cy="26020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52865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2052"/>
                                        </p:tgtEl>
                                        <p:attrNameLst>
                                          <p:attrName>style.visibility</p:attrName>
                                        </p:attrNameLst>
                                      </p:cBhvr>
                                      <p:to>
                                        <p:strVal val="visible"/>
                                      </p:to>
                                    </p:set>
                                    <p:animEffect transition="in" filter="randombar(horizontal)">
                                      <p:cBhvr>
                                        <p:cTn id="56" dur="500"/>
                                        <p:tgtEl>
                                          <p:spTgt spid="2052"/>
                                        </p:tgtEl>
                                      </p:cBhvr>
                                    </p:animEffect>
                                  </p:childTnLst>
                                </p:cTn>
                              </p:par>
                              <p:par>
                                <p:cTn id="57" presetID="14" presetClass="entr" presetSubtype="10" fill="hold" nodeType="withEffect">
                                  <p:stCondLst>
                                    <p:cond delay="0"/>
                                  </p:stCondLst>
                                  <p:childTnLst>
                                    <p:set>
                                      <p:cBhvr>
                                        <p:cTn id="58" dur="1" fill="hold">
                                          <p:stCondLst>
                                            <p:cond delay="0"/>
                                          </p:stCondLst>
                                        </p:cTn>
                                        <p:tgtEl>
                                          <p:spTgt spid="2054"/>
                                        </p:tgtEl>
                                        <p:attrNameLst>
                                          <p:attrName>style.visibility</p:attrName>
                                        </p:attrNameLst>
                                      </p:cBhvr>
                                      <p:to>
                                        <p:strVal val="visible"/>
                                      </p:to>
                                    </p:set>
                                    <p:animEffect transition="in" filter="randombar(horizontal)">
                                      <p:cBhvr>
                                        <p:cTn id="59" dur="500"/>
                                        <p:tgtEl>
                                          <p:spTgt spid="2054"/>
                                        </p:tgtEl>
                                      </p:cBhvr>
                                    </p:animEffect>
                                  </p:childTnLst>
                                </p:cTn>
                              </p:par>
                              <p:par>
                                <p:cTn id="60" presetID="14" presetClass="entr" presetSubtype="10" fill="hold" nodeType="withEffect">
                                  <p:stCondLst>
                                    <p:cond delay="0"/>
                                  </p:stCondLst>
                                  <p:childTnLst>
                                    <p:set>
                                      <p:cBhvr>
                                        <p:cTn id="61" dur="1" fill="hold">
                                          <p:stCondLst>
                                            <p:cond delay="0"/>
                                          </p:stCondLst>
                                        </p:cTn>
                                        <p:tgtEl>
                                          <p:spTgt spid="2056"/>
                                        </p:tgtEl>
                                        <p:attrNameLst>
                                          <p:attrName>style.visibility</p:attrName>
                                        </p:attrNameLst>
                                      </p:cBhvr>
                                      <p:to>
                                        <p:strVal val="visible"/>
                                      </p:to>
                                    </p:set>
                                    <p:animEffect transition="in" filter="randombar(horizontal)">
                                      <p:cBhvr>
                                        <p:cTn id="62"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smtClean="0"/>
              <a:t>Zduńska Wola</a:t>
            </a:r>
            <a:endParaRPr lang="pl-PL" b="1" dirty="0"/>
          </a:p>
        </p:txBody>
      </p:sp>
      <p:sp>
        <p:nvSpPr>
          <p:cNvPr id="3" name="Content Placeholder 2"/>
          <p:cNvSpPr>
            <a:spLocks noGrp="1"/>
          </p:cNvSpPr>
          <p:nvPr>
            <p:ph idx="1"/>
          </p:nvPr>
        </p:nvSpPr>
        <p:spPr>
          <a:xfrm>
            <a:off x="818601" y="1905000"/>
            <a:ext cx="4821238" cy="3777622"/>
          </a:xfrm>
        </p:spPr>
        <p:txBody>
          <a:bodyPr>
            <a:normAutofit/>
          </a:bodyPr>
          <a:lstStyle/>
          <a:p>
            <a:pPr marL="0" indent="0">
              <a:buNone/>
            </a:pPr>
            <a:r>
              <a:rPr lang="en-US" b="1" dirty="0" err="1"/>
              <a:t>Zduńska</a:t>
            </a:r>
            <a:r>
              <a:rPr lang="en-US" b="1" dirty="0"/>
              <a:t> </a:t>
            </a:r>
            <a:r>
              <a:rPr lang="en-US" b="1" dirty="0" err="1"/>
              <a:t>Wola</a:t>
            </a:r>
            <a:r>
              <a:rPr lang="en-US" b="1" dirty="0"/>
              <a:t> </a:t>
            </a:r>
            <a:r>
              <a:rPr lang="en-US" dirty="0"/>
              <a:t>is a town in central Poland with 42,698 </a:t>
            </a:r>
            <a:r>
              <a:rPr lang="en-US" dirty="0" smtClean="0"/>
              <a:t>inhabitants</a:t>
            </a:r>
            <a:r>
              <a:rPr lang="pl-PL" dirty="0" smtClean="0"/>
              <a:t>.</a:t>
            </a:r>
            <a:r>
              <a:rPr lang="en-US" dirty="0" smtClean="0"/>
              <a:t> Situated </a:t>
            </a:r>
            <a:r>
              <a:rPr lang="en-US" dirty="0"/>
              <a:t>in the </a:t>
            </a:r>
            <a:r>
              <a:rPr lang="en-US" dirty="0" err="1" smtClean="0"/>
              <a:t>Łódź</a:t>
            </a:r>
            <a:r>
              <a:rPr lang="pl-PL" dirty="0" smtClean="0"/>
              <a:t>. </a:t>
            </a:r>
            <a:r>
              <a:rPr lang="en-US" dirty="0" smtClean="0"/>
              <a:t>It </a:t>
            </a:r>
            <a:r>
              <a:rPr lang="en-US" dirty="0"/>
              <a:t>is the seat of </a:t>
            </a:r>
            <a:r>
              <a:rPr lang="en-US" dirty="0" err="1"/>
              <a:t>Zduńska</a:t>
            </a:r>
            <a:r>
              <a:rPr lang="en-US" dirty="0"/>
              <a:t> </a:t>
            </a:r>
            <a:r>
              <a:rPr lang="en-US" dirty="0" err="1"/>
              <a:t>Wola</a:t>
            </a:r>
            <a:r>
              <a:rPr lang="en-US" dirty="0"/>
              <a:t> County. The town was once one of the largest cloth, linen and cotton weaving </a:t>
            </a:r>
            <a:r>
              <a:rPr lang="en-US" dirty="0" err="1"/>
              <a:t>centres</a:t>
            </a:r>
            <a:r>
              <a:rPr lang="en-US" dirty="0"/>
              <a:t> in Poland and is the birthplace of Saint Maximilian Kolbe and </a:t>
            </a:r>
            <a:r>
              <a:rPr lang="en-US" dirty="0" err="1"/>
              <a:t>Maksymilian</a:t>
            </a:r>
            <a:r>
              <a:rPr lang="en-US" dirty="0"/>
              <a:t> </a:t>
            </a:r>
            <a:r>
              <a:rPr lang="en-US" dirty="0" err="1"/>
              <a:t>Faktorowicz</a:t>
            </a:r>
            <a:r>
              <a:rPr lang="en-US" dirty="0"/>
              <a:t>, the founder of Max Factor cosmetics company.</a:t>
            </a:r>
            <a:endParaRPr lang="en-US" b="1" dirty="0"/>
          </a:p>
          <a:p>
            <a:endParaRPr lang="pl-PL" dirty="0"/>
          </a:p>
        </p:txBody>
      </p:sp>
      <p:pic>
        <p:nvPicPr>
          <p:cNvPr id="3076" name="Picture 4" descr="Znalezione obrazy dla zapytania zduÅska wol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93476" y="1695796"/>
            <a:ext cx="5433646" cy="4075234"/>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Znalezione obrazy dla zapytania zduÅska wola godÅo miast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15986" y="351019"/>
            <a:ext cx="1187441" cy="13447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127133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078"/>
                                        </p:tgtEl>
                                        <p:attrNameLst>
                                          <p:attrName>style.visibility</p:attrName>
                                        </p:attrNameLst>
                                      </p:cBhvr>
                                      <p:to>
                                        <p:strVal val="visible"/>
                                      </p:to>
                                    </p:set>
                                    <p:animEffect transition="in" filter="wipe(down)">
                                      <p:cBhvr>
                                        <p:cTn id="14" dur="580">
                                          <p:stCondLst>
                                            <p:cond delay="0"/>
                                          </p:stCondLst>
                                        </p:cTn>
                                        <p:tgtEl>
                                          <p:spTgt spid="3078"/>
                                        </p:tgtEl>
                                      </p:cBhvr>
                                    </p:animEffect>
                                    <p:anim calcmode="lin" valueType="num">
                                      <p:cBhvr>
                                        <p:cTn id="15" dur="1822" tmFilter="0,0; 0.14,0.36; 0.43,0.73; 0.71,0.91; 1.0,1.0">
                                          <p:stCondLst>
                                            <p:cond delay="0"/>
                                          </p:stCondLst>
                                        </p:cTn>
                                        <p:tgtEl>
                                          <p:spTgt spid="307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07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07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07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078"/>
                                        </p:tgtEl>
                                        <p:attrNameLst>
                                          <p:attrName>ppt_y</p:attrName>
                                        </p:attrNameLst>
                                      </p:cBhvr>
                                      <p:tavLst>
                                        <p:tav tm="0" fmla="#ppt_y-sin(pi*$)/81">
                                          <p:val>
                                            <p:fltVal val="0"/>
                                          </p:val>
                                        </p:tav>
                                        <p:tav tm="100000">
                                          <p:val>
                                            <p:fltVal val="1"/>
                                          </p:val>
                                        </p:tav>
                                      </p:tavLst>
                                    </p:anim>
                                    <p:animScale>
                                      <p:cBhvr>
                                        <p:cTn id="20" dur="26">
                                          <p:stCondLst>
                                            <p:cond delay="650"/>
                                          </p:stCondLst>
                                        </p:cTn>
                                        <p:tgtEl>
                                          <p:spTgt spid="3078"/>
                                        </p:tgtEl>
                                      </p:cBhvr>
                                      <p:to x="100000" y="60000"/>
                                    </p:animScale>
                                    <p:animScale>
                                      <p:cBhvr>
                                        <p:cTn id="21" dur="166" decel="50000">
                                          <p:stCondLst>
                                            <p:cond delay="676"/>
                                          </p:stCondLst>
                                        </p:cTn>
                                        <p:tgtEl>
                                          <p:spTgt spid="3078"/>
                                        </p:tgtEl>
                                      </p:cBhvr>
                                      <p:to x="100000" y="100000"/>
                                    </p:animScale>
                                    <p:animScale>
                                      <p:cBhvr>
                                        <p:cTn id="22" dur="26">
                                          <p:stCondLst>
                                            <p:cond delay="1312"/>
                                          </p:stCondLst>
                                        </p:cTn>
                                        <p:tgtEl>
                                          <p:spTgt spid="3078"/>
                                        </p:tgtEl>
                                      </p:cBhvr>
                                      <p:to x="100000" y="80000"/>
                                    </p:animScale>
                                    <p:animScale>
                                      <p:cBhvr>
                                        <p:cTn id="23" dur="166" decel="50000">
                                          <p:stCondLst>
                                            <p:cond delay="1338"/>
                                          </p:stCondLst>
                                        </p:cTn>
                                        <p:tgtEl>
                                          <p:spTgt spid="3078"/>
                                        </p:tgtEl>
                                      </p:cBhvr>
                                      <p:to x="100000" y="100000"/>
                                    </p:animScale>
                                    <p:animScale>
                                      <p:cBhvr>
                                        <p:cTn id="24" dur="26">
                                          <p:stCondLst>
                                            <p:cond delay="1642"/>
                                          </p:stCondLst>
                                        </p:cTn>
                                        <p:tgtEl>
                                          <p:spTgt spid="3078"/>
                                        </p:tgtEl>
                                      </p:cBhvr>
                                      <p:to x="100000" y="90000"/>
                                    </p:animScale>
                                    <p:animScale>
                                      <p:cBhvr>
                                        <p:cTn id="25" dur="166" decel="50000">
                                          <p:stCondLst>
                                            <p:cond delay="1668"/>
                                          </p:stCondLst>
                                        </p:cTn>
                                        <p:tgtEl>
                                          <p:spTgt spid="3078"/>
                                        </p:tgtEl>
                                      </p:cBhvr>
                                      <p:to x="100000" y="100000"/>
                                    </p:animScale>
                                    <p:animScale>
                                      <p:cBhvr>
                                        <p:cTn id="26" dur="26">
                                          <p:stCondLst>
                                            <p:cond delay="1808"/>
                                          </p:stCondLst>
                                        </p:cTn>
                                        <p:tgtEl>
                                          <p:spTgt spid="3078"/>
                                        </p:tgtEl>
                                      </p:cBhvr>
                                      <p:to x="100000" y="95000"/>
                                    </p:animScale>
                                    <p:animScale>
                                      <p:cBhvr>
                                        <p:cTn id="27" dur="166" decel="50000">
                                          <p:stCondLst>
                                            <p:cond delay="1834"/>
                                          </p:stCondLst>
                                        </p:cTn>
                                        <p:tgtEl>
                                          <p:spTgt spid="3078"/>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 calcmode="lin" valueType="num">
                                      <p:cBhvr additive="base">
                                        <p:cTn id="3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076"/>
                                        </p:tgtEl>
                                        <p:attrNameLst>
                                          <p:attrName>style.visibility</p:attrName>
                                        </p:attrNameLst>
                                      </p:cBhvr>
                                      <p:to>
                                        <p:strVal val="visible"/>
                                      </p:to>
                                    </p:set>
                                    <p:animEffect transition="in" filter="randombar(horizontal)">
                                      <p:cBhvr>
                                        <p:cTn id="38"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b="1" dirty="0" smtClean="0"/>
              <a:t>My school - </a:t>
            </a:r>
            <a:r>
              <a:rPr lang="pl-PL" b="1" dirty="0"/>
              <a:t>Zespół Szkół Elektronicznych im. Stanisława Staszica</a:t>
            </a:r>
            <a:br>
              <a:rPr lang="pl-PL" b="1" dirty="0"/>
            </a:br>
            <a:r>
              <a:rPr lang="pl-PL" dirty="0"/>
              <a:t/>
            </a:r>
            <a:br>
              <a:rPr lang="pl-PL" dirty="0"/>
            </a:br>
            <a:endParaRPr lang="pl-PL" b="1" dirty="0"/>
          </a:p>
        </p:txBody>
      </p:sp>
      <p:sp>
        <p:nvSpPr>
          <p:cNvPr id="3" name="Content Placeholder 2"/>
          <p:cNvSpPr>
            <a:spLocks noGrp="1"/>
          </p:cNvSpPr>
          <p:nvPr>
            <p:ph idx="1"/>
          </p:nvPr>
        </p:nvSpPr>
        <p:spPr>
          <a:xfrm>
            <a:off x="2589212" y="2133600"/>
            <a:ext cx="4230688" cy="3777622"/>
          </a:xfrm>
        </p:spPr>
        <p:txBody>
          <a:bodyPr/>
          <a:lstStyle/>
          <a:p>
            <a:pPr marL="0" indent="0">
              <a:buNone/>
            </a:pPr>
            <a:r>
              <a:rPr lang="pl-PL" dirty="0" err="1" smtClean="0"/>
              <a:t>This</a:t>
            </a:r>
            <a:r>
              <a:rPr lang="pl-PL" dirty="0" smtClean="0"/>
              <a:t> </a:t>
            </a:r>
            <a:r>
              <a:rPr lang="pl-PL" dirty="0" err="1" smtClean="0"/>
              <a:t>is</a:t>
            </a:r>
            <a:r>
              <a:rPr lang="pl-PL" dirty="0" smtClean="0"/>
              <a:t> a </a:t>
            </a:r>
            <a:r>
              <a:rPr lang="pl-PL" dirty="0" smtClean="0"/>
              <a:t>secondary school(vocational school). Student spend there about 8-10 hours a day and we lern IT subjects. This is the one of </a:t>
            </a:r>
            <a:r>
              <a:rPr lang="en-US" dirty="0" smtClean="0"/>
              <a:t>the </a:t>
            </a:r>
            <a:r>
              <a:rPr lang="en-US" dirty="0"/>
              <a:t>best </a:t>
            </a:r>
            <a:r>
              <a:rPr lang="pl-PL" dirty="0" smtClean="0"/>
              <a:t>vocational </a:t>
            </a:r>
            <a:r>
              <a:rPr lang="en-US" dirty="0" smtClean="0"/>
              <a:t>schools </a:t>
            </a:r>
            <a:r>
              <a:rPr lang="en-US" dirty="0"/>
              <a:t>in </a:t>
            </a:r>
            <a:r>
              <a:rPr lang="pl-PL" dirty="0" smtClean="0"/>
              <a:t>P</a:t>
            </a:r>
            <a:r>
              <a:rPr lang="en-US" dirty="0" err="1" smtClean="0"/>
              <a:t>oland</a:t>
            </a:r>
            <a:r>
              <a:rPr lang="pl-PL" dirty="0"/>
              <a:t>.</a:t>
            </a:r>
            <a:endParaRPr lang="pl-PL" dirty="0" smtClean="0"/>
          </a:p>
          <a:p>
            <a:pPr marL="0" indent="0">
              <a:buNone/>
            </a:pPr>
            <a:endParaRPr lang="pl-PL" dirty="0"/>
          </a:p>
        </p:txBody>
      </p:sp>
      <p:pic>
        <p:nvPicPr>
          <p:cNvPr id="4104" name="Picture 8" descr="Znalezione obrazy dla zapytania zse zduÅska wol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88175" y="3374689"/>
            <a:ext cx="5203825" cy="3483311"/>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679215" y="1485900"/>
            <a:ext cx="3825397" cy="1888789"/>
          </a:xfrm>
          <a:prstGeom prst="rect">
            <a:avLst/>
          </a:prstGeom>
        </p:spPr>
      </p:pic>
    </p:spTree>
    <p:extLst>
      <p:ext uri="{BB962C8B-B14F-4D97-AF65-F5344CB8AC3E}">
        <p14:creationId xmlns:p14="http://schemas.microsoft.com/office/powerpoint/2010/main" xmlns="" val="293909514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80">
                                          <p:stCondLst>
                                            <p:cond delay="0"/>
                                          </p:stCondLst>
                                        </p:cTn>
                                        <p:tgtEl>
                                          <p:spTgt spid="13"/>
                                        </p:tgtEl>
                                      </p:cBhvr>
                                    </p:animEffect>
                                    <p:anim calcmode="lin" valueType="num">
                                      <p:cBhvr>
                                        <p:cTn id="1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0" dur="26">
                                          <p:stCondLst>
                                            <p:cond delay="650"/>
                                          </p:stCondLst>
                                        </p:cTn>
                                        <p:tgtEl>
                                          <p:spTgt spid="13"/>
                                        </p:tgtEl>
                                      </p:cBhvr>
                                      <p:to x="100000" y="60000"/>
                                    </p:animScale>
                                    <p:animScale>
                                      <p:cBhvr>
                                        <p:cTn id="21" dur="166" decel="50000">
                                          <p:stCondLst>
                                            <p:cond delay="676"/>
                                          </p:stCondLst>
                                        </p:cTn>
                                        <p:tgtEl>
                                          <p:spTgt spid="13"/>
                                        </p:tgtEl>
                                      </p:cBhvr>
                                      <p:to x="100000" y="100000"/>
                                    </p:animScale>
                                    <p:animScale>
                                      <p:cBhvr>
                                        <p:cTn id="22" dur="26">
                                          <p:stCondLst>
                                            <p:cond delay="1312"/>
                                          </p:stCondLst>
                                        </p:cTn>
                                        <p:tgtEl>
                                          <p:spTgt spid="13"/>
                                        </p:tgtEl>
                                      </p:cBhvr>
                                      <p:to x="100000" y="80000"/>
                                    </p:animScale>
                                    <p:animScale>
                                      <p:cBhvr>
                                        <p:cTn id="23" dur="166" decel="50000">
                                          <p:stCondLst>
                                            <p:cond delay="1338"/>
                                          </p:stCondLst>
                                        </p:cTn>
                                        <p:tgtEl>
                                          <p:spTgt spid="13"/>
                                        </p:tgtEl>
                                      </p:cBhvr>
                                      <p:to x="100000" y="100000"/>
                                    </p:animScale>
                                    <p:animScale>
                                      <p:cBhvr>
                                        <p:cTn id="24" dur="26">
                                          <p:stCondLst>
                                            <p:cond delay="1642"/>
                                          </p:stCondLst>
                                        </p:cTn>
                                        <p:tgtEl>
                                          <p:spTgt spid="13"/>
                                        </p:tgtEl>
                                      </p:cBhvr>
                                      <p:to x="100000" y="90000"/>
                                    </p:animScale>
                                    <p:animScale>
                                      <p:cBhvr>
                                        <p:cTn id="25" dur="166" decel="50000">
                                          <p:stCondLst>
                                            <p:cond delay="1668"/>
                                          </p:stCondLst>
                                        </p:cTn>
                                        <p:tgtEl>
                                          <p:spTgt spid="13"/>
                                        </p:tgtEl>
                                      </p:cBhvr>
                                      <p:to x="100000" y="100000"/>
                                    </p:animScale>
                                    <p:animScale>
                                      <p:cBhvr>
                                        <p:cTn id="26" dur="26">
                                          <p:stCondLst>
                                            <p:cond delay="1808"/>
                                          </p:stCondLst>
                                        </p:cTn>
                                        <p:tgtEl>
                                          <p:spTgt spid="13"/>
                                        </p:tgtEl>
                                      </p:cBhvr>
                                      <p:to x="100000" y="95000"/>
                                    </p:animScale>
                                    <p:animScale>
                                      <p:cBhvr>
                                        <p:cTn id="27" dur="166" decel="50000">
                                          <p:stCondLst>
                                            <p:cond delay="1834"/>
                                          </p:stCondLst>
                                        </p:cTn>
                                        <p:tgtEl>
                                          <p:spTgt spid="13"/>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 calcmode="lin" valueType="num">
                                      <p:cBhvr additive="base">
                                        <p:cTn id="3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randombar(horizontal)">
                                      <p:cBhvr>
                                        <p:cTn id="38"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56</TotalTime>
  <Words>133</Words>
  <Application>Microsoft Office PowerPoint</Application>
  <PresentationFormat>Niestandardowy</PresentationFormat>
  <Paragraphs>27</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Wisp</vt:lpstr>
      <vt:lpstr>Poland</vt:lpstr>
      <vt:lpstr>Description of Poland</vt:lpstr>
      <vt:lpstr>Administrative divisions </vt:lpstr>
      <vt:lpstr>Languages</vt:lpstr>
      <vt:lpstr>Flag and Coat of arms</vt:lpstr>
      <vt:lpstr>Famous people</vt:lpstr>
      <vt:lpstr>Polish food</vt:lpstr>
      <vt:lpstr>Zduńska Wola</vt:lpstr>
      <vt:lpstr>My school - Zespół Szkół Elektronicznych im. Stanisława Staszica  </vt:lpstr>
      <vt:lpstr>The End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Poland</dc:title>
  <dc:creator>Kuba</dc:creator>
  <cp:lastModifiedBy>K Kaczorowska</cp:lastModifiedBy>
  <cp:revision>8</cp:revision>
  <dcterms:created xsi:type="dcterms:W3CDTF">2018-12-09T12:45:38Z</dcterms:created>
  <dcterms:modified xsi:type="dcterms:W3CDTF">2018-12-11T11:15:41Z</dcterms:modified>
</cp:coreProperties>
</file>