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1901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pl-PL"/>
              <a:t>Kliknij, aby edytować styl</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pl-PL"/>
              <a:t>Kliknij ikonę, aby dodać obraz</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396058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pl-PL"/>
              <a:t>Kliknij, aby edytować styl</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pl-PL"/>
              <a:t>Edytuj style wzorca tekstu</a:t>
            </a:r>
          </a:p>
        </p:txBody>
      </p:sp>
      <p:sp>
        <p:nvSpPr>
          <p:cNvPr id="4" name="Date Placeholder 3"/>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3554239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pl-PL"/>
              <a:t>Kliknij, aby edytować styl</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pl-PL"/>
              <a:t>Edytuj style wzorca tekstu</a:t>
            </a:r>
          </a:p>
        </p:txBody>
      </p:sp>
      <p:sp>
        <p:nvSpPr>
          <p:cNvPr id="2" name="Date Placeholder 1"/>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280598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1035831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1034775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22572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pl-PL"/>
              <a:t>Kliknij, aby edytować styl</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350136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pl-PL"/>
              <a:t>Kliknij, aby edytować styl</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242265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205544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396449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147328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113688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pl-PL"/>
              <a:t>Kliknij, aby edytować styl</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C7C22881-CECA-4F2B-BD9A-661BDC7DA71D}" type="datetimeFigureOut">
              <a:rPr lang="pl-PL" smtClean="0"/>
              <a:pPr/>
              <a:t>2018-12-11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297977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pl-PL"/>
              <a:t>Kliknij, aby edytować styl</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pl-PL"/>
              <a:t>Kliknij ikonę, aby dodać obraz</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a:xfrm>
            <a:off x="3885810" y="6041362"/>
            <a:ext cx="976879" cy="365125"/>
          </a:xfrm>
        </p:spPr>
        <p:txBody>
          <a:bodyPr/>
          <a:lstStyle/>
          <a:p>
            <a:fld id="{C7C22881-CECA-4F2B-BD9A-661BDC7DA71D}" type="datetimeFigureOut">
              <a:rPr lang="pl-PL" smtClean="0"/>
              <a:pPr/>
              <a:t>2018-12-11</a:t>
            </a:fld>
            <a:endParaRPr lang="pl-PL"/>
          </a:p>
        </p:txBody>
      </p:sp>
      <p:sp>
        <p:nvSpPr>
          <p:cNvPr id="6" name="Footer Placeholder 5"/>
          <p:cNvSpPr>
            <a:spLocks noGrp="1"/>
          </p:cNvSpPr>
          <p:nvPr>
            <p:ph type="ftr" sz="quarter" idx="11"/>
          </p:nvPr>
        </p:nvSpPr>
        <p:spPr>
          <a:xfrm>
            <a:off x="590396" y="6041362"/>
            <a:ext cx="3295413" cy="365125"/>
          </a:xfrm>
        </p:spPr>
        <p:txBody>
          <a:bodyPr/>
          <a:lstStyle/>
          <a:p>
            <a:endParaRPr lang="pl-PL"/>
          </a:p>
        </p:txBody>
      </p:sp>
      <p:sp>
        <p:nvSpPr>
          <p:cNvPr id="7" name="Slide Number Placeholder 6"/>
          <p:cNvSpPr>
            <a:spLocks noGrp="1"/>
          </p:cNvSpPr>
          <p:nvPr>
            <p:ph type="sldNum" sz="quarter" idx="12"/>
          </p:nvPr>
        </p:nvSpPr>
        <p:spPr>
          <a:xfrm>
            <a:off x="4862689" y="5915888"/>
            <a:ext cx="1062155" cy="490599"/>
          </a:xfrm>
        </p:spPr>
        <p:txBody>
          <a:body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392593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pl-PL"/>
              <a:t>Kliknij, aby edytować styl</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pl-PL"/>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7C22881-CECA-4F2B-BD9A-661BDC7DA71D}" type="datetimeFigureOut">
              <a:rPr lang="pl-PL" smtClean="0"/>
              <a:pPr/>
              <a:t>2018-12-11</a:t>
            </a:fld>
            <a:endParaRPr lang="pl-PL"/>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3580820-BF33-4625-83DE-9D0AB8C6A883}" type="slidenum">
              <a:rPr lang="pl-PL" smtClean="0"/>
              <a:pPr/>
              <a:t>‹#›</a:t>
            </a:fld>
            <a:endParaRPr lang="pl-PL"/>
          </a:p>
        </p:txBody>
      </p:sp>
    </p:spTree>
    <p:extLst>
      <p:ext uri="{BB962C8B-B14F-4D97-AF65-F5344CB8AC3E}">
        <p14:creationId xmlns:p14="http://schemas.microsoft.com/office/powerpoint/2010/main" xmlns="" val="415340201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E500194-98B0-41D4-A9B7-E5CF914A57D7}"/>
              </a:ext>
            </a:extLst>
          </p:cNvPr>
          <p:cNvSpPr>
            <a:spLocks noGrp="1"/>
          </p:cNvSpPr>
          <p:nvPr>
            <p:ph type="ctrTitle"/>
          </p:nvPr>
        </p:nvSpPr>
        <p:spPr/>
        <p:txBody>
          <a:bodyPr/>
          <a:lstStyle/>
          <a:p>
            <a:r>
              <a:rPr lang="pl-PL" sz="11500" dirty="0"/>
              <a:t>POLAND</a:t>
            </a:r>
          </a:p>
        </p:txBody>
      </p:sp>
      <p:sp>
        <p:nvSpPr>
          <p:cNvPr id="3" name="Podtytuł 2">
            <a:extLst>
              <a:ext uri="{FF2B5EF4-FFF2-40B4-BE49-F238E27FC236}">
                <a16:creationId xmlns:a16="http://schemas.microsoft.com/office/drawing/2014/main" xmlns="" id="{A193D26A-33BE-4E34-AB58-A6BEA78DC332}"/>
              </a:ext>
            </a:extLst>
          </p:cNvPr>
          <p:cNvSpPr>
            <a:spLocks noGrp="1"/>
          </p:cNvSpPr>
          <p:nvPr>
            <p:ph type="subTitle" idx="1"/>
          </p:nvPr>
        </p:nvSpPr>
        <p:spPr/>
        <p:txBody>
          <a:bodyPr/>
          <a:lstStyle/>
          <a:p>
            <a:r>
              <a:rPr lang="pl-PL" dirty="0"/>
              <a:t>Krzysztof </a:t>
            </a:r>
            <a:r>
              <a:rPr lang="pl-PL" dirty="0" err="1"/>
              <a:t>Trzcianowski</a:t>
            </a:r>
            <a:endParaRPr lang="pl-PL" dirty="0"/>
          </a:p>
        </p:txBody>
      </p:sp>
    </p:spTree>
    <p:extLst>
      <p:ext uri="{BB962C8B-B14F-4D97-AF65-F5344CB8AC3E}">
        <p14:creationId xmlns:p14="http://schemas.microsoft.com/office/powerpoint/2010/main" xmlns="" val="304132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46E5EA4-08C4-4DF5-A6A2-934BE34AE199}"/>
              </a:ext>
            </a:extLst>
          </p:cNvPr>
          <p:cNvSpPr>
            <a:spLocks noGrp="1"/>
          </p:cNvSpPr>
          <p:nvPr>
            <p:ph type="title"/>
          </p:nvPr>
        </p:nvSpPr>
        <p:spPr/>
        <p:txBody>
          <a:bodyPr/>
          <a:lstStyle/>
          <a:p>
            <a:r>
              <a:rPr lang="pl-PL" dirty="0"/>
              <a:t>Zduńska Wola</a:t>
            </a:r>
          </a:p>
        </p:txBody>
      </p:sp>
      <p:sp>
        <p:nvSpPr>
          <p:cNvPr id="3" name="Symbol zastępczy zawartości 2">
            <a:extLst>
              <a:ext uri="{FF2B5EF4-FFF2-40B4-BE49-F238E27FC236}">
                <a16:creationId xmlns:a16="http://schemas.microsoft.com/office/drawing/2014/main" xmlns="" id="{D47463EF-8538-4F46-830C-FF4B0B5EDCD0}"/>
              </a:ext>
            </a:extLst>
          </p:cNvPr>
          <p:cNvSpPr>
            <a:spLocks noGrp="1"/>
          </p:cNvSpPr>
          <p:nvPr>
            <p:ph sz="quarter" idx="13"/>
          </p:nvPr>
        </p:nvSpPr>
        <p:spPr>
          <a:xfrm>
            <a:off x="685801" y="1961796"/>
            <a:ext cx="4838699" cy="3969104"/>
          </a:xfrm>
        </p:spPr>
        <p:txBody>
          <a:bodyPr/>
          <a:lstStyle/>
          <a:p>
            <a:r>
              <a:rPr lang="en-US" b="1" dirty="0" err="1"/>
              <a:t>Zduńska</a:t>
            </a:r>
            <a:r>
              <a:rPr lang="en-US" b="1" dirty="0"/>
              <a:t> </a:t>
            </a:r>
            <a:r>
              <a:rPr lang="en-US" b="1" dirty="0" err="1"/>
              <a:t>Wola</a:t>
            </a:r>
            <a:r>
              <a:rPr lang="pl-PL" b="1" dirty="0"/>
              <a:t> </a:t>
            </a:r>
            <a:r>
              <a:rPr lang="en-US" dirty="0"/>
              <a:t>is a town in central Poland with 42,698 inhabitants (2016). Situated in the </a:t>
            </a:r>
            <a:r>
              <a:rPr lang="en-US" dirty="0" err="1"/>
              <a:t>Łódź</a:t>
            </a:r>
            <a:r>
              <a:rPr lang="en-US" dirty="0"/>
              <a:t> Province</a:t>
            </a:r>
            <a:r>
              <a:rPr lang="pl-PL" dirty="0"/>
              <a:t> </a:t>
            </a:r>
            <a:r>
              <a:rPr lang="en-US" dirty="0"/>
              <a:t>(since 1999), previously in </a:t>
            </a:r>
            <a:r>
              <a:rPr lang="en-US" dirty="0" err="1"/>
              <a:t>Sieradz</a:t>
            </a:r>
            <a:r>
              <a:rPr lang="en-US" dirty="0"/>
              <a:t> Province (1975–1998). It is the seat of </a:t>
            </a:r>
            <a:r>
              <a:rPr lang="en-US" dirty="0" err="1"/>
              <a:t>Zduńska</a:t>
            </a:r>
            <a:r>
              <a:rPr lang="en-US" dirty="0"/>
              <a:t> </a:t>
            </a:r>
            <a:r>
              <a:rPr lang="en-US" dirty="0" err="1"/>
              <a:t>Wola</a:t>
            </a:r>
            <a:r>
              <a:rPr lang="en-US" dirty="0"/>
              <a:t> County. The town was once one of the largest cloth, linen and cotton weaving </a:t>
            </a:r>
            <a:r>
              <a:rPr lang="en-US" dirty="0" err="1"/>
              <a:t>centres</a:t>
            </a:r>
            <a:r>
              <a:rPr lang="en-US" dirty="0"/>
              <a:t> in Poland and is the birthplace of Saint Maximilian Kolbe and </a:t>
            </a:r>
            <a:r>
              <a:rPr lang="en-US" dirty="0" err="1"/>
              <a:t>Maksymilian</a:t>
            </a:r>
            <a:r>
              <a:rPr lang="en-US" dirty="0"/>
              <a:t> </a:t>
            </a:r>
            <a:r>
              <a:rPr lang="en-US" dirty="0" err="1"/>
              <a:t>Faktorowicz</a:t>
            </a:r>
            <a:r>
              <a:rPr lang="en-US" dirty="0"/>
              <a:t>, the founder of Max Factor cosmetics company.</a:t>
            </a:r>
            <a:endParaRPr lang="pl-PL" dirty="0"/>
          </a:p>
        </p:txBody>
      </p:sp>
      <p:pic>
        <p:nvPicPr>
          <p:cNvPr id="9218" name="Picture 2" descr="Znalezione obrazy dla zapytania zduÅska wola">
            <a:extLst>
              <a:ext uri="{FF2B5EF4-FFF2-40B4-BE49-F238E27FC236}">
                <a16:creationId xmlns:a16="http://schemas.microsoft.com/office/drawing/2014/main" xmlns="" id="{B6CAA533-2FA2-4D6D-B521-20BD26D57B5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01266" y="1550988"/>
            <a:ext cx="5604933" cy="4203700"/>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Znalezione obrazy dla zapytania zduÅska wola godÅo miasta">
            <a:extLst>
              <a:ext uri="{FF2B5EF4-FFF2-40B4-BE49-F238E27FC236}">
                <a16:creationId xmlns:a16="http://schemas.microsoft.com/office/drawing/2014/main" xmlns="" id="{A0DEB896-718B-4346-A2B5-DB6033F75CF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16737" y="2772876"/>
            <a:ext cx="2633244" cy="29818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338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89CB9D2-68A0-4227-BACF-5F1B84B80E50}"/>
              </a:ext>
            </a:extLst>
          </p:cNvPr>
          <p:cNvSpPr>
            <a:spLocks noGrp="1"/>
          </p:cNvSpPr>
          <p:nvPr>
            <p:ph type="title"/>
          </p:nvPr>
        </p:nvSpPr>
        <p:spPr>
          <a:xfrm>
            <a:off x="810001" y="812800"/>
            <a:ext cx="10571998" cy="970450"/>
          </a:xfrm>
        </p:spPr>
        <p:txBody>
          <a:bodyPr/>
          <a:lstStyle/>
          <a:p>
            <a:r>
              <a:rPr lang="pl-PL" dirty="0" err="1"/>
              <a:t>Our</a:t>
            </a:r>
            <a:r>
              <a:rPr lang="pl-PL" dirty="0"/>
              <a:t> School - </a:t>
            </a:r>
            <a:r>
              <a:rPr lang="pl-PL" b="0" dirty="0"/>
              <a:t>Zespół Szkół Elektronicznych im. Stanisława Staszica</a:t>
            </a:r>
            <a:endParaRPr lang="pl-PL" dirty="0"/>
          </a:p>
        </p:txBody>
      </p:sp>
      <p:sp>
        <p:nvSpPr>
          <p:cNvPr id="3" name="Symbol zastępczy zawartości 2">
            <a:extLst>
              <a:ext uri="{FF2B5EF4-FFF2-40B4-BE49-F238E27FC236}">
                <a16:creationId xmlns:a16="http://schemas.microsoft.com/office/drawing/2014/main" xmlns="" id="{CD8C7960-9E9C-4CA7-A4D7-488016FAF9D1}"/>
              </a:ext>
            </a:extLst>
          </p:cNvPr>
          <p:cNvSpPr>
            <a:spLocks noGrp="1"/>
          </p:cNvSpPr>
          <p:nvPr>
            <p:ph sz="quarter" idx="13"/>
          </p:nvPr>
        </p:nvSpPr>
        <p:spPr>
          <a:xfrm>
            <a:off x="660401" y="2075308"/>
            <a:ext cx="4216400" cy="3753204"/>
          </a:xfrm>
        </p:spPr>
        <p:txBody>
          <a:bodyPr/>
          <a:lstStyle/>
          <a:p>
            <a:r>
              <a:rPr lang="en-US" dirty="0"/>
              <a:t>As a </a:t>
            </a:r>
            <a:r>
              <a:rPr lang="en-US" b="1" dirty="0"/>
              <a:t>secondary school</a:t>
            </a:r>
            <a:r>
              <a:rPr lang="en-US" dirty="0"/>
              <a:t> student I spend about </a:t>
            </a:r>
            <a:r>
              <a:rPr lang="pl-PL" dirty="0"/>
              <a:t>8</a:t>
            </a:r>
            <a:r>
              <a:rPr lang="en-US" dirty="0"/>
              <a:t> hours a day at school. In comparison with other activities - it is quite a lot. I </a:t>
            </a:r>
            <a:r>
              <a:rPr lang="en-US" b="1" dirty="0"/>
              <a:t>learn</a:t>
            </a:r>
            <a:r>
              <a:rPr lang="en-US" dirty="0"/>
              <a:t> there, </a:t>
            </a:r>
            <a:r>
              <a:rPr lang="en-US" b="1" dirty="0"/>
              <a:t>broaden my horizons</a:t>
            </a:r>
            <a:r>
              <a:rPr lang="en-US" dirty="0"/>
              <a:t>, meet new people, </a:t>
            </a:r>
            <a:r>
              <a:rPr lang="pl-PL" smtClean="0"/>
              <a:t>make </a:t>
            </a:r>
            <a:r>
              <a:rPr lang="en-US" smtClean="0"/>
              <a:t>friends </a:t>
            </a:r>
            <a:r>
              <a:rPr lang="en-US" dirty="0"/>
              <a:t>and have fun. This place </a:t>
            </a:r>
            <a:r>
              <a:rPr lang="en-US" b="1" dirty="0"/>
              <a:t>forms my personality</a:t>
            </a:r>
            <a:r>
              <a:rPr lang="en-US" dirty="0"/>
              <a:t> and </a:t>
            </a:r>
            <a:r>
              <a:rPr lang="en-US" b="1" dirty="0"/>
              <a:t>influences my outlook on life</a:t>
            </a:r>
            <a:r>
              <a:rPr lang="en-US" dirty="0"/>
              <a:t>.</a:t>
            </a:r>
            <a:endParaRPr lang="pl-PL" dirty="0"/>
          </a:p>
        </p:txBody>
      </p:sp>
      <p:pic>
        <p:nvPicPr>
          <p:cNvPr id="10242" name="Picture 2" descr="Znalezione obrazy dla zapytania zse zduÅska wola">
            <a:extLst>
              <a:ext uri="{FF2B5EF4-FFF2-40B4-BE49-F238E27FC236}">
                <a16:creationId xmlns:a16="http://schemas.microsoft.com/office/drawing/2014/main" xmlns="" id="{0F557750-E31C-4583-994F-F33527B4D96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81237" y="2202308"/>
            <a:ext cx="6100762" cy="4084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4737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D919AD-65EA-471B-9566-A0233D28E4D8}"/>
              </a:ext>
            </a:extLst>
          </p:cNvPr>
          <p:cNvSpPr>
            <a:spLocks noGrp="1"/>
          </p:cNvSpPr>
          <p:nvPr>
            <p:ph type="ctrTitle"/>
          </p:nvPr>
        </p:nvSpPr>
        <p:spPr/>
        <p:txBody>
          <a:bodyPr/>
          <a:lstStyle/>
          <a:p>
            <a:r>
              <a:rPr lang="pl-PL" sz="11500" dirty="0"/>
              <a:t>THE END</a:t>
            </a:r>
          </a:p>
        </p:txBody>
      </p:sp>
      <p:sp>
        <p:nvSpPr>
          <p:cNvPr id="3" name="Podtytuł 2">
            <a:extLst>
              <a:ext uri="{FF2B5EF4-FFF2-40B4-BE49-F238E27FC236}">
                <a16:creationId xmlns:a16="http://schemas.microsoft.com/office/drawing/2014/main" xmlns="" id="{BA41C6B4-46FA-42FC-8D8F-690E1CFCF6EC}"/>
              </a:ext>
            </a:extLst>
          </p:cNvPr>
          <p:cNvSpPr>
            <a:spLocks noGrp="1"/>
          </p:cNvSpPr>
          <p:nvPr>
            <p:ph type="subTitle" idx="1"/>
          </p:nvPr>
        </p:nvSpPr>
        <p:spPr/>
        <p:txBody>
          <a:bodyPr/>
          <a:lstStyle/>
          <a:p>
            <a:r>
              <a:rPr lang="pl-PL" dirty="0"/>
              <a:t>Krzysztof </a:t>
            </a:r>
            <a:r>
              <a:rPr lang="pl-PL" dirty="0" err="1"/>
              <a:t>Trzcianowski</a:t>
            </a:r>
            <a:endParaRPr lang="pl-PL" dirty="0"/>
          </a:p>
        </p:txBody>
      </p:sp>
    </p:spTree>
    <p:extLst>
      <p:ext uri="{BB962C8B-B14F-4D97-AF65-F5344CB8AC3E}">
        <p14:creationId xmlns:p14="http://schemas.microsoft.com/office/powerpoint/2010/main" xmlns="" val="55750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1F46732-2767-412F-BC0F-1B08172F1ED4}"/>
              </a:ext>
            </a:extLst>
          </p:cNvPr>
          <p:cNvSpPr>
            <a:spLocks noGrp="1"/>
          </p:cNvSpPr>
          <p:nvPr>
            <p:ph type="title"/>
          </p:nvPr>
        </p:nvSpPr>
        <p:spPr/>
        <p:txBody>
          <a:bodyPr/>
          <a:lstStyle/>
          <a:p>
            <a:r>
              <a:rPr lang="pl-PL" dirty="0" err="1"/>
              <a:t>Description</a:t>
            </a:r>
            <a:r>
              <a:rPr lang="pl-PL" dirty="0"/>
              <a:t> of Poland</a:t>
            </a:r>
          </a:p>
        </p:txBody>
      </p:sp>
      <p:sp>
        <p:nvSpPr>
          <p:cNvPr id="3" name="Symbol zastępczy zawartości 2">
            <a:extLst>
              <a:ext uri="{FF2B5EF4-FFF2-40B4-BE49-F238E27FC236}">
                <a16:creationId xmlns:a16="http://schemas.microsoft.com/office/drawing/2014/main" xmlns="" id="{1F2D74EE-7AAA-46D0-A223-72148CC5AAD6}"/>
              </a:ext>
            </a:extLst>
          </p:cNvPr>
          <p:cNvSpPr>
            <a:spLocks noGrp="1"/>
          </p:cNvSpPr>
          <p:nvPr>
            <p:ph sz="quarter" idx="13"/>
          </p:nvPr>
        </p:nvSpPr>
        <p:spPr>
          <a:xfrm>
            <a:off x="810000" y="1949096"/>
            <a:ext cx="4447800" cy="4070704"/>
          </a:xfrm>
        </p:spPr>
        <p:txBody>
          <a:bodyPr/>
          <a:lstStyle/>
          <a:p>
            <a:r>
              <a:rPr lang="en-US" dirty="0"/>
              <a:t>Poland is a </a:t>
            </a:r>
            <a:r>
              <a:rPr lang="en-US" b="1" dirty="0"/>
              <a:t>country situated</a:t>
            </a:r>
            <a:r>
              <a:rPr lang="en-US" dirty="0"/>
              <a:t> in Central Europe. It covers more that 320 thousands square kilometers and has </a:t>
            </a:r>
            <a:r>
              <a:rPr lang="en-US" b="1" dirty="0"/>
              <a:t>population</a:t>
            </a:r>
            <a:r>
              <a:rPr lang="en-US" dirty="0"/>
              <a:t> of over 38 million people. Poland's</a:t>
            </a:r>
            <a:r>
              <a:rPr lang="en-US" b="1" dirty="0"/>
              <a:t> official language</a:t>
            </a:r>
            <a:r>
              <a:rPr lang="en-US" dirty="0"/>
              <a:t> is Polish. The climate is moderate there, which means that summers are usually hot and sunny, winters cold and springs and autumns quite</a:t>
            </a:r>
            <a:r>
              <a:rPr lang="en-US" b="1" dirty="0"/>
              <a:t> mild</a:t>
            </a:r>
            <a:r>
              <a:rPr lang="en-US" dirty="0"/>
              <a:t>. The longest river in Poland is</a:t>
            </a:r>
            <a:r>
              <a:rPr lang="en-US" b="1" dirty="0"/>
              <a:t> the Vistula River.</a:t>
            </a:r>
            <a:endParaRPr lang="pl-PL" dirty="0"/>
          </a:p>
        </p:txBody>
      </p:sp>
      <p:pic>
        <p:nvPicPr>
          <p:cNvPr id="1026" name="Picture 2" descr="Znalezione obrazy dla zapytania poland">
            <a:extLst>
              <a:ext uri="{FF2B5EF4-FFF2-40B4-BE49-F238E27FC236}">
                <a16:creationId xmlns:a16="http://schemas.microsoft.com/office/drawing/2014/main" xmlns="" id="{94154172-ADE0-48D2-BC3B-E3C89F37F61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73700" y="2233964"/>
            <a:ext cx="6350000" cy="35771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648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5808844-6C57-40E9-8F0D-6C40151FCA8D}"/>
              </a:ext>
            </a:extLst>
          </p:cNvPr>
          <p:cNvSpPr>
            <a:spLocks noGrp="1"/>
          </p:cNvSpPr>
          <p:nvPr>
            <p:ph type="title"/>
          </p:nvPr>
        </p:nvSpPr>
        <p:spPr/>
        <p:txBody>
          <a:bodyPr/>
          <a:lstStyle/>
          <a:p>
            <a:r>
              <a:rPr lang="pl-PL" dirty="0"/>
              <a:t>Sea and </a:t>
            </a:r>
            <a:r>
              <a:rPr lang="pl-PL" dirty="0" err="1"/>
              <a:t>Moutains</a:t>
            </a:r>
            <a:endParaRPr lang="pl-PL" dirty="0"/>
          </a:p>
        </p:txBody>
      </p:sp>
      <p:sp>
        <p:nvSpPr>
          <p:cNvPr id="3" name="Symbol zastępczy zawartości 2">
            <a:extLst>
              <a:ext uri="{FF2B5EF4-FFF2-40B4-BE49-F238E27FC236}">
                <a16:creationId xmlns:a16="http://schemas.microsoft.com/office/drawing/2014/main" xmlns="" id="{E83D73DB-3C42-4AD8-98E9-D336308C25EC}"/>
              </a:ext>
            </a:extLst>
          </p:cNvPr>
          <p:cNvSpPr>
            <a:spLocks noGrp="1"/>
          </p:cNvSpPr>
          <p:nvPr>
            <p:ph sz="quarter" idx="13"/>
          </p:nvPr>
        </p:nvSpPr>
        <p:spPr>
          <a:xfrm>
            <a:off x="810000" y="1949096"/>
            <a:ext cx="4559300" cy="4045304"/>
          </a:xfrm>
        </p:spPr>
        <p:txBody>
          <a:bodyPr/>
          <a:lstStyle/>
          <a:p>
            <a:r>
              <a:rPr lang="en-US" dirty="0"/>
              <a:t>While the north of Poland has </a:t>
            </a:r>
            <a:r>
              <a:rPr lang="en-US" b="1" dirty="0"/>
              <a:t>an access to the sea</a:t>
            </a:r>
            <a:r>
              <a:rPr lang="en-US" dirty="0"/>
              <a:t>, the south of Poland is dominated by</a:t>
            </a:r>
            <a:r>
              <a:rPr lang="en-US" b="1" dirty="0"/>
              <a:t> the mountains</a:t>
            </a:r>
            <a:r>
              <a:rPr lang="en-US" dirty="0"/>
              <a:t>. </a:t>
            </a:r>
            <a:r>
              <a:rPr lang="en-US" b="1" dirty="0"/>
              <a:t>The Tatra Mountains</a:t>
            </a:r>
            <a:r>
              <a:rPr lang="en-US" dirty="0"/>
              <a:t> are perfect for winter sports and</a:t>
            </a:r>
            <a:r>
              <a:rPr lang="en-US" b="1" dirty="0"/>
              <a:t> hiking,</a:t>
            </a:r>
            <a:r>
              <a:rPr lang="en-US" dirty="0"/>
              <a:t> so they attract a lot of tourists and </a:t>
            </a:r>
            <a:r>
              <a:rPr lang="en-US" b="1" dirty="0"/>
              <a:t>climbers</a:t>
            </a:r>
            <a:r>
              <a:rPr lang="en-US" dirty="0"/>
              <a:t> from all over the Europe. </a:t>
            </a:r>
            <a:r>
              <a:rPr lang="en-US" b="1" dirty="0"/>
              <a:t>The Baltic Sea,</a:t>
            </a:r>
            <a:r>
              <a:rPr lang="en-US" dirty="0"/>
              <a:t> on the other hand, is known for its  healthy climate, sandy beaches and popular </a:t>
            </a:r>
            <a:r>
              <a:rPr lang="en-US" b="1" dirty="0"/>
              <a:t>holiday resorts</a:t>
            </a:r>
            <a:r>
              <a:rPr lang="en-US" dirty="0"/>
              <a:t>.</a:t>
            </a:r>
            <a:endParaRPr lang="pl-PL" dirty="0"/>
          </a:p>
        </p:txBody>
      </p:sp>
      <p:pic>
        <p:nvPicPr>
          <p:cNvPr id="2052" name="Picture 4" descr="Znalezione obrazy dla zapytania sea and mountain poland">
            <a:extLst>
              <a:ext uri="{FF2B5EF4-FFF2-40B4-BE49-F238E27FC236}">
                <a16:creationId xmlns:a16="http://schemas.microsoft.com/office/drawing/2014/main" xmlns="" id="{62E20CF3-0E69-4DA2-82B2-84671439ADE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87648" y="1792192"/>
            <a:ext cx="5594350" cy="420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894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7254046-0C2A-4BA8-9AD4-ECF015964037}"/>
              </a:ext>
            </a:extLst>
          </p:cNvPr>
          <p:cNvSpPr>
            <a:spLocks noGrp="1"/>
          </p:cNvSpPr>
          <p:nvPr>
            <p:ph type="title"/>
          </p:nvPr>
        </p:nvSpPr>
        <p:spPr/>
        <p:txBody>
          <a:bodyPr/>
          <a:lstStyle/>
          <a:p>
            <a:r>
              <a:rPr lang="pl-PL" dirty="0" err="1"/>
              <a:t>Facts</a:t>
            </a:r>
            <a:r>
              <a:rPr lang="pl-PL" dirty="0"/>
              <a:t> </a:t>
            </a:r>
            <a:r>
              <a:rPr lang="pl-PL" dirty="0" err="1"/>
              <a:t>about</a:t>
            </a:r>
            <a:r>
              <a:rPr lang="pl-PL" dirty="0"/>
              <a:t> Poland</a:t>
            </a:r>
          </a:p>
        </p:txBody>
      </p:sp>
      <p:sp>
        <p:nvSpPr>
          <p:cNvPr id="3" name="Symbol zastępczy zawartości 2">
            <a:extLst>
              <a:ext uri="{FF2B5EF4-FFF2-40B4-BE49-F238E27FC236}">
                <a16:creationId xmlns:a16="http://schemas.microsoft.com/office/drawing/2014/main" xmlns="" id="{7857D7BF-92D7-4B42-B5CE-C7E15EB96E9B}"/>
              </a:ext>
            </a:extLst>
          </p:cNvPr>
          <p:cNvSpPr>
            <a:spLocks noGrp="1"/>
          </p:cNvSpPr>
          <p:nvPr>
            <p:ph sz="quarter" idx="13"/>
          </p:nvPr>
        </p:nvSpPr>
        <p:spPr>
          <a:xfrm>
            <a:off x="685801" y="1949096"/>
            <a:ext cx="4368800" cy="3905604"/>
          </a:xfrm>
        </p:spPr>
        <p:txBody>
          <a:bodyPr/>
          <a:lstStyle/>
          <a:p>
            <a:r>
              <a:rPr lang="en-US" dirty="0"/>
              <a:t>Poland belongs to </a:t>
            </a:r>
            <a:r>
              <a:rPr lang="en-US" b="1" dirty="0"/>
              <a:t>the European Union</a:t>
            </a:r>
            <a:r>
              <a:rPr lang="en-US" dirty="0"/>
              <a:t> and has</a:t>
            </a:r>
            <a:r>
              <a:rPr lang="en-US" b="1" dirty="0"/>
              <a:t> a great economic potential.</a:t>
            </a:r>
            <a:r>
              <a:rPr lang="en-US" dirty="0"/>
              <a:t> There are many universities and academies which offer the highest level of education. Polish culture and art have a long history and are</a:t>
            </a:r>
            <a:r>
              <a:rPr lang="en-US" b="1" dirty="0"/>
              <a:t> distinguishable abroad.</a:t>
            </a:r>
            <a:r>
              <a:rPr lang="en-US" dirty="0"/>
              <a:t> Although Poland is </a:t>
            </a:r>
            <a:r>
              <a:rPr lang="en-US" b="1" dirty="0"/>
              <a:t>highly developed</a:t>
            </a:r>
            <a:r>
              <a:rPr lang="en-US" dirty="0"/>
              <a:t> and influenced by contemporary trends, it also retains its own unique tradition.</a:t>
            </a:r>
            <a:endParaRPr lang="pl-PL" dirty="0"/>
          </a:p>
        </p:txBody>
      </p:sp>
      <p:pic>
        <p:nvPicPr>
          <p:cNvPr id="3074" name="Picture 2" descr="Znalezione obrazy dla zapytania polskie uczelnie">
            <a:extLst>
              <a:ext uri="{FF2B5EF4-FFF2-40B4-BE49-F238E27FC236}">
                <a16:creationId xmlns:a16="http://schemas.microsoft.com/office/drawing/2014/main" xmlns="" id="{93CE5E79-D3E3-4D02-9B2D-B327E736705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05047" y="2273969"/>
            <a:ext cx="6201152" cy="34844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861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6B84B90-74EC-4423-9D1C-61A13713DE2A}"/>
              </a:ext>
            </a:extLst>
          </p:cNvPr>
          <p:cNvSpPr>
            <a:spLocks noGrp="1"/>
          </p:cNvSpPr>
          <p:nvPr>
            <p:ph type="title"/>
          </p:nvPr>
        </p:nvSpPr>
        <p:spPr/>
        <p:txBody>
          <a:bodyPr/>
          <a:lstStyle/>
          <a:p>
            <a:r>
              <a:rPr lang="pl-PL" dirty="0"/>
              <a:t>Prominent </a:t>
            </a:r>
            <a:r>
              <a:rPr lang="pl-PL" dirty="0" err="1"/>
              <a:t>people</a:t>
            </a:r>
            <a:endParaRPr lang="pl-PL" dirty="0"/>
          </a:p>
        </p:txBody>
      </p:sp>
      <p:sp>
        <p:nvSpPr>
          <p:cNvPr id="3" name="Symbol zastępczy zawartości 2">
            <a:extLst>
              <a:ext uri="{FF2B5EF4-FFF2-40B4-BE49-F238E27FC236}">
                <a16:creationId xmlns:a16="http://schemas.microsoft.com/office/drawing/2014/main" xmlns="" id="{E0506666-6438-4F89-8E37-C459F05021A0}"/>
              </a:ext>
            </a:extLst>
          </p:cNvPr>
          <p:cNvSpPr>
            <a:spLocks noGrp="1"/>
          </p:cNvSpPr>
          <p:nvPr>
            <p:ph sz="quarter" idx="13"/>
          </p:nvPr>
        </p:nvSpPr>
        <p:spPr>
          <a:xfrm>
            <a:off x="685801" y="2063396"/>
            <a:ext cx="4660900" cy="3804004"/>
          </a:xfrm>
        </p:spPr>
        <p:txBody>
          <a:bodyPr/>
          <a:lstStyle/>
          <a:p>
            <a:r>
              <a:rPr lang="en-US" dirty="0"/>
              <a:t>The most popular sport in Poland is football. The country has a rich history in this </a:t>
            </a:r>
            <a:r>
              <a:rPr lang="en-US" b="1" dirty="0"/>
              <a:t>field</a:t>
            </a:r>
            <a:r>
              <a:rPr lang="en-US" dirty="0"/>
              <a:t> as the national football</a:t>
            </a:r>
            <a:r>
              <a:rPr lang="pl-PL" dirty="0"/>
              <a:t> team </a:t>
            </a:r>
            <a:r>
              <a:rPr lang="pl-PL" dirty="0" err="1"/>
              <a:t>has</a:t>
            </a:r>
            <a:r>
              <a:rPr lang="pl-PL" dirty="0"/>
              <a:t> </a:t>
            </a:r>
            <a:r>
              <a:rPr lang="pl-PL" dirty="0" err="1"/>
              <a:t>achieved</a:t>
            </a:r>
            <a:r>
              <a:rPr lang="pl-PL" dirty="0"/>
              <a:t> a lot </a:t>
            </a:r>
            <a:r>
              <a:rPr lang="pl-PL" dirty="0" err="1"/>
              <a:t>throughout</a:t>
            </a:r>
            <a:r>
              <a:rPr lang="pl-PL" dirty="0"/>
              <a:t> the </a:t>
            </a:r>
            <a:r>
              <a:rPr lang="pl-PL" dirty="0" err="1"/>
              <a:t>years</a:t>
            </a:r>
            <a:r>
              <a:rPr lang="pl-PL" dirty="0"/>
              <a:t>. Poland </a:t>
            </a:r>
            <a:r>
              <a:rPr lang="pl-PL" dirty="0" err="1"/>
              <a:t>is</a:t>
            </a:r>
            <a:r>
              <a:rPr lang="pl-PL" dirty="0"/>
              <a:t> </a:t>
            </a:r>
            <a:r>
              <a:rPr lang="pl-PL" dirty="0" err="1"/>
              <a:t>also</a:t>
            </a:r>
            <a:r>
              <a:rPr lang="pl-PL" dirty="0"/>
              <a:t> the</a:t>
            </a:r>
            <a:r>
              <a:rPr lang="pl-PL" b="1" dirty="0"/>
              <a:t> </a:t>
            </a:r>
            <a:r>
              <a:rPr lang="pl-PL" b="1" dirty="0" err="1"/>
              <a:t>birthplace</a:t>
            </a:r>
            <a:r>
              <a:rPr lang="pl-PL" dirty="0"/>
              <a:t> of </a:t>
            </a:r>
            <a:r>
              <a:rPr lang="pl-PL" dirty="0" err="1"/>
              <a:t>many</a:t>
            </a:r>
            <a:r>
              <a:rPr lang="pl-PL" dirty="0"/>
              <a:t> </a:t>
            </a:r>
            <a:r>
              <a:rPr lang="pl-PL" b="1" dirty="0"/>
              <a:t>prominent </a:t>
            </a:r>
            <a:r>
              <a:rPr lang="pl-PL" dirty="0" err="1"/>
              <a:t>people</a:t>
            </a:r>
            <a:r>
              <a:rPr lang="pl-PL" dirty="0"/>
              <a:t>. Mikołaj Kopernik, Fryderyk Chopin, Adam Mickiewicz, Kazimierz Pułaski, Maria Skłodowska-Curie, Karol Wojtyła, Ryszard Kapuściński, Andrzej Wajda and Adam Małysz </a:t>
            </a:r>
            <a:r>
              <a:rPr lang="pl-PL" dirty="0" err="1"/>
              <a:t>are</a:t>
            </a:r>
            <a:r>
              <a:rPr lang="pl-PL" dirty="0"/>
              <a:t> </a:t>
            </a:r>
            <a:r>
              <a:rPr lang="pl-PL" dirty="0" err="1"/>
              <a:t>among</a:t>
            </a:r>
            <a:r>
              <a:rPr lang="pl-PL" dirty="0"/>
              <a:t> </a:t>
            </a:r>
            <a:r>
              <a:rPr lang="pl-PL" dirty="0" err="1"/>
              <a:t>them</a:t>
            </a:r>
            <a:r>
              <a:rPr lang="pl-PL" dirty="0"/>
              <a:t>.</a:t>
            </a:r>
          </a:p>
        </p:txBody>
      </p:sp>
      <p:pic>
        <p:nvPicPr>
          <p:cNvPr id="4100" name="Picture 4" descr="Znalezione obrazy dla zapytania adam maÅysz">
            <a:extLst>
              <a:ext uri="{FF2B5EF4-FFF2-40B4-BE49-F238E27FC236}">
                <a16:creationId xmlns:a16="http://schemas.microsoft.com/office/drawing/2014/main" xmlns="" id="{39ACF19E-D22C-450D-B845-1224ED87335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99100" y="2250898"/>
            <a:ext cx="6096000"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459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A759957-AEA0-4142-ADE7-728A5BB1E645}"/>
              </a:ext>
            </a:extLst>
          </p:cNvPr>
          <p:cNvSpPr>
            <a:spLocks noGrp="1"/>
          </p:cNvSpPr>
          <p:nvPr>
            <p:ph type="title"/>
          </p:nvPr>
        </p:nvSpPr>
        <p:spPr/>
        <p:txBody>
          <a:bodyPr/>
          <a:lstStyle/>
          <a:p>
            <a:r>
              <a:rPr lang="pl-PL" dirty="0"/>
              <a:t>Flag and </a:t>
            </a:r>
            <a:r>
              <a:rPr lang="pl-PL" dirty="0" err="1"/>
              <a:t>Emblem</a:t>
            </a:r>
            <a:endParaRPr lang="pl-PL" dirty="0"/>
          </a:p>
        </p:txBody>
      </p:sp>
      <p:sp>
        <p:nvSpPr>
          <p:cNvPr id="3" name="Symbol zastępczy zawartości 2">
            <a:extLst>
              <a:ext uri="{FF2B5EF4-FFF2-40B4-BE49-F238E27FC236}">
                <a16:creationId xmlns:a16="http://schemas.microsoft.com/office/drawing/2014/main" xmlns="" id="{934D74C6-44CA-47FE-80A1-BF9B25EC07FB}"/>
              </a:ext>
            </a:extLst>
          </p:cNvPr>
          <p:cNvSpPr>
            <a:spLocks noGrp="1"/>
          </p:cNvSpPr>
          <p:nvPr>
            <p:ph sz="quarter" idx="13"/>
          </p:nvPr>
        </p:nvSpPr>
        <p:spPr>
          <a:xfrm>
            <a:off x="635000" y="2101496"/>
            <a:ext cx="5842000" cy="3854804"/>
          </a:xfrm>
        </p:spPr>
        <p:txBody>
          <a:bodyPr>
            <a:normAutofit fontScale="92500" lnSpcReduction="10000"/>
          </a:bodyPr>
          <a:lstStyle/>
          <a:p>
            <a:r>
              <a:rPr lang="en-US" dirty="0"/>
              <a:t>The </a:t>
            </a:r>
            <a:r>
              <a:rPr lang="en-US" b="1" dirty="0"/>
              <a:t>flag of Poland</a:t>
            </a:r>
            <a:r>
              <a:rPr lang="en-US" dirty="0"/>
              <a:t> consists of two horizontal stripes of equal width, the upper one white and the lower one red. The two colors are defined in the Polish constitution as the national colors.</a:t>
            </a:r>
            <a:endParaRPr lang="pl-PL" dirty="0"/>
          </a:p>
          <a:p>
            <a:r>
              <a:rPr lang="en-US" dirty="0"/>
              <a:t>The </a:t>
            </a:r>
            <a:r>
              <a:rPr lang="en-US" b="1" dirty="0"/>
              <a:t>White Eagle</a:t>
            </a:r>
            <a:r>
              <a:rPr lang="en-US" dirty="0"/>
              <a:t> is the national coat of arms of Poland. It is a stylized white eagle with a golden beak and talons, and wearing a golden crown, in a red shield. The White Eagle emblem originated when Poland's legendary founder Lech saw a white eagle's nest. When he looked at the bird, a ray of sunshine from the red setting sun fell on its wings, so they appeared tipped with gold, the rest of the eagle was pure white. He was delighted and decided to settle there and placed the eagle on his emblem.</a:t>
            </a:r>
            <a:endParaRPr lang="pl-PL" dirty="0"/>
          </a:p>
        </p:txBody>
      </p:sp>
      <p:pic>
        <p:nvPicPr>
          <p:cNvPr id="5122" name="Picture 2" descr="Znalezione obrazy dla zapytania flaga polski">
            <a:extLst>
              <a:ext uri="{FF2B5EF4-FFF2-40B4-BE49-F238E27FC236}">
                <a16:creationId xmlns:a16="http://schemas.microsoft.com/office/drawing/2014/main" xmlns="" id="{488B9BD3-2512-4065-BDD8-5D75E966519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9998" y="1773238"/>
            <a:ext cx="4406900" cy="2754313"/>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Znalezione obrazy dla zapytania godÅo polski">
            <a:extLst>
              <a:ext uri="{FF2B5EF4-FFF2-40B4-BE49-F238E27FC236}">
                <a16:creationId xmlns:a16="http://schemas.microsoft.com/office/drawing/2014/main" xmlns="" id="{B286C5C0-2AD2-42F7-9AE9-9FA15EA10C8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00550" y="2884244"/>
            <a:ext cx="2781448" cy="32866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243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DF306E7-1797-4D91-9882-6D40863F7BA0}"/>
              </a:ext>
            </a:extLst>
          </p:cNvPr>
          <p:cNvSpPr>
            <a:spLocks noGrp="1"/>
          </p:cNvSpPr>
          <p:nvPr>
            <p:ph type="title"/>
          </p:nvPr>
        </p:nvSpPr>
        <p:spPr/>
        <p:txBody>
          <a:bodyPr/>
          <a:lstStyle/>
          <a:p>
            <a:r>
              <a:rPr lang="pl-PL" dirty="0" err="1"/>
              <a:t>Polish</a:t>
            </a:r>
            <a:r>
              <a:rPr lang="pl-PL" dirty="0"/>
              <a:t> food</a:t>
            </a:r>
          </a:p>
        </p:txBody>
      </p:sp>
      <p:sp>
        <p:nvSpPr>
          <p:cNvPr id="3" name="Symbol zastępczy zawartości 2">
            <a:extLst>
              <a:ext uri="{FF2B5EF4-FFF2-40B4-BE49-F238E27FC236}">
                <a16:creationId xmlns:a16="http://schemas.microsoft.com/office/drawing/2014/main" xmlns="" id="{A7E4CB65-2D8D-4EEE-A8C7-11A59704A70E}"/>
              </a:ext>
            </a:extLst>
          </p:cNvPr>
          <p:cNvSpPr>
            <a:spLocks noGrp="1"/>
          </p:cNvSpPr>
          <p:nvPr>
            <p:ph sz="quarter" idx="13"/>
          </p:nvPr>
        </p:nvSpPr>
        <p:spPr>
          <a:xfrm>
            <a:off x="685801" y="2063396"/>
            <a:ext cx="3848100" cy="3892904"/>
          </a:xfrm>
        </p:spPr>
        <p:txBody>
          <a:bodyPr/>
          <a:lstStyle/>
          <a:p>
            <a:r>
              <a:rPr lang="pl-PL" b="1" dirty="0"/>
              <a:t>Pierogi (</a:t>
            </a:r>
            <a:r>
              <a:rPr lang="pl-PL" b="1" dirty="0" err="1"/>
              <a:t>Polish</a:t>
            </a:r>
            <a:r>
              <a:rPr lang="pl-PL" b="1" dirty="0"/>
              <a:t> </a:t>
            </a:r>
            <a:r>
              <a:rPr lang="pl-PL" b="1" dirty="0" err="1"/>
              <a:t>dumplings</a:t>
            </a:r>
            <a:r>
              <a:rPr lang="pl-PL" b="1" dirty="0"/>
              <a:t>)</a:t>
            </a:r>
          </a:p>
          <a:p>
            <a:r>
              <a:rPr lang="pl-PL" b="1" dirty="0"/>
              <a:t>Rosół (</a:t>
            </a:r>
            <a:r>
              <a:rPr lang="pl-PL" b="1" dirty="0" err="1"/>
              <a:t>broth</a:t>
            </a:r>
            <a:r>
              <a:rPr lang="pl-PL" b="1" dirty="0"/>
              <a:t>/ </a:t>
            </a:r>
            <a:r>
              <a:rPr lang="pl-PL" b="1" dirty="0" err="1"/>
              <a:t>chicken</a:t>
            </a:r>
            <a:r>
              <a:rPr lang="pl-PL" b="1" dirty="0"/>
              <a:t> soup)</a:t>
            </a:r>
          </a:p>
          <a:p>
            <a:r>
              <a:rPr lang="pl-PL" b="1" dirty="0"/>
              <a:t>Gołąbki (</a:t>
            </a:r>
            <a:r>
              <a:rPr lang="pl-PL" b="1" dirty="0" err="1"/>
              <a:t>cabbage</a:t>
            </a:r>
            <a:r>
              <a:rPr lang="pl-PL" b="1" dirty="0"/>
              <a:t> </a:t>
            </a:r>
            <a:r>
              <a:rPr lang="pl-PL" b="1" dirty="0" err="1"/>
              <a:t>roll</a:t>
            </a:r>
            <a:r>
              <a:rPr lang="pl-PL" b="1" dirty="0"/>
              <a:t>)</a:t>
            </a:r>
          </a:p>
          <a:p>
            <a:r>
              <a:rPr lang="pl-PL" b="1" dirty="0"/>
              <a:t>Bigos (</a:t>
            </a:r>
            <a:r>
              <a:rPr lang="pl-PL" b="1" dirty="0" err="1"/>
              <a:t>Hunter’s</a:t>
            </a:r>
            <a:r>
              <a:rPr lang="pl-PL" b="1" dirty="0"/>
              <a:t> stew)</a:t>
            </a:r>
          </a:p>
          <a:p>
            <a:r>
              <a:rPr lang="en-US" b="1" dirty="0" err="1"/>
              <a:t>Śledź</a:t>
            </a:r>
            <a:r>
              <a:rPr lang="en-US" b="1" dirty="0"/>
              <a:t> w </a:t>
            </a:r>
            <a:r>
              <a:rPr lang="en-US" b="1" dirty="0" err="1"/>
              <a:t>oleju</a:t>
            </a:r>
            <a:r>
              <a:rPr lang="en-US" b="1" dirty="0"/>
              <a:t> z </a:t>
            </a:r>
            <a:r>
              <a:rPr lang="en-US" b="1" dirty="0" err="1"/>
              <a:t>cebulą</a:t>
            </a:r>
            <a:r>
              <a:rPr lang="en-US" b="1" dirty="0"/>
              <a:t> (herring in oil with onion)</a:t>
            </a:r>
          </a:p>
          <a:p>
            <a:r>
              <a:rPr lang="en-US" b="1" dirty="0" err="1"/>
              <a:t>Kotlet</a:t>
            </a:r>
            <a:r>
              <a:rPr lang="en-US" b="1" dirty="0"/>
              <a:t> </a:t>
            </a:r>
            <a:r>
              <a:rPr lang="en-US" b="1" dirty="0" err="1"/>
              <a:t>schabowy</a:t>
            </a:r>
            <a:r>
              <a:rPr lang="en-US" b="1" dirty="0"/>
              <a:t> (breaded pork cutlet)</a:t>
            </a:r>
            <a:endParaRPr lang="pl-PL" b="1" dirty="0"/>
          </a:p>
          <a:p>
            <a:endParaRPr lang="pl-PL" dirty="0"/>
          </a:p>
        </p:txBody>
      </p:sp>
      <p:pic>
        <p:nvPicPr>
          <p:cNvPr id="6152" name="Picture 8" descr="Znalezione obrazy dla zapytania polish food">
            <a:extLst>
              <a:ext uri="{FF2B5EF4-FFF2-40B4-BE49-F238E27FC236}">
                <a16:creationId xmlns:a16="http://schemas.microsoft.com/office/drawing/2014/main" xmlns="" id="{0BDFD359-CC0F-47AE-A3BF-6CB889979D5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61283" y="1417638"/>
            <a:ext cx="4315865" cy="3225801"/>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Znalezione obrazy dla zapytania polish food">
            <a:extLst>
              <a:ext uri="{FF2B5EF4-FFF2-40B4-BE49-F238E27FC236}">
                <a16:creationId xmlns:a16="http://schemas.microsoft.com/office/drawing/2014/main" xmlns="" id="{8CE4430F-5CC7-4078-B746-EA32AC6CE39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78249" y="905005"/>
            <a:ext cx="2948014" cy="2677758"/>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Znalezione obrazy dla zapytania polish food">
            <a:extLst>
              <a:ext uri="{FF2B5EF4-FFF2-40B4-BE49-F238E27FC236}">
                <a16:creationId xmlns:a16="http://schemas.microsoft.com/office/drawing/2014/main" xmlns="" id="{180B92CF-56FE-4FA3-832B-F5FE3D049C1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87184" y="3030539"/>
            <a:ext cx="5619015" cy="3225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587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DB9A9CE-56B4-4A1E-95B2-2AECFCCF4ADB}"/>
              </a:ext>
            </a:extLst>
          </p:cNvPr>
          <p:cNvSpPr>
            <a:spLocks noGrp="1"/>
          </p:cNvSpPr>
          <p:nvPr>
            <p:ph type="title"/>
          </p:nvPr>
        </p:nvSpPr>
        <p:spPr/>
        <p:txBody>
          <a:bodyPr/>
          <a:lstStyle/>
          <a:p>
            <a:r>
              <a:rPr lang="en-US" b="0" dirty="0"/>
              <a:t>Mushrooming Is a Popular Family Activity</a:t>
            </a:r>
          </a:p>
        </p:txBody>
      </p:sp>
      <p:sp>
        <p:nvSpPr>
          <p:cNvPr id="3" name="Symbol zastępczy zawartości 2">
            <a:extLst>
              <a:ext uri="{FF2B5EF4-FFF2-40B4-BE49-F238E27FC236}">
                <a16:creationId xmlns:a16="http://schemas.microsoft.com/office/drawing/2014/main" xmlns="" id="{11F8A8DF-40D3-4EB4-95D2-31ED7917E192}"/>
              </a:ext>
            </a:extLst>
          </p:cNvPr>
          <p:cNvSpPr>
            <a:spLocks noGrp="1"/>
          </p:cNvSpPr>
          <p:nvPr>
            <p:ph sz="quarter" idx="13"/>
          </p:nvPr>
        </p:nvSpPr>
        <p:spPr>
          <a:xfrm>
            <a:off x="685801" y="2063396"/>
            <a:ext cx="3594100" cy="3689704"/>
          </a:xfrm>
        </p:spPr>
        <p:txBody>
          <a:bodyPr/>
          <a:lstStyle/>
          <a:p>
            <a:r>
              <a:rPr lang="en-US" dirty="0"/>
              <a:t>Going to the forest to pick wild mushrooms at the end of the summer is a popular activity for many people in Poland. Kids are taught how to distinguish an edible mushroom from a poisonous one early on.</a:t>
            </a:r>
            <a:endParaRPr lang="pl-PL" dirty="0"/>
          </a:p>
        </p:txBody>
      </p:sp>
      <p:pic>
        <p:nvPicPr>
          <p:cNvPr id="7172" name="Picture 4" descr="Znalezione obrazy dla zapytania chodzenie na grzyby">
            <a:extLst>
              <a:ext uri="{FF2B5EF4-FFF2-40B4-BE49-F238E27FC236}">
                <a16:creationId xmlns:a16="http://schemas.microsoft.com/office/drawing/2014/main" xmlns="" id="{1E8F6929-7711-4F51-BFBB-59A0207B7E0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9151" y="1860373"/>
            <a:ext cx="6134100" cy="4095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41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F0B21C9-ABA7-4055-B4E5-C895E0A1184B}"/>
              </a:ext>
            </a:extLst>
          </p:cNvPr>
          <p:cNvSpPr>
            <a:spLocks noGrp="1"/>
          </p:cNvSpPr>
          <p:nvPr>
            <p:ph type="title"/>
          </p:nvPr>
        </p:nvSpPr>
        <p:spPr/>
        <p:txBody>
          <a:bodyPr/>
          <a:lstStyle/>
          <a:p>
            <a:r>
              <a:rPr lang="pl-PL" b="0" dirty="0" err="1"/>
              <a:t>World’s</a:t>
            </a:r>
            <a:r>
              <a:rPr lang="pl-PL" b="0" dirty="0"/>
              <a:t> </a:t>
            </a:r>
            <a:r>
              <a:rPr lang="pl-PL" b="0" dirty="0" err="1"/>
              <a:t>Biggest</a:t>
            </a:r>
            <a:r>
              <a:rPr lang="pl-PL" b="0" dirty="0"/>
              <a:t> </a:t>
            </a:r>
            <a:r>
              <a:rPr lang="pl-PL" b="0" dirty="0" err="1"/>
              <a:t>Castle</a:t>
            </a:r>
            <a:endParaRPr lang="pl-PL" dirty="0"/>
          </a:p>
        </p:txBody>
      </p:sp>
      <p:sp>
        <p:nvSpPr>
          <p:cNvPr id="3" name="Symbol zastępczy zawartości 2">
            <a:extLst>
              <a:ext uri="{FF2B5EF4-FFF2-40B4-BE49-F238E27FC236}">
                <a16:creationId xmlns:a16="http://schemas.microsoft.com/office/drawing/2014/main" xmlns="" id="{68CCC011-ED35-49C7-95D9-D7003627911B}"/>
              </a:ext>
            </a:extLst>
          </p:cNvPr>
          <p:cNvSpPr>
            <a:spLocks noGrp="1"/>
          </p:cNvSpPr>
          <p:nvPr>
            <p:ph sz="quarter" idx="13"/>
          </p:nvPr>
        </p:nvSpPr>
        <p:spPr>
          <a:xfrm>
            <a:off x="810000" y="2063396"/>
            <a:ext cx="3670300" cy="3854804"/>
          </a:xfrm>
        </p:spPr>
        <p:txBody>
          <a:bodyPr/>
          <a:lstStyle/>
          <a:p>
            <a:r>
              <a:rPr lang="en-US" dirty="0"/>
              <a:t>Poland has an impressive 16 World Heritage Sites and among them the biggest castle in the world – </a:t>
            </a:r>
            <a:r>
              <a:rPr lang="en-US" dirty="0" err="1"/>
              <a:t>Malbork</a:t>
            </a:r>
            <a:r>
              <a:rPr lang="en-US" dirty="0"/>
              <a:t>. Measured by the area. Prague Castle often claims to be world’s largest, but it’s not since it’s not a single area.</a:t>
            </a:r>
            <a:endParaRPr lang="pl-PL" dirty="0"/>
          </a:p>
        </p:txBody>
      </p:sp>
      <p:pic>
        <p:nvPicPr>
          <p:cNvPr id="8194" name="Picture 2" descr="https://mk0annaeverywhek1p02.kinstacdn.com/wp-content/uploads/2018/04/poland-1104042_1280-1200x900.jpg">
            <a:extLst>
              <a:ext uri="{FF2B5EF4-FFF2-40B4-BE49-F238E27FC236}">
                <a16:creationId xmlns:a16="http://schemas.microsoft.com/office/drawing/2014/main" xmlns="" id="{11624D29-8373-49F8-908A-CFE39B884AA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72100" y="1727200"/>
            <a:ext cx="5740400" cy="4305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5966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ytat">
  <a:themeElements>
    <a:clrScheme name="Cytat">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ytat">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ytat">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TM03457503[[fn=Cytat]]</Template>
  <TotalTime>64</TotalTime>
  <Words>154</Words>
  <Application>Microsoft Office PowerPoint</Application>
  <PresentationFormat>Niestandardowy</PresentationFormat>
  <Paragraphs>30</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Cytat</vt:lpstr>
      <vt:lpstr>POLAND</vt:lpstr>
      <vt:lpstr>Description of Poland</vt:lpstr>
      <vt:lpstr>Sea and Moutains</vt:lpstr>
      <vt:lpstr>Facts about Poland</vt:lpstr>
      <vt:lpstr>Prominent people</vt:lpstr>
      <vt:lpstr>Flag and Emblem</vt:lpstr>
      <vt:lpstr>Polish food</vt:lpstr>
      <vt:lpstr>Mushrooming Is a Popular Family Activity</vt:lpstr>
      <vt:lpstr>World’s Biggest Castle</vt:lpstr>
      <vt:lpstr>Zduńska Wola</vt:lpstr>
      <vt:lpstr>Our School - Zespół Szkół Elektronicznych im. Stanisława Staszica</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POLAND</dc:title>
  <dc:creator>user</dc:creator>
  <cp:lastModifiedBy>K Kaczorowska</cp:lastModifiedBy>
  <cp:revision>8</cp:revision>
  <dcterms:created xsi:type="dcterms:W3CDTF">2018-12-01T14:00:14Z</dcterms:created>
  <dcterms:modified xsi:type="dcterms:W3CDTF">2018-12-11T11:09:58Z</dcterms:modified>
</cp:coreProperties>
</file>