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72" r:id="rId3"/>
    <p:sldId id="257" r:id="rId4"/>
    <p:sldId id="258" r:id="rId5"/>
    <p:sldId id="259" r:id="rId6"/>
    <p:sldId id="260" r:id="rId7"/>
    <p:sldId id="261" r:id="rId8"/>
    <p:sldId id="262" r:id="rId9"/>
    <p:sldId id="263" r:id="rId10"/>
    <p:sldId id="265" r:id="rId11"/>
    <p:sldId id="266" r:id="rId12"/>
    <p:sldId id="268" r:id="rId13"/>
    <p:sldId id="269" r:id="rId14"/>
    <p:sldId id="270" r:id="rId15"/>
    <p:sldId id="267" r:id="rId16"/>
    <p:sldId id="271"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FF"/>
    <a:srgbClr val="D60093"/>
    <a:srgbClr val="CC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F87EEB-DACB-4CE5-91AA-C88BC45E7952}" v="1" dt="2022-03-29T18:49:22.572"/>
    <p1510:client id="{8E74B9CC-DE70-4225-A6F4-EF23A8040568}" v="65" dt="2022-05-12T16:03:40.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0" d="100"/>
          <a:sy n="80" d="100"/>
        </p:scale>
        <p:origin x="-84" y="-7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issa christoforidou" userId="0006400090bb04e2" providerId="None" clId="Web-{8E74B9CC-DE70-4225-A6F4-EF23A8040568}"/>
    <pc:docChg chg="addSld modSld">
      <pc:chgData name="parissa christoforidou" userId="0006400090bb04e2" providerId="None" clId="Web-{8E74B9CC-DE70-4225-A6F4-EF23A8040568}" dt="2022-05-12T16:03:40.299" v="35"/>
      <pc:docMkLst>
        <pc:docMk/>
      </pc:docMkLst>
      <pc:sldChg chg="modSp">
        <pc:chgData name="parissa christoforidou" userId="0006400090bb04e2" providerId="None" clId="Web-{8E74B9CC-DE70-4225-A6F4-EF23A8040568}" dt="2022-05-12T15:59:51.013" v="31" actId="20577"/>
        <pc:sldMkLst>
          <pc:docMk/>
          <pc:sldMk cId="3685444354" sldId="256"/>
        </pc:sldMkLst>
        <pc:spChg chg="mod">
          <ac:chgData name="parissa christoforidou" userId="0006400090bb04e2" providerId="None" clId="Web-{8E74B9CC-DE70-4225-A6F4-EF23A8040568}" dt="2022-05-12T15:59:51.013" v="31" actId="20577"/>
          <ac:spMkLst>
            <pc:docMk/>
            <pc:sldMk cId="3685444354" sldId="256"/>
            <ac:spMk id="6" creationId="{00000000-0000-0000-0000-000000000000}"/>
          </ac:spMkLst>
        </pc:spChg>
      </pc:sldChg>
      <pc:sldChg chg="new">
        <pc:chgData name="parissa christoforidou" userId="0006400090bb04e2" providerId="None" clId="Web-{8E74B9CC-DE70-4225-A6F4-EF23A8040568}" dt="2022-05-12T16:00:27.545" v="32"/>
        <pc:sldMkLst>
          <pc:docMk/>
          <pc:sldMk cId="1666356363" sldId="266"/>
        </pc:sldMkLst>
      </pc:sldChg>
      <pc:sldChg chg="addSp modSp new">
        <pc:chgData name="parissa christoforidou" userId="0006400090bb04e2" providerId="None" clId="Web-{8E74B9CC-DE70-4225-A6F4-EF23A8040568}" dt="2022-05-12T16:03:40.299" v="35"/>
        <pc:sldMkLst>
          <pc:docMk/>
          <pc:sldMk cId="666748625" sldId="267"/>
        </pc:sldMkLst>
        <pc:picChg chg="add mod">
          <ac:chgData name="parissa christoforidou" userId="0006400090bb04e2" providerId="None" clId="Web-{8E74B9CC-DE70-4225-A6F4-EF23A8040568}" dt="2022-05-12T16:03:40.299" v="35"/>
          <ac:picMkLst>
            <pc:docMk/>
            <pc:sldMk cId="666748625" sldId="267"/>
            <ac:picMk id="2" creationId="{58E19579-F1E7-E82E-49E9-63FBC9EB0ED1}"/>
          </ac:picMkLst>
        </pc:picChg>
      </pc:sldChg>
      <pc:sldChg chg="new">
        <pc:chgData name="parissa christoforidou" userId="0006400090bb04e2" providerId="None" clId="Web-{8E74B9CC-DE70-4225-A6F4-EF23A8040568}" dt="2022-05-12T16:02:28.626" v="34"/>
        <pc:sldMkLst>
          <pc:docMk/>
          <pc:sldMk cId="2828232444"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AECFD-1A8B-423C-B762-8794ED5AEC9C}" type="datetimeFigureOut">
              <a:rPr lang="el-GR" smtClean="0"/>
              <a:pPr/>
              <a:t>16/5/2022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6A8519-A0AC-4D06-B156-A2C9B6B68035}" type="slidenum">
              <a:rPr lang="el-GR" smtClean="0"/>
              <a:pPr/>
              <a:t>‹#›</a:t>
            </a:fld>
            <a:endParaRPr lang="el-GR"/>
          </a:p>
        </p:txBody>
      </p:sp>
    </p:spTree>
    <p:extLst>
      <p:ext uri="{BB962C8B-B14F-4D97-AF65-F5344CB8AC3E}">
        <p14:creationId xmlns:p14="http://schemas.microsoft.com/office/powerpoint/2010/main" xmlns="" val="3884869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B1BBEBB-2DD1-4BFD-8FAD-66DE0D54127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CC03BD43-1CF8-4655-A2FD-EA554BC5DE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A9049B36-9E52-4C8E-9F05-A93EA60C20B1}"/>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5" name="Θέση υποσέλιδου 4">
            <a:extLst>
              <a:ext uri="{FF2B5EF4-FFF2-40B4-BE49-F238E27FC236}">
                <a16:creationId xmlns:a16="http://schemas.microsoft.com/office/drawing/2014/main" xmlns="" id="{18FDA76C-1D4C-4B95-89AF-374534961BE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20ACA6B4-5A5C-485A-89FC-0CE9103925F2}"/>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2656800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4C15097-1884-4669-B5A3-CDF6308D8B8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946F7BF5-6835-4BF5-BBEE-84767258CD9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B64A1DB4-9867-40F0-BF22-03E3EB190127}"/>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5" name="Θέση υποσέλιδου 4">
            <a:extLst>
              <a:ext uri="{FF2B5EF4-FFF2-40B4-BE49-F238E27FC236}">
                <a16:creationId xmlns:a16="http://schemas.microsoft.com/office/drawing/2014/main" xmlns="" id="{F4C71346-418A-4B61-8732-FB0B4030DA6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4B15B974-0254-43D7-AD60-97ED4D05B324}"/>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156121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F09CA04A-D0B0-4156-A82A-48B083E0775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845A9857-D2FC-4D6E-A341-1BF1B8566CA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55596D05-BFE3-4778-A75D-A05F1A9BB0F2}"/>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5" name="Θέση υποσέλιδου 4">
            <a:extLst>
              <a:ext uri="{FF2B5EF4-FFF2-40B4-BE49-F238E27FC236}">
                <a16:creationId xmlns:a16="http://schemas.microsoft.com/office/drawing/2014/main" xmlns="" id="{45C1F736-071E-412D-B667-4D43280AE80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2C79C430-08D2-4178-8315-E955694BB8D7}"/>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760169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0BE1373-4433-4506-8327-4DD092E02E1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51B4C72C-A8F5-4944-994B-8FF48012E07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AC955CFE-1937-4E6D-A5FC-8E20214CF239}"/>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5" name="Θέση υποσέλιδου 4">
            <a:extLst>
              <a:ext uri="{FF2B5EF4-FFF2-40B4-BE49-F238E27FC236}">
                <a16:creationId xmlns:a16="http://schemas.microsoft.com/office/drawing/2014/main" xmlns="" id="{D33FF32D-C65C-48E1-B1D9-797736347ED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6202907C-3BEC-4F95-9AA0-CFAF4B34E9F7}"/>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345186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290C9BA-B187-4A28-AE0F-86B90DDF157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01C23CE9-1659-433C-90C8-FE51953F4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xmlns="" id="{6BCD1E5A-0488-407D-8DF3-4CA81A7152E6}"/>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5" name="Θέση υποσέλιδου 4">
            <a:extLst>
              <a:ext uri="{FF2B5EF4-FFF2-40B4-BE49-F238E27FC236}">
                <a16:creationId xmlns:a16="http://schemas.microsoft.com/office/drawing/2014/main" xmlns="" id="{F258101D-C2A3-419C-A02F-4B197750220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8A27F3AC-30E5-4C71-9406-C1E1B6260206}"/>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3945927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9386542E-D937-4592-97DD-0399E53461C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147CB9E5-7F9A-4858-8C71-FB3B3636104C}"/>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xmlns="" id="{985208C9-11F8-462B-8916-8E23DF64F9EF}"/>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xmlns="" id="{A55352F5-5A2F-45E2-98EF-C17F8B599CC8}"/>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6" name="Θέση υποσέλιδου 5">
            <a:extLst>
              <a:ext uri="{FF2B5EF4-FFF2-40B4-BE49-F238E27FC236}">
                <a16:creationId xmlns:a16="http://schemas.microsoft.com/office/drawing/2014/main" xmlns="" id="{EED86332-7339-4DFD-A2EA-13A118C6829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DD468448-8591-4AD0-AD48-39E5AA8358F9}"/>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144119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907219F-DF8E-4AD8-9BB7-E8C3855DADF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2B994D41-5F62-4ECA-AA27-FB664E13B7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xmlns="" id="{8026E9C7-9D5F-4C1E-8207-06CBE724DE76}"/>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xmlns="" id="{96BE9D07-7A7A-4DA6-8D04-A06FECD5DB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xmlns="" id="{85E2D45A-B7EE-410D-9093-F608E8413289}"/>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xmlns="" id="{8B01CFAD-8EB2-4720-A8A2-A3A54A7D8F78}"/>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8" name="Θέση υποσέλιδου 7">
            <a:extLst>
              <a:ext uri="{FF2B5EF4-FFF2-40B4-BE49-F238E27FC236}">
                <a16:creationId xmlns:a16="http://schemas.microsoft.com/office/drawing/2014/main" xmlns="" id="{A9908844-7F50-4CE1-8776-EF12FD05C0DD}"/>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BDA444BC-6BC1-4827-B547-11D8B4E8253D}"/>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1550197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3305DF2-C1B7-4582-8841-FD04EC1FAFD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D4D0817C-6644-43CC-B1DE-64753F6C407F}"/>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4" name="Θέση υποσέλιδου 3">
            <a:extLst>
              <a:ext uri="{FF2B5EF4-FFF2-40B4-BE49-F238E27FC236}">
                <a16:creationId xmlns:a16="http://schemas.microsoft.com/office/drawing/2014/main" xmlns="" id="{54AF4BC8-D2C5-41E6-AEE4-5DECD5E6434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1426F118-AB4B-4037-BD09-E6FDFF9992CA}"/>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3361952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CE357D87-EA66-4C68-951C-B5121666BCEA}"/>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3" name="Θέση υποσέλιδου 2">
            <a:extLst>
              <a:ext uri="{FF2B5EF4-FFF2-40B4-BE49-F238E27FC236}">
                <a16:creationId xmlns:a16="http://schemas.microsoft.com/office/drawing/2014/main" xmlns="" id="{93CD97AB-1731-4ED9-A780-5F145C03FDB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4B226254-6F61-43A2-991E-F717C64CBDB7}"/>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2259058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11F6826-1E05-4A06-A210-9AF9BD32086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386A71C3-B108-4CEA-9D01-62D0835537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xmlns="" id="{761A4FBD-B16D-41A1-8A03-D21A2BE43B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A3ACD8F4-EBA3-48AF-8451-52F2CD48165B}"/>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6" name="Θέση υποσέλιδου 5">
            <a:extLst>
              <a:ext uri="{FF2B5EF4-FFF2-40B4-BE49-F238E27FC236}">
                <a16:creationId xmlns:a16="http://schemas.microsoft.com/office/drawing/2014/main" xmlns="" id="{1B072AB9-55F3-45C1-91C7-CFEEB98F62A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D227E822-EFBD-4408-8604-475611CC78A4}"/>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2811639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243FB426-7F8C-4935-AAC7-E597732239D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7A5D75DA-9E4C-4CC9-911A-88DAE6230B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09BC5A1E-4B38-4151-A7A9-09AF4EED5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xmlns="" id="{741BB7DB-7746-42E1-9F89-1C587E42DAB2}"/>
              </a:ext>
            </a:extLst>
          </p:cNvPr>
          <p:cNvSpPr>
            <a:spLocks noGrp="1"/>
          </p:cNvSpPr>
          <p:nvPr>
            <p:ph type="dt" sz="half" idx="10"/>
          </p:nvPr>
        </p:nvSpPr>
        <p:spPr/>
        <p:txBody>
          <a:bodyPr/>
          <a:lstStyle/>
          <a:p>
            <a:fld id="{F6A6122D-BA40-489E-ACEF-C2D15232497D}" type="datetimeFigureOut">
              <a:rPr lang="el-GR" smtClean="0"/>
              <a:pPr/>
              <a:t>16/5/2022</a:t>
            </a:fld>
            <a:endParaRPr lang="el-GR"/>
          </a:p>
        </p:txBody>
      </p:sp>
      <p:sp>
        <p:nvSpPr>
          <p:cNvPr id="6" name="Θέση υποσέλιδου 5">
            <a:extLst>
              <a:ext uri="{FF2B5EF4-FFF2-40B4-BE49-F238E27FC236}">
                <a16:creationId xmlns:a16="http://schemas.microsoft.com/office/drawing/2014/main" xmlns="" id="{F6D3A1C6-26B6-45C1-85B6-AFE6F4550BF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E359D4ED-026C-433C-814D-8EAF6092B75A}"/>
              </a:ext>
            </a:extLst>
          </p:cNvPr>
          <p:cNvSpPr>
            <a:spLocks noGrp="1"/>
          </p:cNvSpPr>
          <p:nvPr>
            <p:ph type="sldNum" sz="quarter" idx="12"/>
          </p:nvPr>
        </p:nvSpPr>
        <p:spPr/>
        <p:txBody>
          <a:body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2366737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BB3B64D2-FCAB-4DB5-B33D-D161E31B0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4FFECC39-B75B-4E43-847F-8766ED8051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xmlns="" id="{E921042D-6AB2-4973-A876-73A4EA3F62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6122D-BA40-489E-ACEF-C2D15232497D}" type="datetimeFigureOut">
              <a:rPr lang="el-GR" smtClean="0"/>
              <a:pPr/>
              <a:t>16/5/2022</a:t>
            </a:fld>
            <a:endParaRPr lang="el-GR"/>
          </a:p>
        </p:txBody>
      </p:sp>
      <p:sp>
        <p:nvSpPr>
          <p:cNvPr id="5" name="Θέση υποσέλιδου 4">
            <a:extLst>
              <a:ext uri="{FF2B5EF4-FFF2-40B4-BE49-F238E27FC236}">
                <a16:creationId xmlns:a16="http://schemas.microsoft.com/office/drawing/2014/main" xmlns="" id="{67D0DB1B-DCD7-4F6E-8D73-6ABF496D87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EA4024B7-CD38-458C-ACDD-22681AA24A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A69AD-4772-481E-B0C7-32702F1FF57B}" type="slidenum">
              <a:rPr lang="el-GR" smtClean="0"/>
              <a:pPr/>
              <a:t>‹#›</a:t>
            </a:fld>
            <a:endParaRPr lang="el-GR"/>
          </a:p>
        </p:txBody>
      </p:sp>
    </p:spTree>
    <p:extLst>
      <p:ext uri="{BB962C8B-B14F-4D97-AF65-F5344CB8AC3E}">
        <p14:creationId xmlns:p14="http://schemas.microsoft.com/office/powerpoint/2010/main" xmlns="" val="2942845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FF"/>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C512FF5-C494-404F-8659-CF6002561E07}"/>
              </a:ext>
            </a:extLst>
          </p:cNvPr>
          <p:cNvSpPr>
            <a:spLocks noGrp="1"/>
          </p:cNvSpPr>
          <p:nvPr>
            <p:ph type="ctrTitle"/>
          </p:nvPr>
        </p:nvSpPr>
        <p:spPr>
          <a:xfrm>
            <a:off x="1583375" y="-320640"/>
            <a:ext cx="9144000" cy="2387600"/>
          </a:xfrm>
        </p:spPr>
        <p:txBody>
          <a:bodyPr/>
          <a:lstStyle/>
          <a:p>
            <a:r>
              <a:rPr lang="el-GR" b="1" dirty="0"/>
              <a:t>«Η αγάπη της Λενιώς </a:t>
            </a:r>
            <a:br>
              <a:rPr lang="el-GR" b="1" dirty="0"/>
            </a:br>
            <a:r>
              <a:rPr lang="el-GR" b="1" dirty="0"/>
              <a:t>και του Απρίλη»</a:t>
            </a:r>
          </a:p>
        </p:txBody>
      </p:sp>
      <p:sp>
        <p:nvSpPr>
          <p:cNvPr id="3" name="Υπότιτλος 2">
            <a:extLst>
              <a:ext uri="{FF2B5EF4-FFF2-40B4-BE49-F238E27FC236}">
                <a16:creationId xmlns:a16="http://schemas.microsoft.com/office/drawing/2014/main" xmlns="" id="{C4207FD6-F7C0-401F-8541-0B05063651EF}"/>
              </a:ext>
            </a:extLst>
          </p:cNvPr>
          <p:cNvSpPr>
            <a:spLocks noGrp="1"/>
          </p:cNvSpPr>
          <p:nvPr>
            <p:ph type="subTitle" idx="1"/>
          </p:nvPr>
        </p:nvSpPr>
        <p:spPr>
          <a:xfrm>
            <a:off x="1151144" y="2054137"/>
            <a:ext cx="9988062" cy="748440"/>
          </a:xfrm>
        </p:spPr>
        <p:txBody>
          <a:bodyPr>
            <a:normAutofit/>
          </a:bodyPr>
          <a:lstStyle/>
          <a:p>
            <a:r>
              <a:rPr lang="el-GR" b="1" i="1" dirty="0"/>
              <a:t>Π</a:t>
            </a:r>
            <a:r>
              <a:rPr lang="el-GR" b="1" i="1" dirty="0" smtClean="0"/>
              <a:t>αραμύθι </a:t>
            </a:r>
            <a:r>
              <a:rPr lang="el-GR" b="1" i="1" dirty="0"/>
              <a:t>βασισμένο σε τραγούδια του Μίκη Θεοδωράκη</a:t>
            </a:r>
          </a:p>
          <a:p>
            <a:endParaRPr lang="el-GR" dirty="0"/>
          </a:p>
        </p:txBody>
      </p:sp>
      <p:pic>
        <p:nvPicPr>
          <p:cNvPr id="5" name="Εικόνα 4" descr="Εικόνα που περιέχει κείμενο, clipart&#10;&#10;Περιγραφή που δημιουργήθηκε αυτόματα">
            <a:extLst>
              <a:ext uri="{FF2B5EF4-FFF2-40B4-BE49-F238E27FC236}">
                <a16:creationId xmlns:a16="http://schemas.microsoft.com/office/drawing/2014/main" xmlns="" id="{36616881-F9F3-4CF5-A232-BB817E19666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458806" y="4089643"/>
            <a:ext cx="3162300" cy="1447800"/>
          </a:xfrm>
          <a:prstGeom prst="rect">
            <a:avLst/>
          </a:prstGeom>
        </p:spPr>
      </p:pic>
      <p:sp>
        <p:nvSpPr>
          <p:cNvPr id="7" name="TextBox 6">
            <a:extLst>
              <a:ext uri="{FF2B5EF4-FFF2-40B4-BE49-F238E27FC236}">
                <a16:creationId xmlns:a16="http://schemas.microsoft.com/office/drawing/2014/main" xmlns="" id="{4F46FAD0-FEA3-4818-A573-5B51930FC810}"/>
              </a:ext>
            </a:extLst>
          </p:cNvPr>
          <p:cNvSpPr txBox="1"/>
          <p:nvPr/>
        </p:nvSpPr>
        <p:spPr>
          <a:xfrm>
            <a:off x="7458695" y="5560672"/>
            <a:ext cx="3776353" cy="923330"/>
          </a:xfrm>
          <a:prstGeom prst="rect">
            <a:avLst/>
          </a:prstGeom>
          <a:noFill/>
        </p:spPr>
        <p:txBody>
          <a:bodyPr wrap="square">
            <a:spAutoFit/>
          </a:bodyPr>
          <a:lstStyle/>
          <a:p>
            <a:r>
              <a:rPr lang="el-GR" dirty="0"/>
              <a:t>«Μέσα σ΄ ένα καραβάκι ταξιδεύουμε</a:t>
            </a:r>
          </a:p>
          <a:p>
            <a:r>
              <a:rPr lang="el-GR" dirty="0"/>
              <a:t> την… όμορφη πόλη </a:t>
            </a:r>
          </a:p>
          <a:p>
            <a:r>
              <a:rPr lang="el-GR" dirty="0"/>
              <a:t>του Μίκη Θεοδωράκη γυρεύουμε» </a:t>
            </a:r>
          </a:p>
        </p:txBody>
      </p:sp>
      <p:sp>
        <p:nvSpPr>
          <p:cNvPr id="6" name="5 - TextBox"/>
          <p:cNvSpPr txBox="1"/>
          <p:nvPr/>
        </p:nvSpPr>
        <p:spPr>
          <a:xfrm>
            <a:off x="1039699" y="4765965"/>
            <a:ext cx="4618893" cy="3016210"/>
          </a:xfrm>
          <a:prstGeom prst="rect">
            <a:avLst/>
          </a:prstGeom>
          <a:noFill/>
        </p:spPr>
        <p:txBody>
          <a:bodyPr wrap="square" lIns="91440" tIns="45720" rIns="91440" bIns="45720" rtlCol="0" anchor="t">
            <a:spAutoFit/>
          </a:bodyPr>
          <a:lstStyle/>
          <a:p>
            <a:r>
              <a:rPr lang="el-GR" sz="1400" b="1" u="sng" dirty="0" smtClean="0"/>
              <a:t>Εικονογράφοι</a:t>
            </a:r>
            <a:r>
              <a:rPr lang="en-US" sz="1400" b="1" u="sng" dirty="0" smtClean="0"/>
              <a:t>:</a:t>
            </a:r>
            <a:endParaRPr lang="el-GR" sz="1400" b="1" u="sng" dirty="0" smtClean="0"/>
          </a:p>
          <a:p>
            <a:r>
              <a:rPr lang="el-GR" sz="1400" b="1" u="sng" dirty="0" smtClean="0"/>
              <a:t>Οι μαθητές των νηπιαγωγείων</a:t>
            </a:r>
            <a:endParaRPr lang="en-US" sz="1400" b="1" u="sng" dirty="0"/>
          </a:p>
          <a:p>
            <a:r>
              <a:rPr lang="en-US" sz="1400" dirty="0"/>
              <a:t>50</a:t>
            </a:r>
            <a:r>
              <a:rPr lang="el-GR" sz="1400" baseline="30000" dirty="0"/>
              <a:t>Ο</a:t>
            </a:r>
            <a:r>
              <a:rPr lang="el-GR" sz="1400" dirty="0"/>
              <a:t> Νηπιαγωγείο Θεσσαλονίκης</a:t>
            </a:r>
          </a:p>
          <a:p>
            <a:r>
              <a:rPr lang="el-GR" sz="1400" dirty="0"/>
              <a:t>Νηπιαγωγείο Λυκείου Ροδόπης</a:t>
            </a:r>
          </a:p>
          <a:p>
            <a:r>
              <a:rPr lang="el-GR" sz="1400" dirty="0"/>
              <a:t>2</a:t>
            </a:r>
            <a:r>
              <a:rPr lang="el-GR" sz="1400" baseline="30000" dirty="0"/>
              <a:t>ο</a:t>
            </a:r>
            <a:r>
              <a:rPr lang="el-GR" sz="1400" dirty="0"/>
              <a:t> Νηπιαγωγείο Φερών  Έβρου</a:t>
            </a:r>
          </a:p>
          <a:p>
            <a:r>
              <a:rPr lang="el-GR" sz="1400" dirty="0"/>
              <a:t>23</a:t>
            </a:r>
            <a:r>
              <a:rPr lang="el-GR" sz="1400" baseline="30000" dirty="0"/>
              <a:t>ο</a:t>
            </a:r>
            <a:r>
              <a:rPr lang="el-GR" sz="1400" dirty="0"/>
              <a:t> Νηπιαγωγείο Αλεξανδρούπολης</a:t>
            </a:r>
          </a:p>
          <a:p>
            <a:r>
              <a:rPr lang="el-GR" sz="1400" dirty="0"/>
              <a:t>Νηπιαγωγείο Αγ. Παρασκευής Θεσσαλονίκης</a:t>
            </a:r>
          </a:p>
          <a:p>
            <a:r>
              <a:rPr lang="el-GR" sz="1400" dirty="0">
                <a:ea typeface="Calibri"/>
                <a:cs typeface="Calibri"/>
              </a:rPr>
              <a:t>2o Νηπιαγωγείο </a:t>
            </a:r>
            <a:r>
              <a:rPr lang="el-GR" sz="1400" dirty="0" err="1">
                <a:ea typeface="Calibri"/>
                <a:cs typeface="Calibri"/>
              </a:rPr>
              <a:t>Κυμίνων</a:t>
            </a:r>
          </a:p>
          <a:p>
            <a:r>
              <a:rPr lang="el-GR" sz="1400" dirty="0">
                <a:ea typeface="Calibri"/>
                <a:cs typeface="Calibri"/>
              </a:rPr>
              <a:t>1ο Νηπιαγωγείο </a:t>
            </a:r>
            <a:r>
              <a:rPr lang="el-GR" sz="1400" dirty="0" err="1" smtClean="0">
                <a:ea typeface="Calibri"/>
                <a:cs typeface="Calibri"/>
              </a:rPr>
              <a:t>Λακκιάς</a:t>
            </a:r>
            <a:endParaRPr lang="en-US" sz="1400" dirty="0" smtClean="0">
              <a:ea typeface="Calibri"/>
              <a:cs typeface="Calibri"/>
            </a:endParaRPr>
          </a:p>
          <a:p>
            <a:endParaRPr lang="en-US" sz="1400" dirty="0" smtClean="0">
              <a:ea typeface="Calibri"/>
              <a:cs typeface="Calibri"/>
            </a:endParaRPr>
          </a:p>
          <a:p>
            <a:endParaRPr lang="el-GR" sz="1400" dirty="0" err="1">
              <a:ea typeface="Calibri"/>
              <a:cs typeface="Calibri"/>
            </a:endParaRPr>
          </a:p>
          <a:p>
            <a:endParaRPr lang="el-GR" dirty="0">
              <a:ea typeface="Calibri"/>
              <a:cs typeface="Calibri"/>
            </a:endParaRPr>
          </a:p>
          <a:p>
            <a:endParaRPr lang="el-GR" dirty="0">
              <a:ea typeface="Calibri"/>
              <a:cs typeface="Calibri"/>
            </a:endParaRPr>
          </a:p>
        </p:txBody>
      </p:sp>
      <p:sp>
        <p:nvSpPr>
          <p:cNvPr id="8" name="7 - TextBox"/>
          <p:cNvSpPr txBox="1"/>
          <p:nvPr/>
        </p:nvSpPr>
        <p:spPr>
          <a:xfrm>
            <a:off x="1068780" y="2861955"/>
            <a:ext cx="4631374" cy="2092881"/>
          </a:xfrm>
          <a:prstGeom prst="rect">
            <a:avLst/>
          </a:prstGeom>
          <a:noFill/>
        </p:spPr>
        <p:txBody>
          <a:bodyPr wrap="square" rtlCol="0">
            <a:spAutoFit/>
          </a:bodyPr>
          <a:lstStyle/>
          <a:p>
            <a:r>
              <a:rPr lang="el-GR" sz="1400" b="1" u="sng" dirty="0" smtClean="0"/>
              <a:t>Συγγραφείς του παραμυθιού</a:t>
            </a:r>
            <a:r>
              <a:rPr lang="en-US" sz="1400" b="1" u="sng" dirty="0" smtClean="0"/>
              <a:t>:</a:t>
            </a:r>
            <a:endParaRPr lang="el-GR" sz="1400" b="1" u="sng" dirty="0" smtClean="0"/>
          </a:p>
          <a:p>
            <a:r>
              <a:rPr lang="el-GR" sz="1400" b="1" u="sng" dirty="0" smtClean="0"/>
              <a:t>Οι νηπιαγωγοί</a:t>
            </a:r>
          </a:p>
          <a:p>
            <a:r>
              <a:rPr lang="el-GR" sz="1400" dirty="0" err="1" smtClean="0"/>
              <a:t>Παρισσάτιδα</a:t>
            </a:r>
            <a:r>
              <a:rPr lang="el-GR" sz="1400" dirty="0" smtClean="0"/>
              <a:t> </a:t>
            </a:r>
            <a:r>
              <a:rPr lang="el-GR" sz="1400" dirty="0" err="1" smtClean="0"/>
              <a:t>Χριστοφορίδου</a:t>
            </a:r>
            <a:r>
              <a:rPr lang="el-GR" sz="1400" dirty="0" smtClean="0"/>
              <a:t> (Νηπιαγωγείο Αγ. Παρασκευής  Θεσσαλονίκης)</a:t>
            </a:r>
          </a:p>
          <a:p>
            <a:r>
              <a:rPr lang="el-GR" sz="1400" dirty="0" smtClean="0"/>
              <a:t>Έλλη Μπακάλη (50</a:t>
            </a:r>
            <a:r>
              <a:rPr lang="el-GR" sz="1400" baseline="30000" dirty="0" smtClean="0"/>
              <a:t>Ο</a:t>
            </a:r>
            <a:r>
              <a:rPr lang="el-GR" sz="1400" dirty="0" smtClean="0"/>
              <a:t> Νηπιαγωγείο Θεσσαλονίκης)</a:t>
            </a:r>
          </a:p>
          <a:p>
            <a:r>
              <a:rPr lang="el-GR" sz="1400" dirty="0" smtClean="0"/>
              <a:t>Χρυσάνθη Παπαδοπούλου (2</a:t>
            </a:r>
            <a:r>
              <a:rPr lang="el-GR" sz="1400" baseline="30000" dirty="0" smtClean="0"/>
              <a:t>ο</a:t>
            </a:r>
            <a:r>
              <a:rPr lang="el-GR" sz="1400" dirty="0" smtClean="0"/>
              <a:t> Νηπιαγωγείο Φερών Έβρου)</a:t>
            </a:r>
          </a:p>
          <a:p>
            <a:r>
              <a:rPr lang="el-GR" sz="1400" dirty="0" err="1" smtClean="0"/>
              <a:t>Κωνσταντινιά</a:t>
            </a:r>
            <a:r>
              <a:rPr lang="el-GR" sz="1400" dirty="0" smtClean="0"/>
              <a:t> Πάνου (Νηπιαγωγείο Λυκείου Ροδόπης)</a:t>
            </a:r>
          </a:p>
          <a:p>
            <a:r>
              <a:rPr lang="el-GR" sz="1400" dirty="0" smtClean="0"/>
              <a:t>Σοφία </a:t>
            </a:r>
            <a:r>
              <a:rPr lang="el-GR" sz="1400" dirty="0" err="1" smtClean="0"/>
              <a:t>Καλπάκη</a:t>
            </a:r>
            <a:r>
              <a:rPr lang="el-GR" sz="1400" dirty="0" smtClean="0"/>
              <a:t> (23</a:t>
            </a:r>
            <a:r>
              <a:rPr lang="el-GR" sz="1400" baseline="30000" dirty="0" smtClean="0"/>
              <a:t>ο</a:t>
            </a:r>
            <a:r>
              <a:rPr lang="el-GR" sz="1400" dirty="0" smtClean="0"/>
              <a:t> Νηπιαγωγείο </a:t>
            </a:r>
            <a:r>
              <a:rPr lang="el-GR" sz="1400" dirty="0" smtClean="0"/>
              <a:t>Α</a:t>
            </a:r>
            <a:r>
              <a:rPr lang="el-GR" sz="1400" dirty="0" smtClean="0"/>
              <a:t>λεξανδρούπολης)</a:t>
            </a:r>
            <a:endParaRPr lang="en-US" sz="1400" dirty="0" smtClean="0"/>
          </a:p>
          <a:p>
            <a:endParaRPr lang="el-GR" dirty="0"/>
          </a:p>
        </p:txBody>
      </p:sp>
    </p:spTree>
    <p:extLst>
      <p:ext uri="{BB962C8B-B14F-4D97-AF65-F5344CB8AC3E}">
        <p14:creationId xmlns:p14="http://schemas.microsoft.com/office/powerpoint/2010/main" xmlns="" val="3685444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πριλης.jpg"/>
          <p:cNvPicPr>
            <a:picLocks noChangeAspect="1"/>
          </p:cNvPicPr>
          <p:nvPr/>
        </p:nvPicPr>
        <p:blipFill>
          <a:blip r:embed="rId2" cstate="print"/>
          <a:stretch>
            <a:fillRect/>
          </a:stretch>
        </p:blipFill>
        <p:spPr>
          <a:xfrm>
            <a:off x="-328246" y="0"/>
            <a:ext cx="12520246" cy="6858000"/>
          </a:xfrm>
          <a:prstGeom prst="rect">
            <a:avLst/>
          </a:prstGeom>
        </p:spPr>
      </p:pic>
      <p:sp>
        <p:nvSpPr>
          <p:cNvPr id="3" name="2 - TextBox"/>
          <p:cNvSpPr txBox="1"/>
          <p:nvPr/>
        </p:nvSpPr>
        <p:spPr>
          <a:xfrm>
            <a:off x="0" y="3751384"/>
            <a:ext cx="3282461" cy="738664"/>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l-GR" sz="1400" b="1" dirty="0">
                <a:solidFill>
                  <a:srgbClr val="7030A0"/>
                </a:solidFill>
              </a:rPr>
              <a:t>Ο Απρίλης, όσο ταξίδευε και πάλευε με τα κύματα είχε για συντροφιά  το φεγγάρι, την Πούλια και τον Αυγερινό. </a:t>
            </a:r>
          </a:p>
        </p:txBody>
      </p:sp>
      <p:sp>
        <p:nvSpPr>
          <p:cNvPr id="4" name="3 - Επεξήγηση με σύννεφο"/>
          <p:cNvSpPr/>
          <p:nvPr/>
        </p:nvSpPr>
        <p:spPr>
          <a:xfrm>
            <a:off x="2063260" y="152399"/>
            <a:ext cx="3470031" cy="2274277"/>
          </a:xfrm>
          <a:prstGeom prst="cloudCallout">
            <a:avLst>
              <a:gd name="adj1" fmla="val 79384"/>
              <a:gd name="adj2" fmla="val 48462"/>
            </a:avLst>
          </a:prstGeom>
        </p:spPr>
        <p:style>
          <a:lnRef idx="2">
            <a:schemeClr val="accent1"/>
          </a:lnRef>
          <a:fillRef idx="1">
            <a:schemeClr val="lt1"/>
          </a:fillRef>
          <a:effectRef idx="0">
            <a:schemeClr val="accent1"/>
          </a:effectRef>
          <a:fontRef idx="minor">
            <a:schemeClr val="dk1"/>
          </a:fontRef>
        </p:style>
        <p:txBody>
          <a:bodyPr rtlCol="0" anchor="ctr"/>
          <a:lstStyle/>
          <a:p>
            <a:r>
              <a:rPr lang="el-GR" sz="1200" b="1" dirty="0">
                <a:solidFill>
                  <a:srgbClr val="7030A0"/>
                </a:solidFill>
              </a:rPr>
              <a:t>Φεγγάρι μου, πήγαινε πες στην αγαπημένη μου Λενιώ ότι σύντομα θα πάρω τη βαρκούλα μου καβάλα στο νοτιά και θα έρθω να τη βρω! Θα την  κρατάω αγκαλιά και θα την ταΐζω χάδια και φιλιά!</a:t>
            </a:r>
          </a:p>
          <a:p>
            <a:r>
              <a:rPr lang="el-GR" sz="1200" b="1" dirty="0">
                <a:solidFill>
                  <a:srgbClr val="7030A0"/>
                </a:solidFill>
              </a:rPr>
              <a:t>Της φέρνω τ’ άστρα του ουρανού και τον Αυγερινό!</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28A0092B-C50C-407E-A947-70E740481C1C}">
                <a14:useLocalDpi xmlns:a14="http://schemas.microsoft.com/office/drawing/2010/main" xmlns="" val="0"/>
              </a:ext>
            </a:extLst>
          </a:blip>
          <a:srcRect t="4611" r="62867" b="3427"/>
          <a:stretch/>
        </p:blipFill>
        <p:spPr>
          <a:xfrm>
            <a:off x="6460177" y="1"/>
            <a:ext cx="5731823" cy="6857999"/>
          </a:xfrm>
          <a:prstGeom prst="rect">
            <a:avLst/>
          </a:prstGeom>
        </p:spPr>
      </p:pic>
      <p:sp>
        <p:nvSpPr>
          <p:cNvPr id="3" name="TextBox 2"/>
          <p:cNvSpPr txBox="1"/>
          <p:nvPr/>
        </p:nvSpPr>
        <p:spPr>
          <a:xfrm>
            <a:off x="283978" y="4055730"/>
            <a:ext cx="5629934" cy="1323439"/>
          </a:xfrm>
          <a:prstGeom prst="rect">
            <a:avLst/>
          </a:prstGeom>
          <a:noFill/>
        </p:spPr>
        <p:txBody>
          <a:bodyPr wrap="square" rtlCol="0">
            <a:spAutoFit/>
          </a:bodyPr>
          <a:lstStyle/>
          <a:p>
            <a:r>
              <a:rPr lang="el-GR" sz="1600" b="1" dirty="0" smtClean="0">
                <a:solidFill>
                  <a:srgbClr val="C00000"/>
                </a:solidFill>
              </a:rPr>
              <a:t>Η </a:t>
            </a:r>
            <a:r>
              <a:rPr lang="el-GR" sz="1600" b="1" dirty="0" err="1" smtClean="0">
                <a:solidFill>
                  <a:srgbClr val="C00000"/>
                </a:solidFill>
              </a:rPr>
              <a:t>Λενιώ</a:t>
            </a:r>
            <a:r>
              <a:rPr lang="el-GR" sz="1600" b="1" dirty="0" smtClean="0">
                <a:solidFill>
                  <a:srgbClr val="C00000"/>
                </a:solidFill>
              </a:rPr>
              <a:t> ήταν στο σπίτι της, άνοιξε το παράθυρο</a:t>
            </a:r>
            <a:r>
              <a:rPr lang="el-GR" sz="1600" b="1" i="1" dirty="0" smtClean="0">
                <a:solidFill>
                  <a:srgbClr val="C00000"/>
                </a:solidFill>
              </a:rPr>
              <a:t>. Είδε τις αμυγδαλιές να ανθίζουν, τα μάρμαρα να λάμπουν στον ήλιο, τα αετόμορφα ψηλά βουνά, στα ηφαίστεια τα κλήματα σειρά</a:t>
            </a:r>
            <a:r>
              <a:rPr lang="el-GR" sz="1600" b="1" dirty="0" smtClean="0">
                <a:solidFill>
                  <a:srgbClr val="C00000"/>
                </a:solidFill>
              </a:rPr>
              <a:t>.  Πήρε ένα μουσικό όργανο, </a:t>
            </a:r>
            <a:r>
              <a:rPr lang="el-GR" sz="1600" b="1" dirty="0" smtClean="0">
                <a:solidFill>
                  <a:srgbClr val="C00000"/>
                </a:solidFill>
              </a:rPr>
              <a:t>άρχισε </a:t>
            </a:r>
            <a:r>
              <a:rPr lang="el-GR" sz="1600" b="1" dirty="0" smtClean="0">
                <a:solidFill>
                  <a:srgbClr val="C00000"/>
                </a:solidFill>
              </a:rPr>
              <a:t>να παίζει οι νότες σκορπίστηκαν στο δωμάτιο, βγήκαν έξω από το </a:t>
            </a:r>
            <a:r>
              <a:rPr lang="el-GR" sz="1600" b="1" dirty="0" smtClean="0">
                <a:solidFill>
                  <a:srgbClr val="C00000"/>
                </a:solidFill>
              </a:rPr>
              <a:t>σπίτι…</a:t>
            </a:r>
            <a:endParaRPr lang="el-GR" sz="1600" b="1" dirty="0" smtClean="0">
              <a:solidFill>
                <a:srgbClr val="C00000"/>
              </a:solidFill>
            </a:endParaRPr>
          </a:p>
        </p:txBody>
      </p:sp>
    </p:spTree>
    <p:extLst>
      <p:ext uri="{BB962C8B-B14F-4D97-AF65-F5344CB8AC3E}">
        <p14:creationId xmlns:p14="http://schemas.microsoft.com/office/powerpoint/2010/main" xmlns="" val="16663563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p:cNvPicPr>
            <a:picLocks noChangeAspect="1"/>
          </p:cNvPicPr>
          <p:nvPr/>
        </p:nvPicPr>
        <p:blipFill rotWithShape="1">
          <a:blip r:embed="rId2" cstate="print">
            <a:extLst>
              <a:ext uri="{28A0092B-C50C-407E-A947-70E740481C1C}">
                <a14:useLocalDpi xmlns:a14="http://schemas.microsoft.com/office/drawing/2010/main" xmlns="" val="0"/>
              </a:ext>
            </a:extLst>
          </a:blip>
          <a:srcRect l="36210" t="4611" r="1503" b="3427"/>
          <a:stretch/>
        </p:blipFill>
        <p:spPr>
          <a:xfrm>
            <a:off x="0" y="0"/>
            <a:ext cx="12192000" cy="6859865"/>
          </a:xfrm>
          <a:prstGeom prst="rect">
            <a:avLst/>
          </a:prstGeom>
        </p:spPr>
      </p:pic>
      <p:sp>
        <p:nvSpPr>
          <p:cNvPr id="4" name="TextBox 3"/>
          <p:cNvSpPr txBox="1"/>
          <p:nvPr/>
        </p:nvSpPr>
        <p:spPr>
          <a:xfrm>
            <a:off x="3620206" y="5844136"/>
            <a:ext cx="842889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1600" b="1" dirty="0" smtClean="0">
                <a:solidFill>
                  <a:srgbClr val="002060"/>
                </a:solidFill>
              </a:rPr>
              <a:t>Οι νότες </a:t>
            </a:r>
            <a:r>
              <a:rPr lang="el-GR" sz="1600" b="1" dirty="0">
                <a:solidFill>
                  <a:srgbClr val="002060"/>
                </a:solidFill>
              </a:rPr>
              <a:t>π</a:t>
            </a:r>
            <a:r>
              <a:rPr lang="el-GR" sz="1600" b="1" dirty="0" smtClean="0">
                <a:solidFill>
                  <a:srgbClr val="002060"/>
                </a:solidFill>
              </a:rPr>
              <a:t>έταξαν ψηλά </a:t>
            </a:r>
            <a:r>
              <a:rPr lang="el-GR" sz="1600" b="1" i="1" dirty="0" smtClean="0">
                <a:solidFill>
                  <a:srgbClr val="002060"/>
                </a:solidFill>
              </a:rPr>
              <a:t>σαν χαρταετοί, </a:t>
            </a:r>
            <a:r>
              <a:rPr lang="el-GR" sz="1600" b="1" dirty="0" smtClean="0">
                <a:solidFill>
                  <a:srgbClr val="002060"/>
                </a:solidFill>
              </a:rPr>
              <a:t>έπεσαν στην θάλασσα και την γαλήνεψαν.  Η βάρκα του Απρίλη έφτασε στην στεριά. Ο Απρίλης πήγε στο σπίτι της </a:t>
            </a:r>
            <a:r>
              <a:rPr lang="el-GR" sz="1600" b="1" dirty="0" smtClean="0">
                <a:solidFill>
                  <a:srgbClr val="002060"/>
                </a:solidFill>
              </a:rPr>
              <a:t>Λενιώς και της </a:t>
            </a:r>
            <a:r>
              <a:rPr lang="el-GR" sz="1600" b="1" dirty="0" smtClean="0">
                <a:solidFill>
                  <a:srgbClr val="002060"/>
                </a:solidFill>
              </a:rPr>
              <a:t>είπε ότι ήθελε να την πάρει  μαζί του στην Κρήτη.</a:t>
            </a:r>
          </a:p>
        </p:txBody>
      </p:sp>
    </p:spTree>
    <p:extLst>
      <p:ext uri="{BB962C8B-B14F-4D97-AF65-F5344CB8AC3E}">
        <p14:creationId xmlns:p14="http://schemas.microsoft.com/office/powerpoint/2010/main" xmlns="" val="282823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cuments\Scanned Documents\Εικόνα (34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12192000" cy="692175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40507" y="267256"/>
            <a:ext cx="2731949"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l-GR" sz="1600" b="1" dirty="0" smtClean="0">
                <a:solidFill>
                  <a:srgbClr val="0070C0"/>
                </a:solidFill>
              </a:rPr>
              <a:t>Ο Απρίλης </a:t>
            </a:r>
            <a:r>
              <a:rPr lang="el-GR" sz="1600" b="1" dirty="0" smtClean="0">
                <a:solidFill>
                  <a:srgbClr val="0070C0"/>
                </a:solidFill>
              </a:rPr>
              <a:t>υποσχέθηκε </a:t>
            </a:r>
            <a:r>
              <a:rPr lang="el-GR" sz="1600" b="1" dirty="0" smtClean="0">
                <a:solidFill>
                  <a:srgbClr val="0070C0"/>
                </a:solidFill>
              </a:rPr>
              <a:t>πως θα προσφέρει στη Λενιώ </a:t>
            </a:r>
          </a:p>
          <a:p>
            <a:r>
              <a:rPr lang="el-GR" sz="1600" b="1" dirty="0">
                <a:solidFill>
                  <a:srgbClr val="0070C0"/>
                </a:solidFill>
              </a:rPr>
              <a:t>κ</a:t>
            </a:r>
            <a:r>
              <a:rPr lang="el-GR" sz="1600" b="1" dirty="0" smtClean="0">
                <a:solidFill>
                  <a:srgbClr val="0070C0"/>
                </a:solidFill>
              </a:rPr>
              <a:t>αβούρια και πολλά φιλιά !</a:t>
            </a:r>
          </a:p>
          <a:p>
            <a:r>
              <a:rPr lang="el-GR" sz="1600" b="1" dirty="0" smtClean="0">
                <a:solidFill>
                  <a:srgbClr val="0070C0"/>
                </a:solidFill>
              </a:rPr>
              <a:t>Η Λενιώ </a:t>
            </a:r>
            <a:r>
              <a:rPr lang="el-GR" sz="1600" b="1" dirty="0" smtClean="0">
                <a:solidFill>
                  <a:srgbClr val="0070C0"/>
                </a:solidFill>
              </a:rPr>
              <a:t>συμφώνησε!</a:t>
            </a:r>
            <a:endParaRPr lang="el-GR" sz="1600" b="1" dirty="0">
              <a:solidFill>
                <a:srgbClr val="0070C0"/>
              </a:solidFill>
            </a:endParaRPr>
          </a:p>
        </p:txBody>
      </p:sp>
    </p:spTree>
    <p:extLst>
      <p:ext uri="{BB962C8B-B14F-4D97-AF65-F5344CB8AC3E}">
        <p14:creationId xmlns:p14="http://schemas.microsoft.com/office/powerpoint/2010/main" xmlns="" val="345777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er\Documents\Scanned Documents\Εικόνα (33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solidFill>
            <a:schemeClr val="accent1">
              <a:lumMod val="60000"/>
              <a:lumOff val="40000"/>
            </a:schemeClr>
          </a:solidFill>
          <a:extLst/>
        </p:spPr>
      </p:pic>
    </p:spTree>
    <p:extLst>
      <p:ext uri="{BB962C8B-B14F-4D97-AF65-F5344CB8AC3E}">
        <p14:creationId xmlns:p14="http://schemas.microsoft.com/office/powerpoint/2010/main" xmlns="" val="2456165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2">
            <a:extLst>
              <a:ext uri="{FF2B5EF4-FFF2-40B4-BE49-F238E27FC236}">
                <a16:creationId xmlns:a16="http://schemas.microsoft.com/office/drawing/2014/main" xmlns="" id="{58E19579-F1E7-E82E-49E9-63FBC9EB0ED1}"/>
              </a:ext>
            </a:extLst>
          </p:cNvPr>
          <p:cNvPicPr>
            <a:picLocks noChangeAspect="1"/>
          </p:cNvPicPr>
          <p:nvPr/>
        </p:nvPicPr>
        <p:blipFill>
          <a:blip r:embed="rId2" cstate="print"/>
          <a:stretch>
            <a:fillRect/>
          </a:stretch>
        </p:blipFill>
        <p:spPr>
          <a:xfrm>
            <a:off x="-1" y="0"/>
            <a:ext cx="12215375" cy="6858000"/>
          </a:xfrm>
          <a:prstGeom prst="rect">
            <a:avLst/>
          </a:prstGeom>
          <a:solidFill>
            <a:schemeClr val="accent1">
              <a:lumMod val="75000"/>
            </a:schemeClr>
          </a:solidFill>
        </p:spPr>
      </p:pic>
    </p:spTree>
    <p:extLst>
      <p:ext uri="{BB962C8B-B14F-4D97-AF65-F5344CB8AC3E}">
        <p14:creationId xmlns:p14="http://schemas.microsoft.com/office/powerpoint/2010/main" xmlns="" val="666748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p:cNvPicPr>
            <a:picLocks noChangeAspect="1"/>
          </p:cNvPicPr>
          <p:nvPr/>
        </p:nvPicPr>
        <p:blipFill>
          <a:blip r:embed="rId2" cstate="print">
            <a:lum bright="30000" contrast="40000"/>
            <a:extLst>
              <a:ext uri="{28A0092B-C50C-407E-A947-70E740481C1C}">
                <a14:useLocalDpi xmlns:a14="http://schemas.microsoft.com/office/drawing/2010/main" xmlns="" val="0"/>
              </a:ext>
            </a:extLst>
          </a:blip>
          <a:stretch>
            <a:fillRect/>
          </a:stretch>
        </p:blipFill>
        <p:spPr>
          <a:xfrm>
            <a:off x="0" y="-1"/>
            <a:ext cx="12192000" cy="6893023"/>
          </a:xfrm>
          <a:prstGeom prst="rect">
            <a:avLst/>
          </a:prstGeom>
          <a:solidFill>
            <a:srgbClr val="CC0099"/>
          </a:solidFill>
        </p:spPr>
      </p:pic>
      <p:sp>
        <p:nvSpPr>
          <p:cNvPr id="2" name="TextBox 1"/>
          <p:cNvSpPr txBox="1"/>
          <p:nvPr/>
        </p:nvSpPr>
        <p:spPr>
          <a:xfrm>
            <a:off x="2188793" y="3964170"/>
            <a:ext cx="8947636" cy="646331"/>
          </a:xfrm>
          <a:prstGeom prst="rect">
            <a:avLst/>
          </a:prstGeom>
          <a:noFill/>
        </p:spPr>
        <p:txBody>
          <a:bodyPr wrap="square" rtlCol="0">
            <a:spAutoFit/>
          </a:bodyPr>
          <a:lstStyle/>
          <a:p>
            <a:pPr algn="ctr"/>
            <a:r>
              <a:rPr lang="el-GR" sz="1600" b="1" dirty="0" smtClean="0"/>
              <a:t>… </a:t>
            </a:r>
            <a:r>
              <a:rPr lang="el-GR" sz="3600" b="1" dirty="0" smtClean="0"/>
              <a:t>και γιόμισε η γειτονιά τραγούδια και φιλιά</a:t>
            </a:r>
          </a:p>
        </p:txBody>
      </p:sp>
      <p:sp>
        <p:nvSpPr>
          <p:cNvPr id="4" name="TextBox 3"/>
          <p:cNvSpPr txBox="1"/>
          <p:nvPr/>
        </p:nvSpPr>
        <p:spPr>
          <a:xfrm>
            <a:off x="5198291" y="5441863"/>
            <a:ext cx="6993709" cy="584775"/>
          </a:xfrm>
          <a:prstGeom prst="rect">
            <a:avLst/>
          </a:prstGeom>
          <a:noFill/>
        </p:spPr>
        <p:txBody>
          <a:bodyPr wrap="square" rtlCol="0">
            <a:spAutoFit/>
          </a:bodyPr>
          <a:lstStyle/>
          <a:p>
            <a:r>
              <a:rPr lang="el-GR" sz="1600" b="1" dirty="0"/>
              <a:t> </a:t>
            </a:r>
            <a:r>
              <a:rPr lang="el-GR" sz="3200" b="1" dirty="0" smtClean="0"/>
              <a:t>Έζησαν</a:t>
            </a:r>
            <a:r>
              <a:rPr lang="el-GR" sz="1600" b="1" dirty="0" smtClean="0"/>
              <a:t> </a:t>
            </a:r>
            <a:r>
              <a:rPr lang="el-GR" sz="2800" b="1" dirty="0" smtClean="0"/>
              <a:t>αυτοί καλά και εμείς καλύτερα</a:t>
            </a:r>
          </a:p>
        </p:txBody>
      </p:sp>
    </p:spTree>
    <p:extLst>
      <p:ext uri="{BB962C8B-B14F-4D97-AF65-F5344CB8AC3E}">
        <p14:creationId xmlns:p14="http://schemas.microsoft.com/office/powerpoint/2010/main" xmlns="" val="34859515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3" name="2 - TextBox"/>
          <p:cNvSpPr txBox="1"/>
          <p:nvPr/>
        </p:nvSpPr>
        <p:spPr>
          <a:xfrm>
            <a:off x="2873826" y="950026"/>
            <a:ext cx="6329549" cy="507831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l-GR" b="1" dirty="0" smtClean="0"/>
              <a:t>5 νηπιαγωγοί – συνεργάτες του </a:t>
            </a:r>
            <a:r>
              <a:rPr lang="en-US" b="1" dirty="0" err="1" smtClean="0"/>
              <a:t>etwinning</a:t>
            </a:r>
            <a:r>
              <a:rPr lang="en-US" b="1" dirty="0" smtClean="0"/>
              <a:t> </a:t>
            </a:r>
            <a:r>
              <a:rPr lang="el-GR" b="1" dirty="0" smtClean="0"/>
              <a:t>έργου  επέλεξαν 10 αγαπημένα τραγούδια του Μίκη Θεοδωράκη, με σκοπό τα τραγούδια να οδηγήσουν σε ένα παραμύθι…</a:t>
            </a:r>
          </a:p>
          <a:p>
            <a:endParaRPr lang="el-GR" b="1" dirty="0" smtClean="0"/>
          </a:p>
          <a:p>
            <a:r>
              <a:rPr lang="el-GR" b="1" dirty="0" smtClean="0"/>
              <a:t>Μέσα από τους στίχους των τραγουδιών εντόπισαν τους ήρωες (ανθρώπους, ζώα και στοιχεία της φύσης) και οι ήρωες μπλέχτηκαν αρμονικά μεταξύ τους σε ένα παραμύθι αγάπης… την αγάπη της Λενιώς και του Απρίλη!!!</a:t>
            </a:r>
          </a:p>
          <a:p>
            <a:endParaRPr lang="el-GR" b="1" dirty="0" smtClean="0"/>
          </a:p>
          <a:p>
            <a:r>
              <a:rPr lang="el-GR" b="1" dirty="0" smtClean="0"/>
              <a:t>Στη συνέχεια, οι μαθητές εικονογράφησαν την ιστορία διαδοχικά, στέλνοντας το ένα σχολείο το παραμύθι στο επόμενο για να το συνεχίσει…</a:t>
            </a:r>
          </a:p>
          <a:p>
            <a:endParaRPr lang="el-GR" b="1" dirty="0" smtClean="0"/>
          </a:p>
          <a:p>
            <a:r>
              <a:rPr lang="el-GR" b="1" dirty="0" smtClean="0"/>
              <a:t>Έτσι, συνεργατικά, δημιουργήθηκε το παραμύθι που βλέπετε!</a:t>
            </a:r>
          </a:p>
          <a:p>
            <a:endParaRPr lang="el-GR" b="1" dirty="0" smtClean="0"/>
          </a:p>
          <a:p>
            <a:r>
              <a:rPr lang="el-GR" b="1" dirty="0" smtClean="0"/>
              <a:t>Εσείς, διαβάζοντάς το, θα εντοπίσετε από ποια τραγούδια προέρχονται οι ήρωες και από ποια τραγούδια προέρχονται κάποιες φράσεις του παραμυθιού;;;</a:t>
            </a:r>
            <a:endParaRPr lang="el-GR" b="1"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Εικόνα 4" descr="Εικόνα που περιέχει κείμενο, χλόη, ύφασμα&#10;&#10;Περιγραφή που δημιουργήθηκε αυτόματα">
            <a:extLst>
              <a:ext uri="{FF2B5EF4-FFF2-40B4-BE49-F238E27FC236}">
                <a16:creationId xmlns:a16="http://schemas.microsoft.com/office/drawing/2014/main" xmlns="" id="{C1A422A3-B9A1-4A07-B6D9-3F93A23A05B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88952" cy="6858000"/>
          </a:xfrm>
          <a:prstGeom prst="rect">
            <a:avLst/>
          </a:prstGeom>
        </p:spPr>
      </p:pic>
      <p:pic>
        <p:nvPicPr>
          <p:cNvPr id="14" name="Εικόνα 13" descr="Εικόνα που περιέχει κείμενο, clipart&#10;&#10;Περιγραφή που δημιουργήθηκε αυτόματα">
            <a:extLst>
              <a:ext uri="{FF2B5EF4-FFF2-40B4-BE49-F238E27FC236}">
                <a16:creationId xmlns:a16="http://schemas.microsoft.com/office/drawing/2014/main" xmlns="" id="{0014694F-384A-4249-B54A-1D637E25846D}"/>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88716" y="4835767"/>
            <a:ext cx="2400236" cy="1098903"/>
          </a:xfrm>
          <a:prstGeom prst="rect">
            <a:avLst/>
          </a:prstGeom>
        </p:spPr>
      </p:pic>
      <p:sp>
        <p:nvSpPr>
          <p:cNvPr id="16" name="TextBox 15">
            <a:extLst>
              <a:ext uri="{FF2B5EF4-FFF2-40B4-BE49-F238E27FC236}">
                <a16:creationId xmlns:a16="http://schemas.microsoft.com/office/drawing/2014/main" xmlns="" id="{226C3D0F-9F60-4D3D-BD64-4C7FE45604DE}"/>
              </a:ext>
            </a:extLst>
          </p:cNvPr>
          <p:cNvSpPr txBox="1"/>
          <p:nvPr/>
        </p:nvSpPr>
        <p:spPr>
          <a:xfrm>
            <a:off x="8511822" y="5934670"/>
            <a:ext cx="3680178" cy="923330"/>
          </a:xfrm>
          <a:prstGeom prst="rect">
            <a:avLst/>
          </a:prstGeom>
          <a:noFill/>
        </p:spPr>
        <p:txBody>
          <a:bodyPr wrap="square">
            <a:spAutoFit/>
          </a:bodyPr>
          <a:lstStyle/>
          <a:p>
            <a:r>
              <a:rPr lang="el-GR" dirty="0"/>
              <a:t>«Μέσα σ΄ ένα καραβάκι ταξιδεύουμε</a:t>
            </a:r>
          </a:p>
          <a:p>
            <a:r>
              <a:rPr lang="el-GR" dirty="0"/>
              <a:t> την… όμορφη πόλη </a:t>
            </a:r>
          </a:p>
          <a:p>
            <a:r>
              <a:rPr lang="el-GR" dirty="0"/>
              <a:t>του Μίκη Θεοδωράκη γυρεύουμε». </a:t>
            </a:r>
          </a:p>
        </p:txBody>
      </p:sp>
    </p:spTree>
    <p:extLst>
      <p:ext uri="{BB962C8B-B14F-4D97-AF65-F5344CB8AC3E}">
        <p14:creationId xmlns:p14="http://schemas.microsoft.com/office/powerpoint/2010/main" xmlns="" val="1636031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xmlns="" id="{6D477900-E6ED-4F67-A9DA-9AE919CE8786}"/>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xmlns="" val="440473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κείμενο, κορνίζα&#10;&#10;Περιγραφή που δημιουργήθηκε αυτόματα">
            <a:extLst>
              <a:ext uri="{FF2B5EF4-FFF2-40B4-BE49-F238E27FC236}">
                <a16:creationId xmlns:a16="http://schemas.microsoft.com/office/drawing/2014/main" xmlns="" id="{4258D31E-E8B9-DC55-0292-2FFC85A48775}"/>
              </a:ext>
            </a:extLst>
          </p:cNvPr>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20367" t="5577" r="19994" b="8437"/>
          <a:stretch/>
        </p:blipFill>
        <p:spPr>
          <a:xfrm rot="10800000">
            <a:off x="0" y="1"/>
            <a:ext cx="12191999" cy="6857999"/>
          </a:xfrm>
        </p:spPr>
      </p:pic>
      <p:sp>
        <p:nvSpPr>
          <p:cNvPr id="2" name="Φυσαλίδα σκέψης: Σύννεφο 1">
            <a:extLst>
              <a:ext uri="{FF2B5EF4-FFF2-40B4-BE49-F238E27FC236}">
                <a16:creationId xmlns:a16="http://schemas.microsoft.com/office/drawing/2014/main" xmlns="" id="{76A2C7BC-4591-6DF6-B068-42A7FEF78936}"/>
              </a:ext>
            </a:extLst>
          </p:cNvPr>
          <p:cNvSpPr/>
          <p:nvPr/>
        </p:nvSpPr>
        <p:spPr>
          <a:xfrm>
            <a:off x="2464417" y="0"/>
            <a:ext cx="4533541" cy="1679510"/>
          </a:xfrm>
          <a:prstGeom prst="cloudCallout">
            <a:avLst>
              <a:gd name="adj1" fmla="val -59268"/>
              <a:gd name="adj2" fmla="val 12156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solidFill>
                  <a:schemeClr val="tx1"/>
                </a:solidFill>
              </a:rPr>
              <a:t>Στο σπίτι μου Απρίλη μου, καλέ, φυτεύω ζουμπούλι </a:t>
            </a:r>
            <a:endParaRPr lang="el-GR" b="1" dirty="0" smtClean="0">
              <a:solidFill>
                <a:schemeClr val="tx1"/>
              </a:solidFill>
            </a:endParaRPr>
          </a:p>
          <a:p>
            <a:pPr algn="ctr"/>
            <a:r>
              <a:rPr lang="el-GR" b="1" dirty="0" smtClean="0">
                <a:solidFill>
                  <a:schemeClr val="tx1"/>
                </a:solidFill>
              </a:rPr>
              <a:t>και </a:t>
            </a:r>
            <a:r>
              <a:rPr lang="el-GR" b="1" dirty="0">
                <a:solidFill>
                  <a:schemeClr val="tx1"/>
                </a:solidFill>
              </a:rPr>
              <a:t>βασιλικό…</a:t>
            </a:r>
          </a:p>
          <a:p>
            <a:pPr algn="ctr"/>
            <a:r>
              <a:rPr lang="el-GR" b="1" dirty="0">
                <a:solidFill>
                  <a:schemeClr val="tx1"/>
                </a:solidFill>
              </a:rPr>
              <a:t>αχ, σε περιμένω σύντομα </a:t>
            </a:r>
            <a:endParaRPr lang="el-GR" b="1" dirty="0" smtClean="0">
              <a:solidFill>
                <a:schemeClr val="tx1"/>
              </a:solidFill>
            </a:endParaRPr>
          </a:p>
          <a:p>
            <a:pPr algn="ctr"/>
            <a:r>
              <a:rPr lang="el-GR" b="1" dirty="0" smtClean="0">
                <a:solidFill>
                  <a:schemeClr val="tx1"/>
                </a:solidFill>
              </a:rPr>
              <a:t>με </a:t>
            </a:r>
            <a:r>
              <a:rPr lang="el-GR" b="1" dirty="0">
                <a:solidFill>
                  <a:schemeClr val="tx1"/>
                </a:solidFill>
              </a:rPr>
              <a:t>το καλό!</a:t>
            </a:r>
          </a:p>
        </p:txBody>
      </p:sp>
    </p:spTree>
    <p:extLst>
      <p:ext uri="{BB962C8B-B14F-4D97-AF65-F5344CB8AC3E}">
        <p14:creationId xmlns:p14="http://schemas.microsoft.com/office/powerpoint/2010/main" xmlns="" val="101166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Εικόνα που περιέχει κείμενο&#10;&#10;Περιγραφή που δημιουργήθηκε αυτόματα">
            <a:extLst>
              <a:ext uri="{FF2B5EF4-FFF2-40B4-BE49-F238E27FC236}">
                <a16:creationId xmlns:a16="http://schemas.microsoft.com/office/drawing/2014/main" xmlns="" id="{27D5578E-A298-06A5-435B-950F3838648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8540" t="2497" r="18486" b="7583"/>
          <a:stretch/>
        </p:blipFill>
        <p:spPr>
          <a:xfrm rot="10800000">
            <a:off x="-5" y="-2"/>
            <a:ext cx="12344404" cy="6857999"/>
          </a:xfrm>
          <a:prstGeom prst="rect">
            <a:avLst/>
          </a:prstGeom>
        </p:spPr>
      </p:pic>
      <p:sp>
        <p:nvSpPr>
          <p:cNvPr id="2" name="Φυσαλίδα ομιλίας: Έλλειψη 1">
            <a:extLst>
              <a:ext uri="{FF2B5EF4-FFF2-40B4-BE49-F238E27FC236}">
                <a16:creationId xmlns:a16="http://schemas.microsoft.com/office/drawing/2014/main" xmlns="" id="{1AC7796D-195B-8188-6131-4F4DC2E7662C}"/>
              </a:ext>
            </a:extLst>
          </p:cNvPr>
          <p:cNvSpPr/>
          <p:nvPr/>
        </p:nvSpPr>
        <p:spPr>
          <a:xfrm>
            <a:off x="3013785" y="158620"/>
            <a:ext cx="4161454" cy="2360645"/>
          </a:xfrm>
          <a:prstGeom prst="wedgeEllipseCallout">
            <a:avLst>
              <a:gd name="adj1" fmla="val -50878"/>
              <a:gd name="adj2" fmla="val 1395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rPr>
              <a:t>Απρίλη μου </a:t>
            </a:r>
            <a:r>
              <a:rPr lang="el-GR" sz="1600" b="1" dirty="0" smtClean="0">
                <a:solidFill>
                  <a:schemeClr val="tx1"/>
                </a:solidFill>
              </a:rPr>
              <a:t>ξανθέ…</a:t>
            </a:r>
            <a:endParaRPr lang="el-GR" sz="1600" b="1" dirty="0">
              <a:solidFill>
                <a:schemeClr val="tx1"/>
              </a:solidFill>
            </a:endParaRPr>
          </a:p>
          <a:p>
            <a:pPr algn="ctr"/>
            <a:r>
              <a:rPr lang="el-GR" sz="1600" b="1" dirty="0">
                <a:solidFill>
                  <a:schemeClr val="tx1"/>
                </a:solidFill>
              </a:rPr>
              <a:t>έχω μια θάλασσα στο νου…..</a:t>
            </a:r>
          </a:p>
          <a:p>
            <a:pPr algn="ctr"/>
            <a:r>
              <a:rPr lang="el-GR" sz="1600" b="1" i="1" dirty="0">
                <a:solidFill>
                  <a:schemeClr val="tx1"/>
                </a:solidFill>
              </a:rPr>
              <a:t>λίγο ακόμα, </a:t>
            </a:r>
            <a:r>
              <a:rPr lang="el-GR" sz="1600" b="1" dirty="0">
                <a:solidFill>
                  <a:schemeClr val="tx1"/>
                </a:solidFill>
              </a:rPr>
              <a:t>μου είχες πει</a:t>
            </a:r>
            <a:r>
              <a:rPr lang="el-GR" sz="1600" b="1" dirty="0" smtClean="0">
                <a:solidFill>
                  <a:schemeClr val="tx1"/>
                </a:solidFill>
              </a:rPr>
              <a:t>…</a:t>
            </a:r>
          </a:p>
          <a:p>
            <a:pPr algn="ctr"/>
            <a:r>
              <a:rPr lang="el-GR" sz="1600" b="1" dirty="0" smtClean="0">
                <a:solidFill>
                  <a:schemeClr val="tx1"/>
                </a:solidFill>
              </a:rPr>
              <a:t> </a:t>
            </a:r>
            <a:r>
              <a:rPr lang="el-GR" sz="1600" b="1" i="1" dirty="0">
                <a:solidFill>
                  <a:schemeClr val="tx1"/>
                </a:solidFill>
              </a:rPr>
              <a:t>λίγο ακόμα και θα δούμε τις αμυγδαλιές να ανθίζουν</a:t>
            </a:r>
            <a:r>
              <a:rPr lang="el-GR" sz="1600" b="1" i="1" dirty="0" smtClean="0">
                <a:solidFill>
                  <a:schemeClr val="tx1"/>
                </a:solidFill>
              </a:rPr>
              <a:t>…</a:t>
            </a:r>
          </a:p>
          <a:p>
            <a:pPr algn="ctr"/>
            <a:r>
              <a:rPr lang="el-GR" sz="1600" b="1" dirty="0" smtClean="0">
                <a:solidFill>
                  <a:schemeClr val="tx1"/>
                </a:solidFill>
              </a:rPr>
              <a:t>αλλά </a:t>
            </a:r>
            <a:r>
              <a:rPr lang="el-GR" sz="1600" b="1" dirty="0">
                <a:solidFill>
                  <a:schemeClr val="tx1"/>
                </a:solidFill>
              </a:rPr>
              <a:t>ο καιρός </a:t>
            </a:r>
            <a:r>
              <a:rPr lang="el-GR" sz="1600" b="1" dirty="0" smtClean="0">
                <a:solidFill>
                  <a:schemeClr val="tx1"/>
                </a:solidFill>
              </a:rPr>
              <a:t>περνά</a:t>
            </a:r>
          </a:p>
          <a:p>
            <a:pPr algn="ctr"/>
            <a:r>
              <a:rPr lang="el-GR" sz="1600" b="1" dirty="0" smtClean="0">
                <a:solidFill>
                  <a:schemeClr val="tx1"/>
                </a:solidFill>
              </a:rPr>
              <a:t> </a:t>
            </a:r>
            <a:r>
              <a:rPr lang="el-GR" sz="1600" b="1" dirty="0">
                <a:solidFill>
                  <a:schemeClr val="tx1"/>
                </a:solidFill>
              </a:rPr>
              <a:t>με εσένα στην ξενιτιά…</a:t>
            </a:r>
          </a:p>
        </p:txBody>
      </p:sp>
      <p:sp>
        <p:nvSpPr>
          <p:cNvPr id="3" name="Φυσαλίδα ομιλίας: Έλλειψη 2">
            <a:extLst>
              <a:ext uri="{FF2B5EF4-FFF2-40B4-BE49-F238E27FC236}">
                <a16:creationId xmlns:a16="http://schemas.microsoft.com/office/drawing/2014/main" xmlns="" id="{05CF66F4-2478-5B0D-09A5-4ADEDA6DA214}"/>
              </a:ext>
            </a:extLst>
          </p:cNvPr>
          <p:cNvSpPr/>
          <p:nvPr/>
        </p:nvSpPr>
        <p:spPr>
          <a:xfrm>
            <a:off x="10034648" y="363894"/>
            <a:ext cx="2446317" cy="1287623"/>
          </a:xfrm>
          <a:prstGeom prst="wedgeEllipseCallout">
            <a:avLst>
              <a:gd name="adj1" fmla="val -89595"/>
              <a:gd name="adj2" fmla="val -46407"/>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solidFill>
                  <a:schemeClr val="tx1"/>
                </a:solidFill>
              </a:rPr>
              <a:t>5… 5…10 </a:t>
            </a:r>
            <a:endParaRPr lang="el-GR" sz="1600" b="1" dirty="0" smtClean="0">
              <a:solidFill>
                <a:schemeClr val="tx1"/>
              </a:solidFill>
            </a:endParaRPr>
          </a:p>
          <a:p>
            <a:pPr algn="ctr"/>
            <a:r>
              <a:rPr lang="el-GR" sz="1600" b="1" dirty="0" smtClean="0">
                <a:solidFill>
                  <a:schemeClr val="tx1"/>
                </a:solidFill>
              </a:rPr>
              <a:t>σου </a:t>
            </a:r>
            <a:r>
              <a:rPr lang="el-GR" sz="1600" b="1" dirty="0">
                <a:solidFill>
                  <a:schemeClr val="tx1"/>
                </a:solidFill>
              </a:rPr>
              <a:t>δίνω </a:t>
            </a:r>
            <a:endParaRPr lang="el-GR" sz="1600" b="1" dirty="0" smtClean="0">
              <a:solidFill>
                <a:schemeClr val="tx1"/>
              </a:solidFill>
            </a:endParaRPr>
          </a:p>
          <a:p>
            <a:pPr algn="ctr"/>
            <a:r>
              <a:rPr lang="el-GR" sz="1600" b="1" dirty="0" smtClean="0">
                <a:solidFill>
                  <a:schemeClr val="tx1"/>
                </a:solidFill>
              </a:rPr>
              <a:t>τα φιλιά,</a:t>
            </a:r>
          </a:p>
          <a:p>
            <a:pPr algn="ctr"/>
            <a:r>
              <a:rPr lang="el-GR" sz="1600" b="1" dirty="0" smtClean="0">
                <a:solidFill>
                  <a:schemeClr val="tx1"/>
                </a:solidFill>
              </a:rPr>
              <a:t> </a:t>
            </a:r>
            <a:r>
              <a:rPr lang="el-GR" sz="1600" b="1" dirty="0">
                <a:solidFill>
                  <a:schemeClr val="tx1"/>
                </a:solidFill>
              </a:rPr>
              <a:t>αγάπη μου γλυκιά!</a:t>
            </a:r>
          </a:p>
        </p:txBody>
      </p:sp>
    </p:spTree>
    <p:extLst>
      <p:ext uri="{BB962C8B-B14F-4D97-AF65-F5344CB8AC3E}">
        <p14:creationId xmlns:p14="http://schemas.microsoft.com/office/powerpoint/2010/main" xmlns="" val="3779170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xrisa\Downloads\20220505_23423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 y="6299535"/>
            <a:ext cx="12192000" cy="55399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1500" b="1" dirty="0">
                <a:solidFill>
                  <a:srgbClr val="0070C0"/>
                </a:solidFill>
              </a:rPr>
              <a:t>Όσο περνάει ο καιρός, τόσο η αγάπη της Λενιώς και του Απρίλη φουντώνει. Κάθε απόγευμα η Λενιώ για να ξεχνάει τον καημό της πηγαίνει περίπατο στο λιβάδι που γνωρίστηκαν για πρώτη φορά. Τα πουλιά έρχονται να της κρατήσουν συντροφιά και της πλέκουν στεφάνι στα μαλλιά.</a:t>
            </a:r>
          </a:p>
        </p:txBody>
      </p:sp>
    </p:spTree>
    <p:extLst>
      <p:ext uri="{BB962C8B-B14F-4D97-AF65-F5344CB8AC3E}">
        <p14:creationId xmlns:p14="http://schemas.microsoft.com/office/powerpoint/2010/main" xmlns="" val="2482625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xrisa\Downloads\20220505_23433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75846" y="4865078"/>
            <a:ext cx="5896708"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l-GR" sz="1400" b="1" dirty="0">
                <a:solidFill>
                  <a:schemeClr val="accent2">
                    <a:lumMod val="75000"/>
                  </a:schemeClr>
                </a:solidFill>
              </a:rPr>
              <a:t>Ένα απόγευμα η Λενιώ αποκοιμήθηκε στην αγκαλιά των λουλουδιών και τότε είδε ένα άσχημο όνειρο.</a:t>
            </a:r>
            <a:r>
              <a:rPr lang="en-US" sz="1400" b="1" dirty="0">
                <a:solidFill>
                  <a:schemeClr val="accent2">
                    <a:lumMod val="75000"/>
                  </a:schemeClr>
                </a:solidFill>
              </a:rPr>
              <a:t> </a:t>
            </a:r>
            <a:r>
              <a:rPr lang="el-GR" sz="1400" b="1" dirty="0">
                <a:solidFill>
                  <a:schemeClr val="accent2">
                    <a:lumMod val="75000"/>
                  </a:schemeClr>
                </a:solidFill>
              </a:rPr>
              <a:t>Ο Απρίλης θαλασσοδέρνονταν στα κύματα και προσπαθούσε να γλιτώσει από την τρικυμία.</a:t>
            </a:r>
            <a:r>
              <a:rPr lang="en-US" sz="1400" b="1" dirty="0">
                <a:solidFill>
                  <a:schemeClr val="accent2">
                    <a:lumMod val="75000"/>
                  </a:schemeClr>
                </a:solidFill>
              </a:rPr>
              <a:t> </a:t>
            </a:r>
            <a:r>
              <a:rPr lang="el-GR" sz="1400" b="1" dirty="0">
                <a:solidFill>
                  <a:schemeClr val="accent2">
                    <a:lumMod val="75000"/>
                  </a:schemeClr>
                </a:solidFill>
              </a:rPr>
              <a:t>Πετάχτηκε τρομαγμένη απ’ τον ύπνο της…</a:t>
            </a:r>
          </a:p>
        </p:txBody>
      </p:sp>
    </p:spTree>
    <p:extLst>
      <p:ext uri="{BB962C8B-B14F-4D97-AF65-F5344CB8AC3E}">
        <p14:creationId xmlns:p14="http://schemas.microsoft.com/office/powerpoint/2010/main" xmlns="" val="1199021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λενιω.jpg"/>
          <p:cNvPicPr>
            <a:picLocks noChangeAspect="1"/>
          </p:cNvPicPr>
          <p:nvPr/>
        </p:nvPicPr>
        <p:blipFill>
          <a:blip r:embed="rId2" cstate="print"/>
          <a:stretch>
            <a:fillRect/>
          </a:stretch>
        </p:blipFill>
        <p:spPr>
          <a:xfrm>
            <a:off x="0" y="0"/>
            <a:ext cx="12192000" cy="6858000"/>
          </a:xfrm>
          <a:prstGeom prst="rect">
            <a:avLst/>
          </a:prstGeom>
        </p:spPr>
      </p:pic>
      <p:sp>
        <p:nvSpPr>
          <p:cNvPr id="3" name="2 - TextBox"/>
          <p:cNvSpPr txBox="1"/>
          <p:nvPr/>
        </p:nvSpPr>
        <p:spPr>
          <a:xfrm>
            <a:off x="3868618" y="152401"/>
            <a:ext cx="4525105"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l-GR" sz="1600" b="1" dirty="0">
                <a:solidFill>
                  <a:srgbClr val="D60093"/>
                </a:solidFill>
              </a:rPr>
              <a:t>Έτρεξε αμέσως να μιλήσει στο φίλο της τον Ήλιο…</a:t>
            </a:r>
          </a:p>
        </p:txBody>
      </p:sp>
      <p:sp>
        <p:nvSpPr>
          <p:cNvPr id="6" name="5 - Επεξήγηση με σύννεφο"/>
          <p:cNvSpPr/>
          <p:nvPr/>
        </p:nvSpPr>
        <p:spPr>
          <a:xfrm>
            <a:off x="175845" y="2274278"/>
            <a:ext cx="2942493" cy="2039814"/>
          </a:xfrm>
          <a:prstGeom prst="cloudCallout">
            <a:avLst>
              <a:gd name="adj1" fmla="val 99141"/>
              <a:gd name="adj2" fmla="val -53356"/>
            </a:avLst>
          </a:prstGeom>
        </p:spPr>
        <p:style>
          <a:lnRef idx="2">
            <a:schemeClr val="accent1"/>
          </a:lnRef>
          <a:fillRef idx="1">
            <a:schemeClr val="lt1"/>
          </a:fillRef>
          <a:effectRef idx="0">
            <a:schemeClr val="accent1"/>
          </a:effectRef>
          <a:fontRef idx="minor">
            <a:schemeClr val="dk1"/>
          </a:fontRef>
        </p:style>
        <p:txBody>
          <a:bodyPr rtlCol="0" anchor="ctr"/>
          <a:lstStyle/>
          <a:p>
            <a:r>
              <a:rPr lang="el-GR" sz="1100" b="1" dirty="0">
                <a:solidFill>
                  <a:srgbClr val="D60093"/>
                </a:solidFill>
              </a:rPr>
              <a:t>Ήλιε μου, φίλε μου! Είδα όνειρο άσχημο κι ανησύχησα πολύ για τον αγαπημένο μου! Στείλε σε παρακαλώ τις  ζεστές ακτίνες σου στον Απρίλη μου! Γαλήνεψε τη θάλασσα! Πες του πως τον περιμένω γρήγορα κοντά </a:t>
            </a:r>
            <a:r>
              <a:rPr lang="el-GR" sz="1100" b="1" dirty="0">
                <a:solidFill>
                  <a:srgbClr val="CC0099"/>
                </a:solidFill>
              </a:rPr>
              <a:t>μου!</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650</Words>
  <Application>Microsoft Office PowerPoint</Application>
  <PresentationFormat>Προσαρμογή</PresentationFormat>
  <Paragraphs>63</Paragraphs>
  <Slides>16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16</vt:i4>
      </vt:variant>
    </vt:vector>
  </HeadingPairs>
  <TitlesOfParts>
    <vt:vector size="17" baseType="lpstr">
      <vt:lpstr>Θέμα του Office</vt:lpstr>
      <vt:lpstr>«Η αγάπη της Λενιώς  και του Απρίλη»</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αγάπη της Λενιώς  και του Απρίλη»</dc:title>
  <dc:creator>ΜΑΡΙΑ ΡΑΠΤΟΠΟΥΛΟΥ</dc:creator>
  <cp:lastModifiedBy>Sophia</cp:lastModifiedBy>
  <cp:revision>40</cp:revision>
  <dcterms:created xsi:type="dcterms:W3CDTF">2022-03-29T18:30:41Z</dcterms:created>
  <dcterms:modified xsi:type="dcterms:W3CDTF">2022-05-16T16:03:06Z</dcterms:modified>
</cp:coreProperties>
</file>