
<file path=[Content_Types].xml><?xml version="1.0" encoding="utf-8"?>
<Types xmlns="http://schemas.openxmlformats.org/package/2006/content-types">
  <Override PartName="/_rels/.rels" ContentType="application/vnd.openxmlformats-package.relationships+xml"/>
  <Override PartName="/docProps/app.xml" ContentType="application/vnd.openxmlformats-officedocument.extended-properties+xml"/>
  <Override PartName="/docProps/core.xml" ContentType="application/vnd.openxmlformats-package.core-properties+xml"/>
  <Override PartName="/ppt/_rels/presentation.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34.xml.rels" ContentType="application/vnd.openxmlformats-package.relationships+xml"/>
  <Override PartName="/ppt/slideLayouts/_rels/slideLayout29.xml.rels" ContentType="application/vnd.openxmlformats-package.relationships+xml"/>
  <Override PartName="/ppt/slideLayouts/_rels/slideLayout33.xml.rels" ContentType="application/vnd.openxmlformats-package.relationships+xml"/>
  <Override PartName="/ppt/slideLayouts/_rels/slideLayout28.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17.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14.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7.xml.rels" ContentType="application/vnd.openxmlformats-package.relationships+xml"/>
  <Override PartName="/ppt/slideLayouts/_rels/slideLayout20.xml.rels" ContentType="application/vnd.openxmlformats-package.relationships+xml"/>
  <Override PartName="/ppt/slideLayouts/_rels/slideLayout15.xml.rels" ContentType="application/vnd.openxmlformats-package.relationships+xml"/>
  <Override PartName="/ppt/slideLayouts/_rels/slideLayout26.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1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media/image12.png" ContentType="image/png"/>
  <Override PartName="/ppt/media/image11.png" ContentType="image/png"/>
  <Override PartName="/ppt/media/image10.png" ContentType="image/png"/>
  <Override PartName="/ppt/media/image9.png" ContentType="image/png"/>
  <Override PartName="/ppt/media/image8.png" ContentType="image/png"/>
  <Override PartName="/ppt/media/image7.png" ContentType="image/png"/>
  <Override PartName="/ppt/media/image2.png" ContentType="image/png"/>
  <Override PartName="/ppt/media/image1.png" ContentType="image/png"/>
  <Override PartName="/ppt/media/image3.png" ContentType="image/png"/>
  <Override PartName="/ppt/media/image4.png" ContentType="image/png"/>
  <Override PartName="/ppt/media/image5.png" ContentType="image/png"/>
  <Override PartName="/ppt/media/image6.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25" name="PlaceHolder 2"/>
          <p:cNvSpPr>
            <a:spLocks noGrp="1"/>
          </p:cNvSpPr>
          <p:nvPr>
            <p:ph type="body"/>
          </p:nvPr>
        </p:nvSpPr>
        <p:spPr>
          <a:xfrm>
            <a:off x="457200" y="1203480"/>
            <a:ext cx="822924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26" name="PlaceHolder 3"/>
          <p:cNvSpPr>
            <a:spLocks noGrp="1"/>
          </p:cNvSpPr>
          <p:nvPr>
            <p:ph type="body"/>
          </p:nvPr>
        </p:nvSpPr>
        <p:spPr>
          <a:xfrm>
            <a:off x="457200" y="2761920"/>
            <a:ext cx="822924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28"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29"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30"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31" name="PlaceHolder 5"/>
          <p:cNvSpPr>
            <a:spLocks noGrp="1"/>
          </p:cNvSpPr>
          <p:nvPr>
            <p:ph type="body"/>
          </p:nvPr>
        </p:nvSpPr>
        <p:spPr>
          <a:xfrm>
            <a:off x="4674240" y="276192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33" name="PlaceHolder 2"/>
          <p:cNvSpPr>
            <a:spLocks noGrp="1"/>
          </p:cNvSpPr>
          <p:nvPr>
            <p:ph type="body"/>
          </p:nvPr>
        </p:nvSpPr>
        <p:spPr>
          <a:xfrm>
            <a:off x="457200" y="120348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34" name="PlaceHolder 3"/>
          <p:cNvSpPr>
            <a:spLocks noGrp="1"/>
          </p:cNvSpPr>
          <p:nvPr>
            <p:ph type="body"/>
          </p:nvPr>
        </p:nvSpPr>
        <p:spPr>
          <a:xfrm>
            <a:off x="3239640" y="120348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35" name="PlaceHolder 4"/>
          <p:cNvSpPr>
            <a:spLocks noGrp="1"/>
          </p:cNvSpPr>
          <p:nvPr>
            <p:ph type="body"/>
          </p:nvPr>
        </p:nvSpPr>
        <p:spPr>
          <a:xfrm>
            <a:off x="6022080" y="120348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36" name="PlaceHolder 5"/>
          <p:cNvSpPr>
            <a:spLocks noGrp="1"/>
          </p:cNvSpPr>
          <p:nvPr>
            <p:ph type="body"/>
          </p:nvPr>
        </p:nvSpPr>
        <p:spPr>
          <a:xfrm>
            <a:off x="457200" y="276192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37" name="PlaceHolder 6"/>
          <p:cNvSpPr>
            <a:spLocks noGrp="1"/>
          </p:cNvSpPr>
          <p:nvPr>
            <p:ph type="body"/>
          </p:nvPr>
        </p:nvSpPr>
        <p:spPr>
          <a:xfrm>
            <a:off x="3239640" y="276192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38" name="PlaceHolder 7"/>
          <p:cNvSpPr>
            <a:spLocks noGrp="1"/>
          </p:cNvSpPr>
          <p:nvPr>
            <p:ph type="body"/>
          </p:nvPr>
        </p:nvSpPr>
        <p:spPr>
          <a:xfrm>
            <a:off x="6022080" y="276192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43"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45" name="PlaceHolder 2"/>
          <p:cNvSpPr>
            <a:spLocks noGrp="1"/>
          </p:cNvSpPr>
          <p:nvPr>
            <p:ph type="body"/>
          </p:nvPr>
        </p:nvSpPr>
        <p:spPr>
          <a:xfrm>
            <a:off x="457200" y="1203480"/>
            <a:ext cx="8229240" cy="298296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47"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400" spc="-1" strike="noStrike">
              <a:solidFill>
                <a:srgbClr val="000000"/>
              </a:solidFill>
              <a:latin typeface="Arial"/>
            </a:endParaRPr>
          </a:p>
        </p:txBody>
      </p:sp>
      <p:sp>
        <p:nvSpPr>
          <p:cNvPr id="48"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311760" y="444960"/>
            <a:ext cx="8520120" cy="265464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52"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53"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400" spc="-1" strike="noStrike">
              <a:solidFill>
                <a:srgbClr val="000000"/>
              </a:solidFill>
              <a:latin typeface="Arial"/>
            </a:endParaRPr>
          </a:p>
        </p:txBody>
      </p:sp>
      <p:sp>
        <p:nvSpPr>
          <p:cNvPr id="54"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4"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56"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400" spc="-1" strike="noStrike">
              <a:solidFill>
                <a:srgbClr val="000000"/>
              </a:solidFill>
              <a:latin typeface="Arial"/>
            </a:endParaRPr>
          </a:p>
        </p:txBody>
      </p:sp>
      <p:sp>
        <p:nvSpPr>
          <p:cNvPr id="57"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58" name="PlaceHolder 4"/>
          <p:cNvSpPr>
            <a:spLocks noGrp="1"/>
          </p:cNvSpPr>
          <p:nvPr>
            <p:ph type="body"/>
          </p:nvPr>
        </p:nvSpPr>
        <p:spPr>
          <a:xfrm>
            <a:off x="4674240" y="276192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60"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61"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62" name="PlaceHolder 4"/>
          <p:cNvSpPr>
            <a:spLocks noGrp="1"/>
          </p:cNvSpPr>
          <p:nvPr>
            <p:ph type="body"/>
          </p:nvPr>
        </p:nvSpPr>
        <p:spPr>
          <a:xfrm>
            <a:off x="457200" y="2761920"/>
            <a:ext cx="822924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64" name="PlaceHolder 2"/>
          <p:cNvSpPr>
            <a:spLocks noGrp="1"/>
          </p:cNvSpPr>
          <p:nvPr>
            <p:ph type="body"/>
          </p:nvPr>
        </p:nvSpPr>
        <p:spPr>
          <a:xfrm>
            <a:off x="457200" y="1203480"/>
            <a:ext cx="822924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65" name="PlaceHolder 3"/>
          <p:cNvSpPr>
            <a:spLocks noGrp="1"/>
          </p:cNvSpPr>
          <p:nvPr>
            <p:ph type="body"/>
          </p:nvPr>
        </p:nvSpPr>
        <p:spPr>
          <a:xfrm>
            <a:off x="457200" y="2761920"/>
            <a:ext cx="822924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67"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68"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69"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70" name="PlaceHolder 5"/>
          <p:cNvSpPr>
            <a:spLocks noGrp="1"/>
          </p:cNvSpPr>
          <p:nvPr>
            <p:ph type="body"/>
          </p:nvPr>
        </p:nvSpPr>
        <p:spPr>
          <a:xfrm>
            <a:off x="4674240" y="276192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72" name="PlaceHolder 2"/>
          <p:cNvSpPr>
            <a:spLocks noGrp="1"/>
          </p:cNvSpPr>
          <p:nvPr>
            <p:ph type="body"/>
          </p:nvPr>
        </p:nvSpPr>
        <p:spPr>
          <a:xfrm>
            <a:off x="457200" y="120348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73" name="PlaceHolder 3"/>
          <p:cNvSpPr>
            <a:spLocks noGrp="1"/>
          </p:cNvSpPr>
          <p:nvPr>
            <p:ph type="body"/>
          </p:nvPr>
        </p:nvSpPr>
        <p:spPr>
          <a:xfrm>
            <a:off x="3239640" y="120348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74" name="PlaceHolder 4"/>
          <p:cNvSpPr>
            <a:spLocks noGrp="1"/>
          </p:cNvSpPr>
          <p:nvPr>
            <p:ph type="body"/>
          </p:nvPr>
        </p:nvSpPr>
        <p:spPr>
          <a:xfrm>
            <a:off x="6022080" y="120348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75" name="PlaceHolder 5"/>
          <p:cNvSpPr>
            <a:spLocks noGrp="1"/>
          </p:cNvSpPr>
          <p:nvPr>
            <p:ph type="body"/>
          </p:nvPr>
        </p:nvSpPr>
        <p:spPr>
          <a:xfrm>
            <a:off x="457200" y="276192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76" name="PlaceHolder 6"/>
          <p:cNvSpPr>
            <a:spLocks noGrp="1"/>
          </p:cNvSpPr>
          <p:nvPr>
            <p:ph type="body"/>
          </p:nvPr>
        </p:nvSpPr>
        <p:spPr>
          <a:xfrm>
            <a:off x="3239640" y="276192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77" name="PlaceHolder 7"/>
          <p:cNvSpPr>
            <a:spLocks noGrp="1"/>
          </p:cNvSpPr>
          <p:nvPr>
            <p:ph type="body"/>
          </p:nvPr>
        </p:nvSpPr>
        <p:spPr>
          <a:xfrm>
            <a:off x="6022080" y="276192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82"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84" name="PlaceHolder 2"/>
          <p:cNvSpPr>
            <a:spLocks noGrp="1"/>
          </p:cNvSpPr>
          <p:nvPr>
            <p:ph type="body"/>
          </p:nvPr>
        </p:nvSpPr>
        <p:spPr>
          <a:xfrm>
            <a:off x="457200" y="1203480"/>
            <a:ext cx="8229240" cy="298296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86"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400" spc="-1" strike="noStrike">
              <a:solidFill>
                <a:srgbClr val="000000"/>
              </a:solidFill>
              <a:latin typeface="Arial"/>
            </a:endParaRPr>
          </a:p>
        </p:txBody>
      </p:sp>
      <p:sp>
        <p:nvSpPr>
          <p:cNvPr id="87"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6" name="PlaceHolder 2"/>
          <p:cNvSpPr>
            <a:spLocks noGrp="1"/>
          </p:cNvSpPr>
          <p:nvPr>
            <p:ph type="body"/>
          </p:nvPr>
        </p:nvSpPr>
        <p:spPr>
          <a:xfrm>
            <a:off x="457200" y="1203480"/>
            <a:ext cx="8229240" cy="298296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311760" y="444960"/>
            <a:ext cx="8520120" cy="265464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91"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92"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400" spc="-1" strike="noStrike">
              <a:solidFill>
                <a:srgbClr val="000000"/>
              </a:solidFill>
              <a:latin typeface="Arial"/>
            </a:endParaRPr>
          </a:p>
        </p:txBody>
      </p:sp>
      <p:sp>
        <p:nvSpPr>
          <p:cNvPr id="93"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95"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400" spc="-1" strike="noStrike">
              <a:solidFill>
                <a:srgbClr val="000000"/>
              </a:solidFill>
              <a:latin typeface="Arial"/>
            </a:endParaRPr>
          </a:p>
        </p:txBody>
      </p:sp>
      <p:sp>
        <p:nvSpPr>
          <p:cNvPr id="96"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97" name="PlaceHolder 4"/>
          <p:cNvSpPr>
            <a:spLocks noGrp="1"/>
          </p:cNvSpPr>
          <p:nvPr>
            <p:ph type="body"/>
          </p:nvPr>
        </p:nvSpPr>
        <p:spPr>
          <a:xfrm>
            <a:off x="4674240" y="276192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99"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100"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101" name="PlaceHolder 4"/>
          <p:cNvSpPr>
            <a:spLocks noGrp="1"/>
          </p:cNvSpPr>
          <p:nvPr>
            <p:ph type="body"/>
          </p:nvPr>
        </p:nvSpPr>
        <p:spPr>
          <a:xfrm>
            <a:off x="457200" y="2761920"/>
            <a:ext cx="822924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103" name="PlaceHolder 2"/>
          <p:cNvSpPr>
            <a:spLocks noGrp="1"/>
          </p:cNvSpPr>
          <p:nvPr>
            <p:ph type="body"/>
          </p:nvPr>
        </p:nvSpPr>
        <p:spPr>
          <a:xfrm>
            <a:off x="457200" y="1203480"/>
            <a:ext cx="822924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104" name="PlaceHolder 3"/>
          <p:cNvSpPr>
            <a:spLocks noGrp="1"/>
          </p:cNvSpPr>
          <p:nvPr>
            <p:ph type="body"/>
          </p:nvPr>
        </p:nvSpPr>
        <p:spPr>
          <a:xfrm>
            <a:off x="457200" y="2761920"/>
            <a:ext cx="822924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106"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107"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108"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109" name="PlaceHolder 5"/>
          <p:cNvSpPr>
            <a:spLocks noGrp="1"/>
          </p:cNvSpPr>
          <p:nvPr>
            <p:ph type="body"/>
          </p:nvPr>
        </p:nvSpPr>
        <p:spPr>
          <a:xfrm>
            <a:off x="4674240" y="276192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111" name="PlaceHolder 2"/>
          <p:cNvSpPr>
            <a:spLocks noGrp="1"/>
          </p:cNvSpPr>
          <p:nvPr>
            <p:ph type="body"/>
          </p:nvPr>
        </p:nvSpPr>
        <p:spPr>
          <a:xfrm>
            <a:off x="457200" y="120348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112" name="PlaceHolder 3"/>
          <p:cNvSpPr>
            <a:spLocks noGrp="1"/>
          </p:cNvSpPr>
          <p:nvPr>
            <p:ph type="body"/>
          </p:nvPr>
        </p:nvSpPr>
        <p:spPr>
          <a:xfrm>
            <a:off x="3239640" y="120348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113" name="PlaceHolder 4"/>
          <p:cNvSpPr>
            <a:spLocks noGrp="1"/>
          </p:cNvSpPr>
          <p:nvPr>
            <p:ph type="body"/>
          </p:nvPr>
        </p:nvSpPr>
        <p:spPr>
          <a:xfrm>
            <a:off x="6022080" y="120348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114" name="PlaceHolder 5"/>
          <p:cNvSpPr>
            <a:spLocks noGrp="1"/>
          </p:cNvSpPr>
          <p:nvPr>
            <p:ph type="body"/>
          </p:nvPr>
        </p:nvSpPr>
        <p:spPr>
          <a:xfrm>
            <a:off x="457200" y="276192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115" name="PlaceHolder 6"/>
          <p:cNvSpPr>
            <a:spLocks noGrp="1"/>
          </p:cNvSpPr>
          <p:nvPr>
            <p:ph type="body"/>
          </p:nvPr>
        </p:nvSpPr>
        <p:spPr>
          <a:xfrm>
            <a:off x="3239640" y="276192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116" name="PlaceHolder 7"/>
          <p:cNvSpPr>
            <a:spLocks noGrp="1"/>
          </p:cNvSpPr>
          <p:nvPr>
            <p:ph type="body"/>
          </p:nvPr>
        </p:nvSpPr>
        <p:spPr>
          <a:xfrm>
            <a:off x="6022080" y="276192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8"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400" spc="-1" strike="noStrike">
              <a:solidFill>
                <a:srgbClr val="000000"/>
              </a:solidFill>
              <a:latin typeface="Arial"/>
            </a:endParaRPr>
          </a:p>
        </p:txBody>
      </p:sp>
      <p:sp>
        <p:nvSpPr>
          <p:cNvPr id="9"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11760" y="444960"/>
            <a:ext cx="8520120" cy="265464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13"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14"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400" spc="-1" strike="noStrike">
              <a:solidFill>
                <a:srgbClr val="000000"/>
              </a:solidFill>
              <a:latin typeface="Arial"/>
            </a:endParaRPr>
          </a:p>
        </p:txBody>
      </p:sp>
      <p:sp>
        <p:nvSpPr>
          <p:cNvPr id="15"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17"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400" spc="-1" strike="noStrike">
              <a:solidFill>
                <a:srgbClr val="000000"/>
              </a:solidFill>
              <a:latin typeface="Arial"/>
            </a:endParaRPr>
          </a:p>
        </p:txBody>
      </p:sp>
      <p:sp>
        <p:nvSpPr>
          <p:cNvPr id="18"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19" name="PlaceHolder 4"/>
          <p:cNvSpPr>
            <a:spLocks noGrp="1"/>
          </p:cNvSpPr>
          <p:nvPr>
            <p:ph type="body"/>
          </p:nvPr>
        </p:nvSpPr>
        <p:spPr>
          <a:xfrm>
            <a:off x="4674240" y="276192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22"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23" name="PlaceHolder 4"/>
          <p:cNvSpPr>
            <a:spLocks noGrp="1"/>
          </p:cNvSpPr>
          <p:nvPr>
            <p:ph type="body"/>
          </p:nvPr>
        </p:nvSpPr>
        <p:spPr>
          <a:xfrm>
            <a:off x="457200" y="2761920"/>
            <a:ext cx="822924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11760" y="744480"/>
            <a:ext cx="8520120" cy="2052360"/>
          </a:xfrm>
          <a:prstGeom prst="rect">
            <a:avLst/>
          </a:prstGeom>
        </p:spPr>
        <p:txBody>
          <a:bodyPr tIns="91440" bIns="91440" anchor="b"/>
          <a:p>
            <a:r>
              <a:rPr b="0" lang="es-ES" sz="5200" spc="-1" strike="noStrike">
                <a:solidFill>
                  <a:srgbClr val="000000"/>
                </a:solidFill>
                <a:latin typeface="Arial"/>
              </a:rPr>
              <a:t>Pulse para editar el formato del texto de título</a:t>
            </a:r>
            <a:endParaRPr b="0" lang="es-ES" sz="5200" spc="-1" strike="noStrike">
              <a:solidFill>
                <a:srgbClr val="000000"/>
              </a:solidFill>
              <a:latin typeface="Arial"/>
            </a:endParaRPr>
          </a:p>
        </p:txBody>
      </p:sp>
      <p:sp>
        <p:nvSpPr>
          <p:cNvPr id="1" name="PlaceHolder 2"/>
          <p:cNvSpPr>
            <a:spLocks noGrp="1"/>
          </p:cNvSpPr>
          <p:nvPr>
            <p:ph type="sldNum"/>
          </p:nvPr>
        </p:nvSpPr>
        <p:spPr>
          <a:xfrm>
            <a:off x="8472600" y="4663080"/>
            <a:ext cx="548280" cy="393120"/>
          </a:xfrm>
          <a:prstGeom prst="rect">
            <a:avLst/>
          </a:prstGeom>
        </p:spPr>
        <p:txBody>
          <a:bodyPr tIns="91440" bIns="91440" anchor="ctr"/>
          <a:p>
            <a:pPr algn="r">
              <a:lnSpc>
                <a:spcPct val="100000"/>
              </a:lnSpc>
            </a:pPr>
            <a:fld id="{96126221-597D-42BD-B86B-2967B15018F7}" type="slidenum">
              <a:rPr b="0" lang="es-ES" sz="1000" spc="-1" strike="noStrike">
                <a:solidFill>
                  <a:srgbClr val="595959"/>
                </a:solidFill>
                <a:latin typeface="Arial"/>
                <a:ea typeface="Arial"/>
              </a:rPr>
              <a:t>&lt;número&gt;</a:t>
            </a:fld>
            <a:endParaRPr b="0" lang="es-ES" sz="1000" spc="-1" strike="noStrike">
              <a:latin typeface="Times New Roman"/>
            </a:endParaRPr>
          </a:p>
        </p:txBody>
      </p:sp>
      <p:sp>
        <p:nvSpPr>
          <p:cNvPr id="2" name="PlaceHolder 3"/>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1400" spc="-1" strike="noStrike">
                <a:solidFill>
                  <a:srgbClr val="000000"/>
                </a:solidFill>
                <a:latin typeface="Arial"/>
              </a:rPr>
              <a:t>Pulse para editar el formato de esquema del texto</a:t>
            </a:r>
            <a:endParaRPr b="0" lang="es-E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1400" spc="-1" strike="noStrike">
                <a:solidFill>
                  <a:srgbClr val="000000"/>
                </a:solidFill>
                <a:latin typeface="Arial"/>
              </a:rPr>
              <a:t>Segundo nivel del esquema</a:t>
            </a:r>
            <a:endParaRPr b="0" lang="es-E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400" spc="-1" strike="noStrike">
                <a:solidFill>
                  <a:srgbClr val="000000"/>
                </a:solidFill>
                <a:latin typeface="Arial"/>
              </a:rPr>
              <a:t>Tercer nivel del esquema</a:t>
            </a:r>
            <a:endParaRPr b="0" lang="es-E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400" spc="-1" strike="noStrike">
                <a:solidFill>
                  <a:srgbClr val="000000"/>
                </a:solidFill>
                <a:latin typeface="Arial"/>
              </a:rPr>
              <a:t>Cuarto nivel del esquema</a:t>
            </a:r>
            <a:endParaRPr b="0" lang="es-E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Quinto nivel del esquema</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Sexto nivel del esquema</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Séptimo nivel del esquema</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311760" y="444960"/>
            <a:ext cx="8520120" cy="572400"/>
          </a:xfrm>
          <a:prstGeom prst="rect">
            <a:avLst/>
          </a:prstGeom>
        </p:spPr>
        <p:txBody>
          <a:bodyPr tIns="91440" bIns="91440"/>
          <a:p>
            <a:r>
              <a:rPr b="0" lang="es-ES" sz="2800" spc="-1" strike="noStrike">
                <a:solidFill>
                  <a:srgbClr val="000000"/>
                </a:solidFill>
                <a:latin typeface="Arial"/>
              </a:rPr>
              <a:t>Pulse para editar el formato del texto de título</a:t>
            </a:r>
            <a:endParaRPr b="0" lang="es-ES" sz="2800" spc="-1" strike="noStrike">
              <a:solidFill>
                <a:srgbClr val="000000"/>
              </a:solidFill>
              <a:latin typeface="Arial"/>
            </a:endParaRPr>
          </a:p>
        </p:txBody>
      </p:sp>
      <p:sp>
        <p:nvSpPr>
          <p:cNvPr id="40" name="PlaceHolder 2"/>
          <p:cNvSpPr>
            <a:spLocks noGrp="1"/>
          </p:cNvSpPr>
          <p:nvPr>
            <p:ph type="sldNum"/>
          </p:nvPr>
        </p:nvSpPr>
        <p:spPr>
          <a:xfrm>
            <a:off x="8472600" y="4663080"/>
            <a:ext cx="548280" cy="393120"/>
          </a:xfrm>
          <a:prstGeom prst="rect">
            <a:avLst/>
          </a:prstGeom>
        </p:spPr>
        <p:txBody>
          <a:bodyPr tIns="91440" bIns="91440" anchor="ctr"/>
          <a:p>
            <a:pPr algn="r">
              <a:lnSpc>
                <a:spcPct val="100000"/>
              </a:lnSpc>
            </a:pPr>
            <a:fld id="{9760B579-46F7-40C5-8D67-D56A3FF5D00D}" type="slidenum">
              <a:rPr b="0" lang="es-ES" sz="1000" spc="-1" strike="noStrike">
                <a:solidFill>
                  <a:srgbClr val="595959"/>
                </a:solidFill>
                <a:latin typeface="Arial"/>
                <a:ea typeface="Arial"/>
              </a:rPr>
              <a:t>&lt;número&gt;</a:t>
            </a:fld>
            <a:endParaRPr b="0" lang="es-ES" sz="1000" spc="-1" strike="noStrike">
              <a:latin typeface="Times New Roman"/>
            </a:endParaRPr>
          </a:p>
        </p:txBody>
      </p:sp>
      <p:sp>
        <p:nvSpPr>
          <p:cNvPr id="41" name="PlaceHolder 3"/>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1400" spc="-1" strike="noStrike">
                <a:solidFill>
                  <a:srgbClr val="000000"/>
                </a:solidFill>
                <a:latin typeface="Arial"/>
              </a:rPr>
              <a:t>Pulse para editar el formato de esquema del texto</a:t>
            </a:r>
            <a:endParaRPr b="0" lang="es-E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1400" spc="-1" strike="noStrike">
                <a:solidFill>
                  <a:srgbClr val="000000"/>
                </a:solidFill>
                <a:latin typeface="Arial"/>
              </a:rPr>
              <a:t>Segundo nivel del esquema</a:t>
            </a:r>
            <a:endParaRPr b="0" lang="es-E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400" spc="-1" strike="noStrike">
                <a:solidFill>
                  <a:srgbClr val="000000"/>
                </a:solidFill>
                <a:latin typeface="Arial"/>
              </a:rPr>
              <a:t>Tercer nivel del esquema</a:t>
            </a:r>
            <a:endParaRPr b="0" lang="es-E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400" spc="-1" strike="noStrike">
                <a:solidFill>
                  <a:srgbClr val="000000"/>
                </a:solidFill>
                <a:latin typeface="Arial"/>
              </a:rPr>
              <a:t>Cuarto nivel del esquema</a:t>
            </a:r>
            <a:endParaRPr b="0" lang="es-E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Quinto nivel del esquema</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Sexto nivel del esquema</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Séptimo nivel del esquema</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311760" y="555480"/>
            <a:ext cx="2807640" cy="755280"/>
          </a:xfrm>
          <a:prstGeom prst="rect">
            <a:avLst/>
          </a:prstGeom>
        </p:spPr>
        <p:txBody>
          <a:bodyPr tIns="91440" bIns="91440" anchor="b"/>
          <a:p>
            <a:r>
              <a:rPr b="0" lang="es-ES" sz="2400" spc="-1" strike="noStrike">
                <a:solidFill>
                  <a:srgbClr val="000000"/>
                </a:solidFill>
                <a:latin typeface="Arial"/>
              </a:rPr>
              <a:t>Pulse para editar el formato del texto de título</a:t>
            </a:r>
            <a:endParaRPr b="0" lang="es-ES" sz="2400" spc="-1" strike="noStrike">
              <a:solidFill>
                <a:srgbClr val="000000"/>
              </a:solidFill>
              <a:latin typeface="Arial"/>
            </a:endParaRPr>
          </a:p>
        </p:txBody>
      </p:sp>
      <p:sp>
        <p:nvSpPr>
          <p:cNvPr id="79" name="PlaceHolder 2"/>
          <p:cNvSpPr>
            <a:spLocks noGrp="1"/>
          </p:cNvSpPr>
          <p:nvPr>
            <p:ph type="body"/>
          </p:nvPr>
        </p:nvSpPr>
        <p:spPr>
          <a:xfrm>
            <a:off x="311760" y="1389600"/>
            <a:ext cx="2807640" cy="3179160"/>
          </a:xfrm>
          <a:prstGeom prst="rect">
            <a:avLst/>
          </a:prstGeom>
        </p:spPr>
        <p:txBody>
          <a:bodyPr tIns="91440" bIns="91440"/>
          <a:p>
            <a:pPr marL="432000" indent="-324000">
              <a:spcBef>
                <a:spcPts val="1417"/>
              </a:spcBef>
              <a:buClr>
                <a:srgbClr val="000000"/>
              </a:buClr>
              <a:buSzPct val="45000"/>
              <a:buFont typeface="Wingdings" charset="2"/>
              <a:buChar char=""/>
            </a:pPr>
            <a:r>
              <a:rPr b="0" lang="es-ES" sz="1200" spc="-1" strike="noStrike">
                <a:solidFill>
                  <a:srgbClr val="000000"/>
                </a:solidFill>
                <a:latin typeface="Arial"/>
              </a:rPr>
              <a:t>Pulse para editar el formato de esquema del texto</a:t>
            </a:r>
            <a:endParaRPr b="0" lang="es-ES" sz="1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1200" spc="-1" strike="noStrike">
                <a:solidFill>
                  <a:srgbClr val="000000"/>
                </a:solidFill>
                <a:latin typeface="Arial"/>
              </a:rPr>
              <a:t>Segundo nivel del esquema</a:t>
            </a:r>
            <a:endParaRPr b="0" lang="es-ES" sz="12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200" spc="-1" strike="noStrike">
                <a:solidFill>
                  <a:srgbClr val="000000"/>
                </a:solidFill>
                <a:latin typeface="Arial"/>
              </a:rPr>
              <a:t>Tercer nivel del esquema</a:t>
            </a:r>
            <a:endParaRPr b="0" lang="es-ES" sz="12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200" spc="-1" strike="noStrike">
                <a:solidFill>
                  <a:srgbClr val="000000"/>
                </a:solidFill>
                <a:latin typeface="Arial"/>
              </a:rPr>
              <a:t>Cuarto nivel del esquema</a:t>
            </a:r>
            <a:endParaRPr b="0" lang="es-ES" sz="12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1200" spc="-1" strike="noStrike">
                <a:solidFill>
                  <a:srgbClr val="000000"/>
                </a:solidFill>
                <a:latin typeface="Arial"/>
              </a:rPr>
              <a:t>Quinto nivel del esquema</a:t>
            </a:r>
            <a:endParaRPr b="0" lang="es-ES" sz="12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1200" spc="-1" strike="noStrike">
                <a:solidFill>
                  <a:srgbClr val="000000"/>
                </a:solidFill>
                <a:latin typeface="Arial"/>
              </a:rPr>
              <a:t>Sexto nivel del esquema</a:t>
            </a:r>
            <a:endParaRPr b="0" lang="es-ES" sz="12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1200" spc="-1" strike="noStrike">
                <a:solidFill>
                  <a:srgbClr val="000000"/>
                </a:solidFill>
                <a:latin typeface="Arial"/>
              </a:rPr>
              <a:t>Séptimo nivel del esquema</a:t>
            </a:r>
            <a:endParaRPr b="0" lang="es-ES" sz="1200" spc="-1" strike="noStrike">
              <a:solidFill>
                <a:srgbClr val="000000"/>
              </a:solidFill>
              <a:latin typeface="Arial"/>
            </a:endParaRPr>
          </a:p>
        </p:txBody>
      </p:sp>
      <p:sp>
        <p:nvSpPr>
          <p:cNvPr id="80" name="PlaceHolder 3"/>
          <p:cNvSpPr>
            <a:spLocks noGrp="1"/>
          </p:cNvSpPr>
          <p:nvPr>
            <p:ph type="sldNum"/>
          </p:nvPr>
        </p:nvSpPr>
        <p:spPr>
          <a:xfrm>
            <a:off x="8472600" y="4663080"/>
            <a:ext cx="548280" cy="393120"/>
          </a:xfrm>
          <a:prstGeom prst="rect">
            <a:avLst/>
          </a:prstGeom>
        </p:spPr>
        <p:txBody>
          <a:bodyPr tIns="91440" bIns="91440" anchor="ctr"/>
          <a:p>
            <a:pPr algn="r">
              <a:lnSpc>
                <a:spcPct val="100000"/>
              </a:lnSpc>
            </a:pPr>
            <a:fld id="{6B2D2052-5040-470C-9110-9333B5B99E97}" type="slidenum">
              <a:rPr b="0" lang="es-ES" sz="1000" spc="-1" strike="noStrike">
                <a:solidFill>
                  <a:srgbClr val="595959"/>
                </a:solidFill>
                <a:latin typeface="Arial"/>
                <a:ea typeface="Arial"/>
              </a:rPr>
              <a:t>&lt;número&gt;</a:t>
            </a:fld>
            <a:endParaRPr b="0" lang="es-E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7.xml"/>
</Relationships>
</file>

<file path=ppt/slides/_rels/slide1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7.xml"/>
</Relationships>
</file>

<file path=ppt/slides/_rels/slide1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7.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7.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7.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7.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Shape 1"/>
          <p:cNvSpPr txBox="1"/>
          <p:nvPr/>
        </p:nvSpPr>
        <p:spPr>
          <a:xfrm>
            <a:off x="311760" y="744480"/>
            <a:ext cx="8520120" cy="2052360"/>
          </a:xfrm>
          <a:prstGeom prst="rect">
            <a:avLst/>
          </a:prstGeom>
          <a:solidFill>
            <a:srgbClr val="4a86e8"/>
          </a:solidFill>
          <a:ln>
            <a:noFill/>
          </a:ln>
        </p:spPr>
        <p:txBody>
          <a:bodyPr tIns="91440" bIns="91440" anchor="b"/>
          <a:p>
            <a:pPr algn="ctr">
              <a:lnSpc>
                <a:spcPct val="100000"/>
              </a:lnSpc>
            </a:pPr>
            <a:r>
              <a:rPr b="0" lang="es-ES" sz="5200" spc="-1" strike="noStrike">
                <a:solidFill>
                  <a:srgbClr val="000000"/>
                </a:solidFill>
                <a:latin typeface="Arial"/>
                <a:ea typeface="Arial"/>
              </a:rPr>
              <a:t>TIPOS DE LEGUMBRES Y SUS BENEFICIOS</a:t>
            </a:r>
            <a:endParaRPr b="0" lang="es-ES" sz="5200" spc="-1" strike="noStrike">
              <a:solidFill>
                <a:srgbClr val="000000"/>
              </a:solidFill>
              <a:latin typeface="Arial"/>
            </a:endParaRPr>
          </a:p>
        </p:txBody>
      </p:sp>
      <p:sp>
        <p:nvSpPr>
          <p:cNvPr id="118" name="TextShape 2"/>
          <p:cNvSpPr txBox="1"/>
          <p:nvPr/>
        </p:nvSpPr>
        <p:spPr>
          <a:xfrm>
            <a:off x="311760" y="2834280"/>
            <a:ext cx="8520120" cy="792360"/>
          </a:xfrm>
          <a:prstGeom prst="rect">
            <a:avLst/>
          </a:prstGeom>
          <a:solidFill>
            <a:srgbClr val="00ffff"/>
          </a:solidFill>
          <a:ln>
            <a:noFill/>
          </a:ln>
        </p:spPr>
        <p:txBody>
          <a:bodyPr tIns="91440" bIns="91440"/>
          <a:p>
            <a:pPr algn="ctr">
              <a:lnSpc>
                <a:spcPct val="100000"/>
              </a:lnSpc>
            </a:pPr>
            <a:r>
              <a:rPr b="0" lang="es-ES" sz="2800" spc="-1" strike="noStrike">
                <a:solidFill>
                  <a:srgbClr val="595959"/>
                </a:solidFill>
                <a:latin typeface="Arial"/>
                <a:ea typeface="Arial"/>
              </a:rPr>
              <a:t>MCarmen Olmedo</a:t>
            </a:r>
            <a:endParaRPr b="0" lang="es-ES" sz="28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extShape 1"/>
          <p:cNvSpPr txBox="1"/>
          <p:nvPr/>
        </p:nvSpPr>
        <p:spPr>
          <a:xfrm>
            <a:off x="3471840" y="223920"/>
            <a:ext cx="5497920" cy="511200"/>
          </a:xfrm>
          <a:prstGeom prst="rect">
            <a:avLst/>
          </a:prstGeom>
          <a:solidFill>
            <a:srgbClr val="00ff00"/>
          </a:solidFill>
          <a:ln>
            <a:noFill/>
          </a:ln>
        </p:spPr>
        <p:txBody>
          <a:bodyPr tIns="91440" bIns="91440"/>
          <a:p>
            <a:pPr>
              <a:lnSpc>
                <a:spcPct val="100000"/>
              </a:lnSpc>
            </a:pPr>
            <a:r>
              <a:rPr b="0" lang="es-ES" sz="2800" spc="-1" strike="noStrike">
                <a:solidFill>
                  <a:srgbClr val="000000"/>
                </a:solidFill>
                <a:latin typeface="Arial"/>
                <a:ea typeface="Arial"/>
              </a:rPr>
              <a:t>LENTEJAS             Propiedades                                 </a:t>
            </a:r>
            <a:endParaRPr b="0" lang="es-ES" sz="2800" spc="-1" strike="noStrike">
              <a:solidFill>
                <a:srgbClr val="000000"/>
              </a:solidFill>
              <a:latin typeface="Arial"/>
            </a:endParaRPr>
          </a:p>
        </p:txBody>
      </p:sp>
      <p:sp>
        <p:nvSpPr>
          <p:cNvPr id="150" name="CustomShape 2"/>
          <p:cNvSpPr/>
          <p:nvPr/>
        </p:nvSpPr>
        <p:spPr>
          <a:xfrm>
            <a:off x="311760" y="223920"/>
            <a:ext cx="2999520" cy="2106720"/>
          </a:xfrm>
          <a:prstGeom prst="rect">
            <a:avLst/>
          </a:prstGeom>
          <a:solidFill>
            <a:srgbClr val="ffff00"/>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Los hidratos de carbono que contienen las lentejas son complejos (de absorción lenta), por lo que la glucosa pasa a la sangre de forma progresiva sin originar picos de glucemia, propiedad que resulta particularmente beneficiosa para las personas diabéticas.</a:t>
            </a:r>
            <a:endParaRPr b="0" lang="es-ES" sz="1400" spc="-1" strike="noStrike">
              <a:latin typeface="Arial"/>
            </a:endParaRPr>
          </a:p>
        </p:txBody>
      </p:sp>
      <p:sp>
        <p:nvSpPr>
          <p:cNvPr id="151" name="CustomShape 3"/>
          <p:cNvSpPr/>
          <p:nvPr/>
        </p:nvSpPr>
        <p:spPr>
          <a:xfrm>
            <a:off x="3471840" y="1077120"/>
            <a:ext cx="4966560" cy="3328920"/>
          </a:xfrm>
          <a:prstGeom prst="rect">
            <a:avLst/>
          </a:prstGeom>
          <a:solidFill>
            <a:srgbClr val="00ffff"/>
          </a:solidFill>
          <a:ln>
            <a:noFill/>
          </a:ln>
        </p:spPr>
        <p:style>
          <a:lnRef idx="0"/>
          <a:fillRef idx="0"/>
          <a:effectRef idx="0"/>
          <a:fontRef idx="minor"/>
        </p:style>
        <p:txBody>
          <a:bodyPr tIns="91440" bIns="91440"/>
          <a:p>
            <a:pPr algn="ctr">
              <a:lnSpc>
                <a:spcPct val="100000"/>
              </a:lnSpc>
            </a:pPr>
            <a:r>
              <a:rPr b="0" lang="es-ES" sz="1400" spc="-1" strike="noStrike">
                <a:solidFill>
                  <a:srgbClr val="000000"/>
                </a:solidFill>
                <a:latin typeface="Arial"/>
                <a:ea typeface="Arial"/>
              </a:rPr>
              <a:t>Sus proteínas vegetales, aunque en buena cantidad, son incompletas, puesto que son deficitarias en metionina (aminoácido esencial). No obstante, si se combinan las lentejas con cereales como el arroz, alimentos ricos en dicho aminoácido, se convierten en proteínas de alto valor biológico, equiparable a las que aportan los alimentos de origen animal. El contenido en lípidos es muy bajo. El aporte de fibra, aunque importante, es también inferior al de otras leguminosas. En cuanto a vitaminas, son ricas en B1, B3 y B6 es bueno, y no lo son tanto en ácido fólico. Abunda el zinc y el selenio, pero sobre todo en hierro, aunque se absorbe peor que el contenido en alimentos de origen animal. El selenio es un mineral antioxidante que protege a las células del organismo humano de la oxidación provocada por los radicales libres.</a:t>
            </a:r>
            <a:endParaRPr b="0" lang="es-ES" sz="1400" spc="-1" strike="noStrike">
              <a:latin typeface="Arial"/>
            </a:endParaRPr>
          </a:p>
        </p:txBody>
      </p:sp>
      <p:sp>
        <p:nvSpPr>
          <p:cNvPr id="152" name="CustomShape 4"/>
          <p:cNvSpPr/>
          <p:nvPr/>
        </p:nvSpPr>
        <p:spPr>
          <a:xfrm>
            <a:off x="311760" y="2298960"/>
            <a:ext cx="2999520" cy="2671200"/>
          </a:xfrm>
          <a:prstGeom prst="rect">
            <a:avLst/>
          </a:prstGeom>
          <a:solidFill>
            <a:srgbClr val="ff9900"/>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Está muy extendido el dicho de que las lentejas son muy ricas en hierro, sin embargo, se trata de hierro no hemo, de difícil absorción por la influencia fisiológica sobre el organismo|organismo. Para mejorar el aprovechamiento de este mineral se deben acompañar las lentejas de alimentos ricos en vitamina C, que multiplica su absorción.</a:t>
            </a:r>
            <a:endParaRPr b="0" lang="es-ES" sz="1400" spc="-1" strike="noStrike">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TextShape 1"/>
          <p:cNvSpPr txBox="1"/>
          <p:nvPr/>
        </p:nvSpPr>
        <p:spPr>
          <a:xfrm>
            <a:off x="376560" y="186120"/>
            <a:ext cx="3316320" cy="572400"/>
          </a:xfrm>
          <a:prstGeom prst="rect">
            <a:avLst/>
          </a:prstGeom>
          <a:solidFill>
            <a:srgbClr val="a4c2f4"/>
          </a:solidFill>
          <a:ln>
            <a:noFill/>
          </a:ln>
        </p:spPr>
        <p:txBody>
          <a:bodyPr tIns="91440" bIns="91440"/>
          <a:p>
            <a:pPr>
              <a:lnSpc>
                <a:spcPct val="100000"/>
              </a:lnSpc>
            </a:pPr>
            <a:r>
              <a:rPr b="0" lang="es-ES" sz="2800" spc="-1" strike="noStrike">
                <a:solidFill>
                  <a:srgbClr val="000000"/>
                </a:solidFill>
                <a:latin typeface="Arial"/>
                <a:ea typeface="Arial"/>
              </a:rPr>
              <a:t>GUISANTES</a:t>
            </a:r>
            <a:endParaRPr b="0" lang="es-ES" sz="2800" spc="-1" strike="noStrike">
              <a:solidFill>
                <a:srgbClr val="000000"/>
              </a:solidFill>
              <a:latin typeface="Arial"/>
            </a:endParaRPr>
          </a:p>
        </p:txBody>
      </p:sp>
      <p:sp>
        <p:nvSpPr>
          <p:cNvPr id="154" name="CustomShape 2"/>
          <p:cNvSpPr/>
          <p:nvPr/>
        </p:nvSpPr>
        <p:spPr>
          <a:xfrm>
            <a:off x="311760" y="1937880"/>
            <a:ext cx="2999520" cy="1404000"/>
          </a:xfrm>
          <a:prstGeom prst="rect">
            <a:avLst/>
          </a:prstGeom>
          <a:solidFill>
            <a:srgbClr val="00ff00"/>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Es una planta originaria de la India y Turquía. Se ha cultivado en Europa durante siglos, aunque por desgracia en la actualidad se suelen consumir en lata, secos o congelados.</a:t>
            </a:r>
            <a:endParaRPr b="0" lang="es-ES" sz="1400" spc="-1" strike="noStrike">
              <a:latin typeface="Arial"/>
            </a:endParaRPr>
          </a:p>
        </p:txBody>
      </p:sp>
      <p:sp>
        <p:nvSpPr>
          <p:cNvPr id="155" name="CustomShape 3"/>
          <p:cNvSpPr/>
          <p:nvPr/>
        </p:nvSpPr>
        <p:spPr>
          <a:xfrm>
            <a:off x="311760" y="853200"/>
            <a:ext cx="3445560" cy="989280"/>
          </a:xfrm>
          <a:prstGeom prst="rect">
            <a:avLst/>
          </a:prstGeom>
          <a:solidFill>
            <a:srgbClr val="f4cccc"/>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Es una planta trepadora que puede llegar a medir más de un metro. En sus curiosas vainas se encuentran las semillas, la parte comestible.</a:t>
            </a:r>
            <a:endParaRPr b="0" lang="es-ES" sz="1400" spc="-1" strike="noStrike">
              <a:latin typeface="Arial"/>
            </a:endParaRPr>
          </a:p>
        </p:txBody>
      </p:sp>
      <p:pic>
        <p:nvPicPr>
          <p:cNvPr id="156" name="Google Shape;655;p1" descr=""/>
          <p:cNvPicPr/>
          <p:nvPr/>
        </p:nvPicPr>
        <p:blipFill>
          <a:blip r:embed="rId1"/>
          <a:stretch/>
        </p:blipFill>
        <p:spPr>
          <a:xfrm>
            <a:off x="546840" y="3531240"/>
            <a:ext cx="2405880" cy="1611720"/>
          </a:xfrm>
          <a:prstGeom prst="rect">
            <a:avLst/>
          </a:prstGeom>
          <a:ln>
            <a:noFill/>
          </a:ln>
        </p:spPr>
      </p:pic>
      <p:sp>
        <p:nvSpPr>
          <p:cNvPr id="157" name="CustomShape 4"/>
          <p:cNvSpPr/>
          <p:nvPr/>
        </p:nvSpPr>
        <p:spPr>
          <a:xfrm>
            <a:off x="2115720" y="2265480"/>
            <a:ext cx="6561720" cy="120600"/>
          </a:xfrm>
          <a:prstGeom prst="rect">
            <a:avLst/>
          </a:prstGeom>
          <a:noFill/>
          <a:ln>
            <a:noFill/>
          </a:ln>
        </p:spPr>
        <p:style>
          <a:lnRef idx="0"/>
          <a:fillRef idx="0"/>
          <a:effectRef idx="0"/>
          <a:fontRef idx="minor"/>
        </p:style>
      </p:sp>
      <p:sp>
        <p:nvSpPr>
          <p:cNvPr id="158" name="CustomShape 5"/>
          <p:cNvSpPr/>
          <p:nvPr/>
        </p:nvSpPr>
        <p:spPr>
          <a:xfrm>
            <a:off x="4136400" y="472680"/>
            <a:ext cx="3875760" cy="4333680"/>
          </a:xfrm>
          <a:prstGeom prst="rect">
            <a:avLst/>
          </a:prstGeom>
          <a:solidFill>
            <a:srgbClr val="ffff00"/>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VARIEDADES</a:t>
            </a:r>
            <a:endParaRPr b="0" lang="es-ES" sz="1400" spc="-1" strike="noStrike">
              <a:latin typeface="Arial"/>
            </a:endParaRPr>
          </a:p>
          <a:p>
            <a:pPr>
              <a:lnSpc>
                <a:spcPct val="100000"/>
              </a:lnSpc>
            </a:pPr>
            <a:r>
              <a:rPr b="0" lang="es-ES" sz="1400" spc="-1" strike="noStrike">
                <a:solidFill>
                  <a:srgbClr val="000000"/>
                </a:solidFill>
                <a:latin typeface="Arial"/>
                <a:ea typeface="Arial"/>
              </a:rPr>
              <a:t>===================================</a:t>
            </a:r>
            <a:endParaRPr b="0" lang="es-ES" sz="1400" spc="-1" strike="noStrike">
              <a:latin typeface="Arial"/>
            </a:endParaRPr>
          </a:p>
          <a:p>
            <a:pPr>
              <a:lnSpc>
                <a:spcPct val="100000"/>
              </a:lnSpc>
            </a:pPr>
            <a:r>
              <a:rPr b="0" lang="es-ES" sz="1400" spc="-1" strike="noStrike">
                <a:solidFill>
                  <a:srgbClr val="000000"/>
                </a:solidFill>
                <a:latin typeface="Arial"/>
                <a:ea typeface="Arial"/>
              </a:rPr>
              <a:t>Garden pea:</a:t>
            </a:r>
            <a:endParaRPr b="0" lang="es-ES" sz="1400" spc="-1" strike="noStrike">
              <a:latin typeface="Arial"/>
            </a:endParaRPr>
          </a:p>
          <a:p>
            <a:pPr>
              <a:lnSpc>
                <a:spcPct val="100000"/>
              </a:lnSpc>
            </a:pPr>
            <a:r>
              <a:rPr b="0" lang="es-ES" sz="1400" spc="-1" strike="noStrike">
                <a:solidFill>
                  <a:srgbClr val="000000"/>
                </a:solidFill>
                <a:latin typeface="Arial"/>
                <a:ea typeface="Arial"/>
              </a:rPr>
              <a:t>Vainas firmes y abombadas, semillas dulces. Solo se consume su contenido.</a:t>
            </a:r>
            <a:endParaRPr b="0" lang="es-ES" sz="1400" spc="-1" strike="noStrike">
              <a:latin typeface="Arial"/>
            </a:endParaRPr>
          </a:p>
          <a:p>
            <a:pPr>
              <a:lnSpc>
                <a:spcPct val="100000"/>
              </a:lnSpc>
            </a:pPr>
            <a:r>
              <a:rPr b="0" lang="es-ES" sz="1400" spc="-1" strike="noStrike">
                <a:solidFill>
                  <a:srgbClr val="000000"/>
                </a:solidFill>
                <a:latin typeface="Arial"/>
                <a:ea typeface="Arial"/>
              </a:rPr>
              <a:t>Se comercializan frescas o con</a:t>
            </a:r>
            <a:endParaRPr b="0" lang="es-ES" sz="1400" spc="-1" strike="noStrike">
              <a:latin typeface="Arial"/>
            </a:endParaRPr>
          </a:p>
          <a:p>
            <a:pPr>
              <a:lnSpc>
                <a:spcPct val="100000"/>
              </a:lnSpc>
            </a:pPr>
            <a:r>
              <a:rPr b="0" lang="es-ES" sz="1400" spc="-1" strike="noStrike">
                <a:solidFill>
                  <a:srgbClr val="000000"/>
                </a:solidFill>
                <a:latin typeface="Arial"/>
                <a:ea typeface="Arial"/>
              </a:rPr>
              <a:t>geladas.</a:t>
            </a:r>
            <a:endParaRPr b="0" lang="es-ES" sz="1400" spc="-1" strike="noStrike">
              <a:latin typeface="Arial"/>
            </a:endParaRPr>
          </a:p>
          <a:p>
            <a:pPr>
              <a:lnSpc>
                <a:spcPct val="100000"/>
              </a:lnSpc>
            </a:pPr>
            <a:r>
              <a:rPr b="0" lang="es-ES" sz="1400" spc="-1" strike="noStrike">
                <a:solidFill>
                  <a:srgbClr val="000000"/>
                </a:solidFill>
                <a:latin typeface="Arial"/>
                <a:ea typeface="Arial"/>
              </a:rPr>
              <a:t>Field pea:</a:t>
            </a:r>
            <a:endParaRPr b="0" lang="es-ES" sz="1400" spc="-1" strike="noStrike">
              <a:latin typeface="Arial"/>
            </a:endParaRPr>
          </a:p>
          <a:p>
            <a:pPr>
              <a:lnSpc>
                <a:spcPct val="100000"/>
              </a:lnSpc>
            </a:pPr>
            <a:r>
              <a:rPr b="0" lang="es-ES" sz="1400" spc="-1" strike="noStrike">
                <a:solidFill>
                  <a:srgbClr val="000000"/>
                </a:solidFill>
                <a:latin typeface="Arial"/>
                <a:ea typeface="Arial"/>
              </a:rPr>
              <a:t>Son las semillas (guisantes), una vez sometidas a un proceso de pelado y secado.</a:t>
            </a:r>
            <a:endParaRPr b="0" lang="es-ES" sz="1400" spc="-1" strike="noStrike">
              <a:latin typeface="Arial"/>
            </a:endParaRPr>
          </a:p>
          <a:p>
            <a:pPr>
              <a:lnSpc>
                <a:spcPct val="100000"/>
              </a:lnSpc>
            </a:pPr>
            <a:r>
              <a:rPr b="0" lang="es-ES" sz="1400" spc="-1" strike="noStrike">
                <a:solidFill>
                  <a:srgbClr val="000000"/>
                </a:solidFill>
                <a:latin typeface="Arial"/>
                <a:ea typeface="Arial"/>
              </a:rPr>
              <a:t>Guisante seco, con un valor nutricional semejante a las demás legumbres.</a:t>
            </a:r>
            <a:endParaRPr b="0" lang="es-ES" sz="1400" spc="-1" strike="noStrike">
              <a:latin typeface="Arial"/>
            </a:endParaRPr>
          </a:p>
          <a:p>
            <a:pPr>
              <a:lnSpc>
                <a:spcPct val="100000"/>
              </a:lnSpc>
            </a:pPr>
            <a:r>
              <a:rPr b="0" lang="es-ES" sz="1400" spc="-1" strike="noStrike">
                <a:solidFill>
                  <a:srgbClr val="000000"/>
                </a:solidFill>
                <a:latin typeface="Arial"/>
                <a:ea typeface="Arial"/>
              </a:rPr>
              <a:t>Snow peas:</a:t>
            </a:r>
            <a:endParaRPr b="0" lang="es-ES" sz="1400" spc="-1" strike="noStrike">
              <a:latin typeface="Arial"/>
            </a:endParaRPr>
          </a:p>
          <a:p>
            <a:pPr>
              <a:lnSpc>
                <a:spcPct val="100000"/>
              </a:lnSpc>
            </a:pPr>
            <a:r>
              <a:rPr b="0" lang="es-ES" sz="1400" spc="-1" strike="noStrike">
                <a:solidFill>
                  <a:srgbClr val="000000"/>
                </a:solidFill>
                <a:latin typeface="Arial"/>
                <a:ea typeface="Arial"/>
              </a:rPr>
              <a:t>Vaina plana y semillas pequeñas, se ingieren.las dos.</a:t>
            </a:r>
            <a:endParaRPr b="0" lang="es-ES" sz="1400" spc="-1" strike="noStrike">
              <a:latin typeface="Arial"/>
            </a:endParaRPr>
          </a:p>
          <a:p>
            <a:pPr>
              <a:lnSpc>
                <a:spcPct val="100000"/>
              </a:lnSpc>
            </a:pPr>
            <a:r>
              <a:rPr b="0" lang="es-ES" sz="1400" spc="-1" strike="noStrike">
                <a:solidFill>
                  <a:srgbClr val="000000"/>
                </a:solidFill>
                <a:latin typeface="Arial"/>
                <a:ea typeface="Arial"/>
              </a:rPr>
              <a:t>Tirabeque:</a:t>
            </a:r>
            <a:endParaRPr b="0" lang="es-ES" sz="1400" spc="-1" strike="noStrike">
              <a:latin typeface="Arial"/>
            </a:endParaRPr>
          </a:p>
          <a:p>
            <a:pPr>
              <a:lnSpc>
                <a:spcPct val="100000"/>
              </a:lnSpc>
            </a:pPr>
            <a:r>
              <a:rPr b="0" lang="es-ES" sz="1400" spc="-1" strike="noStrike">
                <a:solidFill>
                  <a:srgbClr val="000000"/>
                </a:solidFill>
                <a:latin typeface="Arial"/>
                <a:ea typeface="Arial"/>
              </a:rPr>
              <a:t>Vaina plana, fina y semillas diminutas.</a:t>
            </a:r>
            <a:endParaRPr b="0" lang="es-ES" sz="1400" spc="-1" strike="noStrike">
              <a:latin typeface="Arial"/>
            </a:endParaRPr>
          </a:p>
          <a:p>
            <a:pPr>
              <a:lnSpc>
                <a:spcPct val="100000"/>
              </a:lnSpc>
            </a:pPr>
            <a:r>
              <a:rPr b="0" lang="es-ES" sz="1400" spc="-1" strike="noStrike">
                <a:solidFill>
                  <a:srgbClr val="000000"/>
                </a:solidFill>
                <a:latin typeface="Arial"/>
                <a:ea typeface="Arial"/>
              </a:rPr>
              <a:t>Snap peas:</a:t>
            </a:r>
            <a:endParaRPr b="0" lang="es-ES" sz="1400" spc="-1" strike="noStrike">
              <a:latin typeface="Arial"/>
            </a:endParaRPr>
          </a:p>
          <a:p>
            <a:pPr>
              <a:lnSpc>
                <a:spcPct val="100000"/>
              </a:lnSpc>
            </a:pPr>
            <a:r>
              <a:rPr b="0" lang="es-ES" sz="1400" spc="-1" strike="noStrike">
                <a:solidFill>
                  <a:srgbClr val="000000"/>
                </a:solidFill>
                <a:latin typeface="Arial"/>
                <a:ea typeface="Arial"/>
              </a:rPr>
              <a:t>Vainas abombadas, crujientes y muy dulces. Se consumen las dos.</a:t>
            </a:r>
            <a:endParaRPr b="0" lang="es-ES" sz="1400" spc="-1" strike="noStrike">
              <a:latin typeface="Arial"/>
            </a:endParaRPr>
          </a:p>
          <a:p>
            <a:pPr>
              <a:lnSpc>
                <a:spcPct val="100000"/>
              </a:lnSpc>
            </a:pPr>
            <a:endParaRPr b="0" lang="es-ES" sz="1400" spc="-1" strike="noStrike">
              <a:latin typeface="Arial"/>
            </a:endParaRPr>
          </a:p>
          <a:p>
            <a:pPr>
              <a:lnSpc>
                <a:spcPct val="100000"/>
              </a:lnSpc>
            </a:pPr>
            <a:endParaRPr b="0" lang="es-ES" sz="1400" spc="-1" strike="noStrike">
              <a:latin typeface="Arial"/>
            </a:endParaRPr>
          </a:p>
          <a:p>
            <a:pPr>
              <a:lnSpc>
                <a:spcPct val="100000"/>
              </a:lnSpc>
            </a:pPr>
            <a:endParaRPr b="0" lang="es-ES" sz="1400" spc="-1" strike="noStrike">
              <a:latin typeface="Arial"/>
            </a:endParaRPr>
          </a:p>
          <a:p>
            <a:pPr>
              <a:lnSpc>
                <a:spcPct val="100000"/>
              </a:lnSpc>
            </a:pPr>
            <a:endParaRPr b="0" lang="es-ES" sz="1400" spc="-1" strike="noStrike">
              <a:latin typeface="Arial"/>
            </a:endParaRPr>
          </a:p>
          <a:p>
            <a:pPr>
              <a:lnSpc>
                <a:spcPct val="100000"/>
              </a:lnSpc>
            </a:pPr>
            <a:endParaRPr b="0" lang="es-ES" sz="1400" spc="-1" strike="noStrike">
              <a:latin typeface="Arial"/>
            </a:endParaRPr>
          </a:p>
          <a:p>
            <a:pPr>
              <a:lnSpc>
                <a:spcPct val="100000"/>
              </a:lnSpc>
            </a:pPr>
            <a:endParaRPr b="0" lang="es-ES" sz="1400" spc="-1" strike="noStrike">
              <a:latin typeface="Arial"/>
            </a:endParaRPr>
          </a:p>
          <a:p>
            <a:pPr>
              <a:lnSpc>
                <a:spcPct val="100000"/>
              </a:lnSpc>
            </a:pPr>
            <a:endParaRPr b="0" lang="es-ES" sz="1400" spc="-1" strike="noStrike">
              <a:latin typeface="Aria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TextShape 1"/>
          <p:cNvSpPr txBox="1"/>
          <p:nvPr/>
        </p:nvSpPr>
        <p:spPr>
          <a:xfrm>
            <a:off x="311760" y="318600"/>
            <a:ext cx="8520120" cy="572400"/>
          </a:xfrm>
          <a:prstGeom prst="rect">
            <a:avLst/>
          </a:prstGeom>
          <a:solidFill>
            <a:srgbClr val="9fc5e8"/>
          </a:solidFill>
          <a:ln>
            <a:noFill/>
          </a:ln>
        </p:spPr>
        <p:txBody>
          <a:bodyPr tIns="91440" bIns="91440"/>
          <a:p>
            <a:pPr>
              <a:lnSpc>
                <a:spcPct val="100000"/>
              </a:lnSpc>
            </a:pPr>
            <a:r>
              <a:rPr b="0" lang="es-ES" sz="2800" spc="-1" strike="noStrike">
                <a:solidFill>
                  <a:srgbClr val="000000"/>
                </a:solidFill>
                <a:latin typeface="Arial"/>
                <a:ea typeface="Arial"/>
              </a:rPr>
              <a:t>GUISANTES.                                 PROPIEDADES</a:t>
            </a:r>
            <a:endParaRPr b="0" lang="es-ES" sz="2800" spc="-1" strike="noStrike">
              <a:solidFill>
                <a:srgbClr val="000000"/>
              </a:solidFill>
              <a:latin typeface="Arial"/>
            </a:endParaRPr>
          </a:p>
        </p:txBody>
      </p:sp>
      <p:sp>
        <p:nvSpPr>
          <p:cNvPr id="160" name="CustomShape 2"/>
          <p:cNvSpPr/>
          <p:nvPr/>
        </p:nvSpPr>
        <p:spPr>
          <a:xfrm>
            <a:off x="311760" y="1017720"/>
            <a:ext cx="3246120" cy="1731960"/>
          </a:xfrm>
          <a:prstGeom prst="rect">
            <a:avLst/>
          </a:prstGeom>
          <a:solidFill>
            <a:srgbClr val="b6d7a8"/>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Fuente de proteína vegetal y numerosos minerales como el hierro, calcio, sodio, hierro, zinc, selenio, potasio y fósforo. Entre sus vitaminas destacan la vitamina C, que ayuda en la asimilación del hierro; la vitamina K, vitamina A y vitaminas del grupo B, entre otras.</a:t>
            </a:r>
            <a:endParaRPr b="0" lang="es-ES" sz="1400" spc="-1" strike="noStrike">
              <a:latin typeface="Arial"/>
            </a:endParaRPr>
          </a:p>
        </p:txBody>
      </p:sp>
      <p:sp>
        <p:nvSpPr>
          <p:cNvPr id="161" name="CustomShape 3"/>
          <p:cNvSpPr/>
          <p:nvPr/>
        </p:nvSpPr>
        <p:spPr>
          <a:xfrm>
            <a:off x="311760" y="2876040"/>
            <a:ext cx="2940120" cy="572400"/>
          </a:xfrm>
          <a:prstGeom prst="rect">
            <a:avLst/>
          </a:prstGeom>
          <a:solidFill>
            <a:srgbClr val="00ff00"/>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Bajo aporte calórico y cantidad casi inexistente de grasas.</a:t>
            </a:r>
            <a:endParaRPr b="0" lang="es-ES" sz="1400" spc="-1" strike="noStrike">
              <a:latin typeface="Arial"/>
            </a:endParaRPr>
          </a:p>
        </p:txBody>
      </p:sp>
      <p:sp>
        <p:nvSpPr>
          <p:cNvPr id="162" name="CustomShape 4"/>
          <p:cNvSpPr/>
          <p:nvPr/>
        </p:nvSpPr>
        <p:spPr>
          <a:xfrm flipH="1">
            <a:off x="311400" y="3531960"/>
            <a:ext cx="3157920" cy="1146240"/>
          </a:xfrm>
          <a:prstGeom prst="rect">
            <a:avLst/>
          </a:prstGeom>
          <a:solidFill>
            <a:srgbClr val="6aa84f"/>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Fuente de alfacaroteno y betacaroteno, dos antioxidantes que son muy recomendables para la salud de nuestros ojos, piel y mucosas.</a:t>
            </a:r>
            <a:endParaRPr b="0" lang="es-ES" sz="1400" spc="-1" strike="noStrike">
              <a:latin typeface="Arial"/>
            </a:endParaRPr>
          </a:p>
        </p:txBody>
      </p:sp>
      <p:sp>
        <p:nvSpPr>
          <p:cNvPr id="163" name="CustomShape 5"/>
          <p:cNvSpPr/>
          <p:nvPr/>
        </p:nvSpPr>
        <p:spPr>
          <a:xfrm>
            <a:off x="4104360" y="1017720"/>
            <a:ext cx="2837520" cy="1396080"/>
          </a:xfrm>
          <a:prstGeom prst="rect">
            <a:avLst/>
          </a:prstGeom>
          <a:solidFill>
            <a:srgbClr val="6aa84f"/>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Son ricos en fibra, lo que los convierte en un alimento muy favorable para regular el tránsito intestinal, aliviando el estreñimiento, así como para mantenernos saciados.</a:t>
            </a:r>
            <a:endParaRPr b="0" lang="es-ES" sz="1400" spc="-1" strike="noStrike">
              <a:latin typeface="Arial"/>
            </a:endParaRPr>
          </a:p>
        </p:txBody>
      </p:sp>
      <p:sp>
        <p:nvSpPr>
          <p:cNvPr id="164" name="CustomShape 6"/>
          <p:cNvSpPr/>
          <p:nvPr/>
        </p:nvSpPr>
        <p:spPr>
          <a:xfrm>
            <a:off x="3730680" y="2582280"/>
            <a:ext cx="2679120" cy="1396080"/>
          </a:xfrm>
          <a:prstGeom prst="rect">
            <a:avLst/>
          </a:prstGeom>
          <a:solidFill>
            <a:srgbClr val="d9ead3"/>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Los guisantes son un alimento que previene las enfermedades del corazón gracias a su contenido en luteína, que favorece la reducción del colesterol.</a:t>
            </a:r>
            <a:endParaRPr b="0" lang="es-ES" sz="1400" spc="-1" strike="noStrike">
              <a:latin typeface="Arial"/>
            </a:endParaRPr>
          </a:p>
        </p:txBody>
      </p:sp>
      <p:pic>
        <p:nvPicPr>
          <p:cNvPr id="165" name="Google Shape;665;p2" descr=""/>
          <p:cNvPicPr/>
          <p:nvPr/>
        </p:nvPicPr>
        <p:blipFill>
          <a:blip r:embed="rId1"/>
          <a:stretch/>
        </p:blipFill>
        <p:spPr>
          <a:xfrm>
            <a:off x="6562800" y="2566800"/>
            <a:ext cx="2428560" cy="194292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694440" y="294120"/>
            <a:ext cx="2160720" cy="505080"/>
          </a:xfrm>
          <a:prstGeom prst="rect">
            <a:avLst/>
          </a:prstGeom>
          <a:solidFill>
            <a:srgbClr val="6aa84f"/>
          </a:solidFill>
          <a:ln>
            <a:noFill/>
          </a:ln>
        </p:spPr>
        <p:txBody>
          <a:bodyPr tIns="91440" bIns="91440"/>
          <a:p>
            <a:pPr>
              <a:lnSpc>
                <a:spcPct val="100000"/>
              </a:lnSpc>
            </a:pPr>
            <a:r>
              <a:rPr b="0" lang="es-ES" sz="2800" spc="-1" strike="noStrike">
                <a:solidFill>
                  <a:srgbClr val="000000"/>
                </a:solidFill>
                <a:latin typeface="Arial"/>
                <a:ea typeface="Arial"/>
              </a:rPr>
              <a:t>SOJA</a:t>
            </a:r>
            <a:endParaRPr b="0" lang="es-ES" sz="2800" spc="-1" strike="noStrike">
              <a:solidFill>
                <a:srgbClr val="000000"/>
              </a:solidFill>
              <a:latin typeface="Arial"/>
            </a:endParaRPr>
          </a:p>
        </p:txBody>
      </p:sp>
      <p:sp>
        <p:nvSpPr>
          <p:cNvPr id="167" name="CustomShape 2"/>
          <p:cNvSpPr/>
          <p:nvPr/>
        </p:nvSpPr>
        <p:spPr>
          <a:xfrm>
            <a:off x="345240" y="974520"/>
            <a:ext cx="2999520" cy="943200"/>
          </a:xfrm>
          <a:prstGeom prst="rect">
            <a:avLst/>
          </a:prstGeom>
          <a:solidFill>
            <a:srgbClr val="ff9900"/>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Cuenta la tradición que la soya fue descubierta por el emperador chino Sheng-Nung hace más de tres milenios.</a:t>
            </a:r>
            <a:endParaRPr b="0" lang="es-ES" sz="1400" spc="-1" strike="noStrike">
              <a:latin typeface="Arial"/>
            </a:endParaRPr>
          </a:p>
        </p:txBody>
      </p:sp>
      <p:sp>
        <p:nvSpPr>
          <p:cNvPr id="168" name="CustomShape 3"/>
          <p:cNvSpPr/>
          <p:nvPr/>
        </p:nvSpPr>
        <p:spPr>
          <a:xfrm>
            <a:off x="345240" y="1994400"/>
            <a:ext cx="2999520" cy="1921680"/>
          </a:xfrm>
          <a:prstGeom prst="rect">
            <a:avLst/>
          </a:prstGeom>
          <a:solidFill>
            <a:srgbClr val="f1c232"/>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La soja para los emperadores chinos era una de las cinco semillas sagradas, junto con el arroz, el trigo, la cebada y el mijo. Reconocían en la soja no sólo sus propiedades nutritivas, sino también sus propiedades para prevenir enfermedades.</a:t>
            </a:r>
            <a:endParaRPr b="0" lang="es-ES" sz="1400" spc="-1" strike="noStrike">
              <a:latin typeface="Arial"/>
            </a:endParaRPr>
          </a:p>
        </p:txBody>
      </p:sp>
      <p:sp>
        <p:nvSpPr>
          <p:cNvPr id="169" name="CustomShape 4"/>
          <p:cNvSpPr/>
          <p:nvPr/>
        </p:nvSpPr>
        <p:spPr>
          <a:xfrm>
            <a:off x="4080960" y="294120"/>
            <a:ext cx="3794760" cy="1531080"/>
          </a:xfrm>
          <a:prstGeom prst="rect">
            <a:avLst/>
          </a:prstGeom>
          <a:solidFill>
            <a:srgbClr val="f1c232"/>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La primera referencia Europea que se tiene de la soja se remonta al siglo XVII. Son entonces los misioneros los que introducen las primeras habas de soja para su cultivo, sin gran éxito al parecer. También los marinos holandeses y portugueses la traen como novedad.</a:t>
            </a:r>
            <a:endParaRPr b="0" lang="es-ES" sz="1400" spc="-1" strike="noStrike">
              <a:latin typeface="Arial"/>
            </a:endParaRPr>
          </a:p>
        </p:txBody>
      </p:sp>
      <p:sp>
        <p:nvSpPr>
          <p:cNvPr id="170" name="CustomShape 5"/>
          <p:cNvSpPr/>
          <p:nvPr/>
        </p:nvSpPr>
        <p:spPr>
          <a:xfrm>
            <a:off x="4080960" y="1994400"/>
            <a:ext cx="3434400" cy="1276200"/>
          </a:xfrm>
          <a:prstGeom prst="rect">
            <a:avLst/>
          </a:prstGeom>
          <a:solidFill>
            <a:srgbClr val="b6d7a8"/>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A principios del siglo XIX se empezó a cultivar en Estados Unidos. Sin embargo, en Europa y en Norteamérica, la soja no se empleó en la alimentación humana hasta bien entrado el siglo XX.</a:t>
            </a:r>
            <a:endParaRPr b="0" lang="es-ES" sz="1400" spc="-1" strike="noStrike">
              <a:latin typeface="Arial"/>
            </a:endParaRPr>
          </a:p>
        </p:txBody>
      </p:sp>
      <p:pic>
        <p:nvPicPr>
          <p:cNvPr id="171" name="Google Shape;672;p3" descr=""/>
          <p:cNvPicPr/>
          <p:nvPr/>
        </p:nvPicPr>
        <p:blipFill>
          <a:blip r:embed="rId1"/>
          <a:stretch/>
        </p:blipFill>
        <p:spPr>
          <a:xfrm>
            <a:off x="5168520" y="3439440"/>
            <a:ext cx="2346840" cy="153108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Shape 1"/>
          <p:cNvSpPr txBox="1"/>
          <p:nvPr/>
        </p:nvSpPr>
        <p:spPr>
          <a:xfrm>
            <a:off x="311760" y="355680"/>
            <a:ext cx="8520120" cy="572400"/>
          </a:xfrm>
          <a:prstGeom prst="rect">
            <a:avLst/>
          </a:prstGeom>
          <a:solidFill>
            <a:srgbClr val="6aa84f"/>
          </a:solidFill>
          <a:ln>
            <a:noFill/>
          </a:ln>
        </p:spPr>
        <p:txBody>
          <a:bodyPr tIns="91440" bIns="91440"/>
          <a:p>
            <a:pPr>
              <a:lnSpc>
                <a:spcPct val="100000"/>
              </a:lnSpc>
            </a:pPr>
            <a:r>
              <a:rPr b="0" lang="es-ES" sz="2800" spc="-1" strike="noStrike">
                <a:solidFill>
                  <a:srgbClr val="000000"/>
                </a:solidFill>
                <a:latin typeface="Arial"/>
                <a:ea typeface="Arial"/>
              </a:rPr>
              <a:t>SOJA.                                            PROPIEDADES</a:t>
            </a:r>
            <a:endParaRPr b="0" lang="es-ES" sz="2800" spc="-1" strike="noStrike">
              <a:solidFill>
                <a:srgbClr val="000000"/>
              </a:solidFill>
              <a:latin typeface="Arial"/>
            </a:endParaRPr>
          </a:p>
        </p:txBody>
      </p:sp>
      <p:sp>
        <p:nvSpPr>
          <p:cNvPr id="173" name="CustomShape 2"/>
          <p:cNvSpPr/>
          <p:nvPr/>
        </p:nvSpPr>
        <p:spPr>
          <a:xfrm>
            <a:off x="311760" y="1041480"/>
            <a:ext cx="3098520" cy="2053800"/>
          </a:xfrm>
          <a:prstGeom prst="rect">
            <a:avLst/>
          </a:prstGeom>
          <a:solidFill>
            <a:srgbClr val="ff9900"/>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Diferentes estudios coinciden en afirmar que las mujeres japonesas no sufren síntomas premenstruales ni problemas durante la menopausia debido, probablemente al alto consumo de productos derivados de la soja, ricos en fuentes naturales de estrógeno.</a:t>
            </a:r>
            <a:endParaRPr b="0" lang="es-ES" sz="1400" spc="-1" strike="noStrike">
              <a:latin typeface="Arial"/>
            </a:endParaRPr>
          </a:p>
        </p:txBody>
      </p:sp>
      <p:sp>
        <p:nvSpPr>
          <p:cNvPr id="174" name="CustomShape 3"/>
          <p:cNvSpPr/>
          <p:nvPr/>
        </p:nvSpPr>
        <p:spPr>
          <a:xfrm>
            <a:off x="311760" y="3208680"/>
            <a:ext cx="3098520" cy="1800000"/>
          </a:xfrm>
          <a:prstGeom prst="rect">
            <a:avLst/>
          </a:prstGeom>
          <a:solidFill>
            <a:srgbClr val="f9cb9c"/>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Da origen a una serie de productos alimenticios como el tofu, el miso, el tempeh, la okara, el kinato, el batido de soja, la proteína vegetal texturizada -conocida como carne vegetal-, la harina integral, los germinados, el suero y los sustitutos del café o el chocolate.</a:t>
            </a:r>
            <a:endParaRPr b="0" lang="es-ES" sz="1400" spc="-1" strike="noStrike">
              <a:latin typeface="Arial"/>
            </a:endParaRPr>
          </a:p>
        </p:txBody>
      </p:sp>
      <p:sp>
        <p:nvSpPr>
          <p:cNvPr id="175" name="CustomShape 4"/>
          <p:cNvSpPr/>
          <p:nvPr/>
        </p:nvSpPr>
        <p:spPr>
          <a:xfrm>
            <a:off x="3959640" y="1107360"/>
            <a:ext cx="4572720" cy="1800000"/>
          </a:xfrm>
          <a:prstGeom prst="rect">
            <a:avLst/>
          </a:prstGeom>
          <a:solidFill>
            <a:srgbClr val="fce5cd"/>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Junto con el altramuz, constituye la legumbre seca de mayor valor energético, su porcentaje en grasa se encuentra en el 20%.</a:t>
            </a:r>
            <a:endParaRPr b="0" lang="es-ES" sz="1400" spc="-1" strike="noStrike">
              <a:latin typeface="Arial"/>
            </a:endParaRPr>
          </a:p>
          <a:p>
            <a:pPr>
              <a:lnSpc>
                <a:spcPct val="100000"/>
              </a:lnSpc>
            </a:pPr>
            <a:r>
              <a:rPr b="0" lang="es-ES" sz="1400" spc="-1" strike="noStrike">
                <a:solidFill>
                  <a:srgbClr val="000000"/>
                </a:solidFill>
                <a:latin typeface="Arial"/>
                <a:ea typeface="Arial"/>
              </a:rPr>
              <a:t>Su elevado contenido en proteínas de alrededor del 40%, superior a la de la carne, hace de la soja una fuente proteica vegetal de gran interés dietético y nutricional. </a:t>
            </a:r>
            <a:endParaRPr b="0" lang="es-ES" sz="1400" spc="-1" strike="noStrike">
              <a:latin typeface="Arial"/>
            </a:endParaRPr>
          </a:p>
          <a:p>
            <a:pPr>
              <a:lnSpc>
                <a:spcPct val="100000"/>
              </a:lnSpc>
            </a:pPr>
            <a:r>
              <a:rPr b="0" lang="es-ES" sz="1400" spc="-1" strike="noStrike">
                <a:solidFill>
                  <a:srgbClr val="000000"/>
                </a:solidFill>
                <a:latin typeface="Arial"/>
                <a:ea typeface="Arial"/>
              </a:rPr>
              <a:t>Importante su contenido en fibra.</a:t>
            </a:r>
            <a:endParaRPr b="0" lang="es-ES" sz="1400" spc="-1" strike="noStrike">
              <a:latin typeface="Arial"/>
            </a:endParaRPr>
          </a:p>
        </p:txBody>
      </p:sp>
      <p:sp>
        <p:nvSpPr>
          <p:cNvPr id="176" name="CustomShape 5"/>
          <p:cNvSpPr/>
          <p:nvPr/>
        </p:nvSpPr>
        <p:spPr>
          <a:xfrm flipH="1">
            <a:off x="3959640" y="2957400"/>
            <a:ext cx="4531680" cy="708480"/>
          </a:xfrm>
          <a:prstGeom prst="rect">
            <a:avLst/>
          </a:prstGeom>
          <a:solidFill>
            <a:srgbClr val="f4cccc"/>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Después del huevo y el sésamo, uno de los alimentos más ricos en lecitina,</a:t>
            </a:r>
            <a:endParaRPr b="0" lang="es-ES" sz="1400" spc="-1" strike="noStrike">
              <a:latin typeface="Arial"/>
            </a:endParaRPr>
          </a:p>
        </p:txBody>
      </p:sp>
      <p:sp>
        <p:nvSpPr>
          <p:cNvPr id="177" name="CustomShape 6"/>
          <p:cNvSpPr/>
          <p:nvPr/>
        </p:nvSpPr>
        <p:spPr>
          <a:xfrm>
            <a:off x="3959640" y="3715920"/>
            <a:ext cx="4480920" cy="1348920"/>
          </a:xfrm>
          <a:prstGeom prst="rect">
            <a:avLst/>
          </a:prstGeom>
          <a:solidFill>
            <a:srgbClr val="b6d7a8"/>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En comparación con el resto de legumbres, la soja aporta mayor cantidad de calcio, hierro, yodo, magnesio, potasio y fósforo, además de ácido fólico y otras vitaminas como B1, B2, B3 y B6.</a:t>
            </a:r>
            <a:endParaRPr b="0" lang="es-ES" sz="1400" spc="-1" strike="noStrike">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1064880" y="385200"/>
            <a:ext cx="7767360" cy="459720"/>
          </a:xfrm>
          <a:prstGeom prst="rect">
            <a:avLst/>
          </a:prstGeom>
          <a:solidFill>
            <a:srgbClr val="4a86e8"/>
          </a:solidFill>
          <a:ln>
            <a:noFill/>
          </a:ln>
        </p:spPr>
        <p:txBody>
          <a:bodyPr tIns="91440" bIns="91440"/>
          <a:p>
            <a:pPr>
              <a:lnSpc>
                <a:spcPct val="100000"/>
              </a:lnSpc>
            </a:pPr>
            <a:r>
              <a:rPr b="0" lang="es-ES" sz="2800" spc="-1" strike="noStrike">
                <a:solidFill>
                  <a:srgbClr val="000000"/>
                </a:solidFill>
                <a:latin typeface="Arial"/>
                <a:ea typeface="Arial"/>
              </a:rPr>
              <a:t>CARACTERÍSTICA DE LAS LEGUMBRES</a:t>
            </a:r>
            <a:endParaRPr b="0" lang="es-ES" sz="2800" spc="-1" strike="noStrike">
              <a:solidFill>
                <a:srgbClr val="000000"/>
              </a:solidFill>
              <a:latin typeface="Arial"/>
            </a:endParaRPr>
          </a:p>
        </p:txBody>
      </p:sp>
      <p:sp>
        <p:nvSpPr>
          <p:cNvPr id="179" name="CustomShape 2"/>
          <p:cNvSpPr/>
          <p:nvPr/>
        </p:nvSpPr>
        <p:spPr>
          <a:xfrm>
            <a:off x="1064880" y="1071720"/>
            <a:ext cx="2999520" cy="3553920"/>
          </a:xfrm>
          <a:prstGeom prst="rect">
            <a:avLst/>
          </a:prstGeom>
          <a:solidFill>
            <a:srgbClr val="00ffff"/>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Una característica común a todas las leguminosas es la presencia en las raíces de unos nódulos que encierran bacterias del género Rhizobium, capaces de transformar el nitrógeno atmosférico, que las plantas no pueden utilizar, en nitrógeno orgánico (nitrato), que sí pueden utilizar. Por ello, las leguminosas son ricas en proteínas, nutrientes que contienen moléculas de nitrógeno en su composición. A menudo se plantan legumbres con el fin de reponer el nitrógeno del suelo.</a:t>
            </a:r>
            <a:endParaRPr b="0" lang="es-ES" sz="1400" spc="-1" strike="noStrike">
              <a:latin typeface="Arial"/>
            </a:endParaRPr>
          </a:p>
        </p:txBody>
      </p:sp>
      <p:pic>
        <p:nvPicPr>
          <p:cNvPr id="180" name="Google Shape;585;p1" descr=""/>
          <p:cNvPicPr/>
          <p:nvPr/>
        </p:nvPicPr>
        <p:blipFill>
          <a:blip r:embed="rId1"/>
          <a:stretch/>
        </p:blipFill>
        <p:spPr>
          <a:xfrm>
            <a:off x="4572000" y="1501200"/>
            <a:ext cx="3671280" cy="277488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extShape 1"/>
          <p:cNvSpPr txBox="1"/>
          <p:nvPr/>
        </p:nvSpPr>
        <p:spPr>
          <a:xfrm>
            <a:off x="311760" y="396000"/>
            <a:ext cx="8520120" cy="2361600"/>
          </a:xfrm>
          <a:prstGeom prst="rect">
            <a:avLst/>
          </a:prstGeom>
          <a:solidFill>
            <a:srgbClr val="ff9900"/>
          </a:solidFill>
          <a:ln>
            <a:noFill/>
          </a:ln>
        </p:spPr>
        <p:txBody>
          <a:bodyPr tIns="91440" bIns="91440"/>
          <a:p>
            <a:pPr>
              <a:lnSpc>
                <a:spcPct val="100000"/>
              </a:lnSpc>
            </a:pPr>
            <a:r>
              <a:rPr b="0" lang="es-ES" sz="2800" spc="-1" strike="noStrike">
                <a:solidFill>
                  <a:srgbClr val="000000"/>
                </a:solidFill>
                <a:latin typeface="Arial"/>
                <a:ea typeface="Arial"/>
              </a:rPr>
              <a:t>Se considera una legumbre, la semilla seca de la vaina de las plantas leguminosas.</a:t>
            </a:r>
            <a:br/>
            <a:r>
              <a:rPr b="0" lang="es-ES" sz="2800" spc="-1" strike="noStrike">
                <a:solidFill>
                  <a:srgbClr val="000000"/>
                </a:solidFill>
                <a:latin typeface="Arial"/>
                <a:ea typeface="Arial"/>
              </a:rPr>
              <a:t>Los vegetales de vaina, que se conservan verdes para consumirse frescos, como las judías verdes, no son legumbres.</a:t>
            </a:r>
            <a:endParaRPr b="0" lang="es-ES" sz="2800" spc="-1" strike="noStrike">
              <a:solidFill>
                <a:srgbClr val="000000"/>
              </a:solidFill>
              <a:latin typeface="Arial"/>
            </a:endParaRPr>
          </a:p>
        </p:txBody>
      </p:sp>
      <p:pic>
        <p:nvPicPr>
          <p:cNvPr id="120" name="Google Shape;189;p1" descr=""/>
          <p:cNvPicPr/>
          <p:nvPr/>
        </p:nvPicPr>
        <p:blipFill>
          <a:blip r:embed="rId1"/>
          <a:stretch/>
        </p:blipFill>
        <p:spPr>
          <a:xfrm>
            <a:off x="1625040" y="3027960"/>
            <a:ext cx="5824440" cy="1718280"/>
          </a:xfrm>
          <a:prstGeom prst="rect">
            <a:avLst/>
          </a:prstGeom>
          <a:ln>
            <a:no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Shape 1"/>
          <p:cNvSpPr txBox="1"/>
          <p:nvPr/>
        </p:nvSpPr>
        <p:spPr>
          <a:xfrm>
            <a:off x="311760" y="286920"/>
            <a:ext cx="8520120" cy="2509920"/>
          </a:xfrm>
          <a:prstGeom prst="rect">
            <a:avLst/>
          </a:prstGeom>
          <a:solidFill>
            <a:srgbClr val="ff9900"/>
          </a:solidFill>
          <a:ln>
            <a:noFill/>
          </a:ln>
        </p:spPr>
        <p:txBody>
          <a:bodyPr tIns="91440" bIns="91440" anchor="b"/>
          <a:p>
            <a:pPr algn="ctr">
              <a:lnSpc>
                <a:spcPct val="100000"/>
              </a:lnSpc>
            </a:pPr>
            <a:r>
              <a:rPr b="0" lang="es-ES" sz="5200" spc="-1" strike="noStrike">
                <a:solidFill>
                  <a:srgbClr val="000000"/>
                </a:solidFill>
                <a:latin typeface="Arial"/>
                <a:ea typeface="Arial"/>
              </a:rPr>
              <a:t>LEGUMBRES MÁS CONSUMIDAS EN ESPAÑA</a:t>
            </a:r>
            <a:endParaRPr b="0" lang="es-ES" sz="5200" spc="-1" strike="noStrike">
              <a:solidFill>
                <a:srgbClr val="000000"/>
              </a:solidFill>
              <a:latin typeface="Arial"/>
            </a:endParaRPr>
          </a:p>
        </p:txBody>
      </p:sp>
      <p:sp>
        <p:nvSpPr>
          <p:cNvPr id="122" name="TextShape 2"/>
          <p:cNvSpPr txBox="1"/>
          <p:nvPr/>
        </p:nvSpPr>
        <p:spPr>
          <a:xfrm>
            <a:off x="2123280" y="2834280"/>
            <a:ext cx="4637520" cy="2052360"/>
          </a:xfrm>
          <a:prstGeom prst="rect">
            <a:avLst/>
          </a:prstGeom>
          <a:noFill/>
          <a:ln>
            <a:noFill/>
          </a:ln>
        </p:spPr>
        <p:txBody>
          <a:bodyPr tIns="91440" bIns="91440"/>
          <a:p>
            <a:pPr algn="ctr"/>
            <a:endParaRPr b="0" lang="es-ES" sz="3200" spc="-1" strike="noStrike">
              <a:latin typeface="Arial"/>
            </a:endParaRPr>
          </a:p>
        </p:txBody>
      </p:sp>
      <p:pic>
        <p:nvPicPr>
          <p:cNvPr id="123" name="Google Shape;200;p1" descr=""/>
          <p:cNvPicPr/>
          <p:nvPr/>
        </p:nvPicPr>
        <p:blipFill>
          <a:blip r:embed="rId1"/>
          <a:stretch/>
        </p:blipFill>
        <p:spPr>
          <a:xfrm>
            <a:off x="2123280" y="2949480"/>
            <a:ext cx="4637520" cy="2017080"/>
          </a:xfrm>
          <a:prstGeom prst="rect">
            <a:avLst/>
          </a:prstGeom>
          <a:ln>
            <a:noFill/>
          </a:ln>
        </p:spPr>
      </p:pic>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rot="600">
            <a:off x="405360" y="581400"/>
            <a:ext cx="2471760" cy="552600"/>
          </a:xfrm>
          <a:prstGeom prst="rect">
            <a:avLst/>
          </a:prstGeom>
          <a:solidFill>
            <a:srgbClr val="00ffff"/>
          </a:solidFill>
          <a:ln>
            <a:noFill/>
          </a:ln>
        </p:spPr>
        <p:txBody>
          <a:bodyPr tIns="91440" bIns="91440" anchor="b"/>
          <a:p>
            <a:pPr>
              <a:lnSpc>
                <a:spcPct val="100000"/>
              </a:lnSpc>
            </a:pPr>
            <a:r>
              <a:rPr b="0" lang="es-ES" sz="2400" spc="-1" strike="noStrike">
                <a:solidFill>
                  <a:srgbClr val="000000"/>
                </a:solidFill>
                <a:latin typeface="Arial"/>
                <a:ea typeface="Arial"/>
              </a:rPr>
              <a:t>ALUBIAS </a:t>
            </a:r>
            <a:endParaRPr b="0" lang="es-ES" sz="2400" spc="-1" strike="noStrike">
              <a:solidFill>
                <a:srgbClr val="000000"/>
              </a:solidFill>
              <a:latin typeface="Arial"/>
            </a:endParaRPr>
          </a:p>
        </p:txBody>
      </p:sp>
      <p:sp>
        <p:nvSpPr>
          <p:cNvPr id="125" name="TextShape 2"/>
          <p:cNvSpPr txBox="1"/>
          <p:nvPr/>
        </p:nvSpPr>
        <p:spPr>
          <a:xfrm>
            <a:off x="311760" y="1696680"/>
            <a:ext cx="2735640" cy="3085560"/>
          </a:xfrm>
          <a:prstGeom prst="rect">
            <a:avLst/>
          </a:prstGeom>
          <a:solidFill>
            <a:srgbClr val="ffe599"/>
          </a:solidFill>
          <a:ln>
            <a:noFill/>
          </a:ln>
        </p:spPr>
        <p:txBody>
          <a:bodyPr tIns="91440" bIns="91440"/>
          <a:p>
            <a:pPr>
              <a:lnSpc>
                <a:spcPct val="115000"/>
              </a:lnSpc>
            </a:pPr>
            <a:r>
              <a:rPr b="0" lang="es-ES" sz="1200" spc="-1" strike="noStrike">
                <a:solidFill>
                  <a:srgbClr val="595959"/>
                </a:solidFill>
                <a:latin typeface="Arial"/>
                <a:ea typeface="Arial"/>
              </a:rPr>
              <a:t>Aunque la palabra alubias viene del árabe al-lubiya, la gran mayoría de variedades que hoy se conocen en Europa fueron introducidas a España y luego al resto del continente por los conquistadores de América, pues en el nuevo continente existían múltiples variedades. Los historiadores afirman que esta legumbre era la fuente principal de proteínas de los indígenas.</a:t>
            </a:r>
            <a:endParaRPr b="0" lang="es-ES" sz="1200" spc="-1" strike="noStrike">
              <a:solidFill>
                <a:srgbClr val="000000"/>
              </a:solidFill>
              <a:latin typeface="Arial"/>
            </a:endParaRPr>
          </a:p>
          <a:p>
            <a:pPr>
              <a:lnSpc>
                <a:spcPct val="115000"/>
              </a:lnSpc>
            </a:pPr>
            <a:r>
              <a:rPr b="0" lang="es-ES" sz="1200" spc="-1" strike="noStrike">
                <a:solidFill>
                  <a:srgbClr val="595959"/>
                </a:solidFill>
                <a:latin typeface="Arial"/>
                <a:ea typeface="Arial"/>
              </a:rPr>
              <a:t>En América se les llama fijoles o frejoles.</a:t>
            </a:r>
            <a:endParaRPr b="0" lang="es-ES" sz="1200" spc="-1" strike="noStrike">
              <a:solidFill>
                <a:srgbClr val="000000"/>
              </a:solidFill>
              <a:latin typeface="Arial"/>
            </a:endParaRPr>
          </a:p>
        </p:txBody>
      </p:sp>
      <p:sp>
        <p:nvSpPr>
          <p:cNvPr id="126" name="CustomShape 3"/>
          <p:cNvSpPr/>
          <p:nvPr/>
        </p:nvSpPr>
        <p:spPr>
          <a:xfrm>
            <a:off x="311760" y="3813480"/>
            <a:ext cx="2565360" cy="1138320"/>
          </a:xfrm>
          <a:prstGeom prst="rect">
            <a:avLst/>
          </a:prstGeom>
          <a:noFill/>
          <a:ln>
            <a:noFill/>
          </a:ln>
        </p:spPr>
        <p:style>
          <a:lnRef idx="0"/>
          <a:fillRef idx="0"/>
          <a:effectRef idx="0"/>
          <a:fontRef idx="minor"/>
        </p:style>
      </p:sp>
      <p:sp>
        <p:nvSpPr>
          <p:cNvPr id="127" name="CustomShape 4"/>
          <p:cNvSpPr/>
          <p:nvPr/>
        </p:nvSpPr>
        <p:spPr>
          <a:xfrm flipH="1">
            <a:off x="3498840" y="156240"/>
            <a:ext cx="4729320" cy="748080"/>
          </a:xfrm>
          <a:prstGeom prst="rect">
            <a:avLst/>
          </a:prstGeom>
          <a:solidFill>
            <a:srgbClr val="f9cb9c"/>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 </a:t>
            </a:r>
            <a:r>
              <a:rPr b="0" lang="es-ES" sz="1400" spc="-1" strike="noStrike">
                <a:solidFill>
                  <a:srgbClr val="000000"/>
                </a:solidFill>
                <a:latin typeface="Arial"/>
                <a:ea typeface="Arial"/>
              </a:rPr>
              <a:t>Inicialmente se emplearon para la alimentación del ganado, pero poco a poco se fueron incorporando al recetario popular de varias regiones españolas.</a:t>
            </a:r>
            <a:endParaRPr b="0" lang="es-ES" sz="1400" spc="-1" strike="noStrike">
              <a:latin typeface="Arial"/>
            </a:endParaRPr>
          </a:p>
        </p:txBody>
      </p:sp>
      <p:sp>
        <p:nvSpPr>
          <p:cNvPr id="128" name="CustomShape 5"/>
          <p:cNvSpPr/>
          <p:nvPr/>
        </p:nvSpPr>
        <p:spPr>
          <a:xfrm>
            <a:off x="3499560" y="1134360"/>
            <a:ext cx="4729320" cy="1930320"/>
          </a:xfrm>
          <a:prstGeom prst="rect">
            <a:avLst/>
          </a:prstGeom>
          <a:solidFill>
            <a:srgbClr val="d9ead3"/>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También llamadas judías, fabas o habichuelas. Se caracterizan por su forma ligeramente alargada, llegando a veces a recordar a un riñón. Hay muchas variedades distintas dependiendo de su lugar de origen, y se diferencian por el tamaño y el color. Las más populares son las alubias blancas, como la planchada o la de riñón de la Bañeza, pero también las hay negras, pintas, carillas, rojas, etc.</a:t>
            </a:r>
            <a:endParaRPr b="0" lang="es-ES" sz="1400" spc="-1" strike="noStrike">
              <a:latin typeface="Arial"/>
            </a:endParaRPr>
          </a:p>
        </p:txBody>
      </p:sp>
      <p:pic>
        <p:nvPicPr>
          <p:cNvPr id="129" name="Google Shape;548;p1" descr=""/>
          <p:cNvPicPr/>
          <p:nvPr/>
        </p:nvPicPr>
        <p:blipFill>
          <a:blip r:embed="rId1"/>
          <a:stretch/>
        </p:blipFill>
        <p:spPr>
          <a:xfrm>
            <a:off x="4587120" y="3294720"/>
            <a:ext cx="2554560" cy="1773360"/>
          </a:xfrm>
          <a:prstGeom prst="rect">
            <a:avLst/>
          </a:prstGeom>
          <a:ln>
            <a:noFill/>
          </a:ln>
        </p:spPr>
      </p:pic>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extShape 1"/>
          <p:cNvSpPr txBox="1"/>
          <p:nvPr/>
        </p:nvSpPr>
        <p:spPr>
          <a:xfrm>
            <a:off x="311760" y="444960"/>
            <a:ext cx="8520120" cy="572400"/>
          </a:xfrm>
          <a:prstGeom prst="rect">
            <a:avLst/>
          </a:prstGeom>
          <a:solidFill>
            <a:srgbClr val="00ffff"/>
          </a:solidFill>
          <a:ln>
            <a:noFill/>
          </a:ln>
        </p:spPr>
        <p:txBody>
          <a:bodyPr tIns="91440" bIns="91440"/>
          <a:p>
            <a:pPr>
              <a:lnSpc>
                <a:spcPct val="100000"/>
              </a:lnSpc>
            </a:pPr>
            <a:r>
              <a:rPr b="0" lang="es-ES" sz="2800" spc="-1" strike="noStrike">
                <a:solidFill>
                  <a:srgbClr val="000000"/>
                </a:solidFill>
                <a:latin typeface="Arial"/>
                <a:ea typeface="Arial"/>
              </a:rPr>
              <a:t>ALUBIAS.                                             Propiedades  </a:t>
            </a:r>
            <a:endParaRPr b="0" lang="es-ES" sz="2800" spc="-1" strike="noStrike">
              <a:solidFill>
                <a:srgbClr val="000000"/>
              </a:solidFill>
              <a:latin typeface="Arial"/>
            </a:endParaRPr>
          </a:p>
        </p:txBody>
      </p:sp>
      <p:sp>
        <p:nvSpPr>
          <p:cNvPr id="131" name="CustomShape 2"/>
          <p:cNvSpPr/>
          <p:nvPr/>
        </p:nvSpPr>
        <p:spPr>
          <a:xfrm>
            <a:off x="311760" y="1356120"/>
            <a:ext cx="4495320" cy="3535560"/>
          </a:xfrm>
          <a:prstGeom prst="rect">
            <a:avLst/>
          </a:prstGeom>
          <a:solidFill>
            <a:srgbClr val="ff9900"/>
          </a:solidFill>
          <a:ln>
            <a:noFill/>
          </a:ln>
        </p:spPr>
        <p:style>
          <a:lnRef idx="0"/>
          <a:fillRef idx="0"/>
          <a:effectRef idx="0"/>
          <a:fontRef idx="minor"/>
        </p:style>
        <p:txBody>
          <a:bodyPr tIns="91440" bIns="91440"/>
          <a:p>
            <a:pPr algn="ctr">
              <a:lnSpc>
                <a:spcPct val="100000"/>
              </a:lnSpc>
            </a:pPr>
            <a:r>
              <a:rPr b="0" lang="es-ES" sz="1400" spc="-1" strike="noStrike">
                <a:solidFill>
                  <a:srgbClr val="000000"/>
                </a:solidFill>
                <a:latin typeface="Arial"/>
                <a:ea typeface="Arial"/>
              </a:rPr>
              <a:t>Alto contenido en hierro. Ayuda a corregir desórdenes biliares, gota, enfermedades reumáticas, disminuye la tasa de colesterol y es eficaz contra la anemia. </a:t>
            </a:r>
            <a:endParaRPr b="0" lang="es-ES" sz="1400" spc="-1" strike="noStrike">
              <a:latin typeface="Arial"/>
            </a:endParaRPr>
          </a:p>
          <a:p>
            <a:pPr algn="ctr">
              <a:lnSpc>
                <a:spcPct val="100000"/>
              </a:lnSpc>
            </a:pPr>
            <a:r>
              <a:rPr b="0" lang="es-ES" sz="1400" spc="-1" strike="noStrike">
                <a:solidFill>
                  <a:srgbClr val="000000"/>
                </a:solidFill>
                <a:latin typeface="Arial"/>
                <a:ea typeface="Arial"/>
              </a:rPr>
              <a:t>Por cada 100 gramos, hay 20 de proteínas, 5.8 de grasa y más de 3 de fibra.</a:t>
            </a:r>
            <a:endParaRPr b="0" lang="es-ES" sz="1400" spc="-1" strike="noStrike">
              <a:latin typeface="Arial"/>
            </a:endParaRPr>
          </a:p>
          <a:p>
            <a:pPr algn="ctr">
              <a:lnSpc>
                <a:spcPct val="100000"/>
              </a:lnSpc>
            </a:pPr>
            <a:r>
              <a:rPr b="0" lang="es-ES" sz="1400" spc="-1" strike="noStrike">
                <a:solidFill>
                  <a:srgbClr val="000000"/>
                </a:solidFill>
                <a:latin typeface="Arial"/>
                <a:ea typeface="Arial"/>
              </a:rPr>
              <a:t>La alubia es una leguminosa que constituye una rica fuente de proteínas e hidratos de carbono, además es abundante en vitaminas del complejo B, como niacina, riboflavina, ácido fólico y tiamina; también proporciona hierro, cobre, zinc, fósforo, potasio, magnesio y calcio, y presenta un alto contenido de fibra.</a:t>
            </a:r>
            <a:endParaRPr b="0" lang="es-ES" sz="1400" spc="-1" strike="noStrike">
              <a:latin typeface="Arial"/>
            </a:endParaRPr>
          </a:p>
        </p:txBody>
      </p:sp>
      <p:pic>
        <p:nvPicPr>
          <p:cNvPr id="132" name="Google Shape;383;p1" descr=""/>
          <p:cNvPicPr/>
          <p:nvPr/>
        </p:nvPicPr>
        <p:blipFill>
          <a:blip r:embed="rId1"/>
          <a:stretch/>
        </p:blipFill>
        <p:spPr>
          <a:xfrm>
            <a:off x="5112000" y="1822320"/>
            <a:ext cx="3719880" cy="2603520"/>
          </a:xfrm>
          <a:prstGeom prst="rect">
            <a:avLst/>
          </a:prstGeom>
          <a:ln>
            <a:noFill/>
          </a:ln>
        </p:spPr>
      </p:pic>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3605040" y="334080"/>
            <a:ext cx="5144400" cy="545760"/>
          </a:xfrm>
          <a:prstGeom prst="rect">
            <a:avLst/>
          </a:prstGeom>
          <a:solidFill>
            <a:srgbClr val="cc4125"/>
          </a:solidFill>
          <a:ln>
            <a:noFill/>
          </a:ln>
        </p:spPr>
        <p:txBody>
          <a:bodyPr tIns="91440" bIns="91440"/>
          <a:p>
            <a:pPr>
              <a:lnSpc>
                <a:spcPct val="100000"/>
              </a:lnSpc>
            </a:pPr>
            <a:r>
              <a:rPr b="0" lang="es-ES" sz="2800" spc="-1" strike="noStrike">
                <a:solidFill>
                  <a:srgbClr val="000000"/>
                </a:solidFill>
                <a:latin typeface="Arial"/>
                <a:ea typeface="Arial"/>
              </a:rPr>
              <a:t>GARBANZOS</a:t>
            </a:r>
            <a:endParaRPr b="0" lang="es-ES" sz="2800" spc="-1" strike="noStrike">
              <a:solidFill>
                <a:srgbClr val="000000"/>
              </a:solidFill>
              <a:latin typeface="Arial"/>
            </a:endParaRPr>
          </a:p>
        </p:txBody>
      </p:sp>
      <p:sp>
        <p:nvSpPr>
          <p:cNvPr id="134" name="CustomShape 2"/>
          <p:cNvSpPr/>
          <p:nvPr/>
        </p:nvSpPr>
        <p:spPr>
          <a:xfrm>
            <a:off x="484920" y="90000"/>
            <a:ext cx="2496960" cy="1654200"/>
          </a:xfrm>
          <a:prstGeom prst="rect">
            <a:avLst/>
          </a:prstGeom>
          <a:solidFill>
            <a:srgbClr val="ffff00"/>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El origen del cultivo del garbanzo se localiza en el suroeste de Turquía. Desde allí se extendió muy pronto hacia Europa (especialmente por la región mediterránea)</a:t>
            </a:r>
            <a:endParaRPr b="0" lang="es-ES" sz="1400" spc="-1" strike="noStrike">
              <a:latin typeface="Arial"/>
            </a:endParaRPr>
          </a:p>
        </p:txBody>
      </p:sp>
      <p:sp>
        <p:nvSpPr>
          <p:cNvPr id="135" name="CustomShape 3"/>
          <p:cNvSpPr/>
          <p:nvPr/>
        </p:nvSpPr>
        <p:spPr>
          <a:xfrm flipH="1" rot="600">
            <a:off x="502920" y="3335400"/>
            <a:ext cx="2496960" cy="738720"/>
          </a:xfrm>
          <a:prstGeom prst="rect">
            <a:avLst/>
          </a:prstGeom>
          <a:solidFill>
            <a:srgbClr val="d5a6bd"/>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En España fueron introducidos por los cartagineses.</a:t>
            </a:r>
            <a:endParaRPr b="0" lang="es-ES" sz="1400" spc="-1" strike="noStrike">
              <a:latin typeface="Arial"/>
            </a:endParaRPr>
          </a:p>
        </p:txBody>
      </p:sp>
      <p:sp>
        <p:nvSpPr>
          <p:cNvPr id="136" name="CustomShape 4"/>
          <p:cNvSpPr/>
          <p:nvPr/>
        </p:nvSpPr>
        <p:spPr>
          <a:xfrm flipH="1">
            <a:off x="502920" y="1854720"/>
            <a:ext cx="2496960" cy="1380960"/>
          </a:xfrm>
          <a:prstGeom prst="rect">
            <a:avLst/>
          </a:prstGeom>
          <a:solidFill>
            <a:srgbClr val="00ff00"/>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No faltó en los jardines de Babilonia y era común en el antiguo Egipto.    </a:t>
            </a:r>
            <a:endParaRPr b="0" lang="es-ES" sz="1400" spc="-1" strike="noStrike">
              <a:latin typeface="Arial"/>
            </a:endParaRPr>
          </a:p>
          <a:p>
            <a:pPr>
              <a:lnSpc>
                <a:spcPct val="100000"/>
              </a:lnSpc>
            </a:pPr>
            <a:r>
              <a:rPr b="0" lang="es-ES" sz="1400" spc="-1" strike="noStrike">
                <a:solidFill>
                  <a:srgbClr val="000000"/>
                </a:solidFill>
                <a:latin typeface="Arial"/>
                <a:ea typeface="Arial"/>
              </a:rPr>
              <a:t>Fue plato de sustento en tiempos romanos.</a:t>
            </a:r>
            <a:endParaRPr b="0" lang="es-ES" sz="1400" spc="-1" strike="noStrike">
              <a:latin typeface="Arial"/>
            </a:endParaRPr>
          </a:p>
        </p:txBody>
      </p:sp>
      <p:sp>
        <p:nvSpPr>
          <p:cNvPr id="137" name="CustomShape 5"/>
          <p:cNvSpPr/>
          <p:nvPr/>
        </p:nvSpPr>
        <p:spPr>
          <a:xfrm>
            <a:off x="502920" y="4171680"/>
            <a:ext cx="2496960" cy="825480"/>
          </a:xfrm>
          <a:prstGeom prst="rect">
            <a:avLst/>
          </a:prstGeom>
          <a:solidFill>
            <a:srgbClr val="00ffff"/>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El garbanzo se introdujo en América en el segundo viaje de Cristóbal Colón</a:t>
            </a:r>
            <a:endParaRPr b="0" lang="es-ES" sz="1400" spc="-1" strike="noStrike">
              <a:latin typeface="Arial"/>
            </a:endParaRPr>
          </a:p>
        </p:txBody>
      </p:sp>
      <p:sp>
        <p:nvSpPr>
          <p:cNvPr id="138" name="CustomShape 6"/>
          <p:cNvSpPr/>
          <p:nvPr/>
        </p:nvSpPr>
        <p:spPr>
          <a:xfrm>
            <a:off x="3605040" y="1075680"/>
            <a:ext cx="5144400" cy="825480"/>
          </a:xfrm>
          <a:prstGeom prst="rect">
            <a:avLst/>
          </a:prstGeom>
          <a:solidFill>
            <a:srgbClr val="a4c2f4"/>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Se ha comprobado la existencia de 40 especies de garbanzos extendiéndose desde [Oriente Medio]], Turquía, Israel y Asia Central.</a:t>
            </a:r>
            <a:endParaRPr b="0" lang="es-ES" sz="1400" spc="-1" strike="noStrike">
              <a:latin typeface="Arial"/>
            </a:endParaRPr>
          </a:p>
        </p:txBody>
      </p:sp>
      <p:pic>
        <p:nvPicPr>
          <p:cNvPr id="139" name="Google Shape;556;p2" descr=""/>
          <p:cNvPicPr/>
          <p:nvPr/>
        </p:nvPicPr>
        <p:blipFill>
          <a:blip r:embed="rId1"/>
          <a:stretch/>
        </p:blipFill>
        <p:spPr>
          <a:xfrm>
            <a:off x="4618080" y="2350800"/>
            <a:ext cx="3117960" cy="2589480"/>
          </a:xfrm>
          <a:prstGeom prst="rect">
            <a:avLst/>
          </a:prstGeom>
          <a:ln>
            <a:noFill/>
          </a:ln>
        </p:spPr>
      </p:pic>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311760" y="444960"/>
            <a:ext cx="8520120" cy="572400"/>
          </a:xfrm>
          <a:prstGeom prst="rect">
            <a:avLst/>
          </a:prstGeom>
          <a:solidFill>
            <a:srgbClr val="cc4125"/>
          </a:solidFill>
          <a:ln>
            <a:noFill/>
          </a:ln>
        </p:spPr>
        <p:txBody>
          <a:bodyPr tIns="91440" bIns="91440"/>
          <a:p>
            <a:pPr>
              <a:lnSpc>
                <a:spcPct val="100000"/>
              </a:lnSpc>
            </a:pPr>
            <a:r>
              <a:rPr b="0" lang="es-ES" sz="2800" spc="-1" strike="noStrike">
                <a:solidFill>
                  <a:srgbClr val="000000"/>
                </a:solidFill>
                <a:latin typeface="Arial"/>
                <a:ea typeface="Arial"/>
              </a:rPr>
              <a:t>GARBANZOS                                       Propiedades</a:t>
            </a:r>
            <a:endParaRPr b="0" lang="es-ES" sz="2800" spc="-1" strike="noStrike">
              <a:solidFill>
                <a:srgbClr val="000000"/>
              </a:solidFill>
              <a:latin typeface="Arial"/>
            </a:endParaRPr>
          </a:p>
        </p:txBody>
      </p:sp>
      <p:sp>
        <p:nvSpPr>
          <p:cNvPr id="141" name="CustomShape 2"/>
          <p:cNvSpPr/>
          <p:nvPr/>
        </p:nvSpPr>
        <p:spPr>
          <a:xfrm>
            <a:off x="311760" y="1523520"/>
            <a:ext cx="4259880" cy="2459520"/>
          </a:xfrm>
          <a:prstGeom prst="rect">
            <a:avLst/>
          </a:prstGeom>
          <a:solidFill>
            <a:srgbClr val="ffff00"/>
          </a:solidFill>
          <a:ln>
            <a:noFill/>
          </a:ln>
        </p:spPr>
        <p:style>
          <a:lnRef idx="0"/>
          <a:fillRef idx="0"/>
          <a:effectRef idx="0"/>
          <a:fontRef idx="minor"/>
        </p:style>
        <p:txBody>
          <a:bodyPr tIns="91440" bIns="91440"/>
          <a:p>
            <a:pPr marL="457200" indent="-317160">
              <a:lnSpc>
                <a:spcPct val="100000"/>
              </a:lnSpc>
              <a:buClr>
                <a:srgbClr val="000000"/>
              </a:buClr>
              <a:buFont typeface="Arial"/>
              <a:buChar char="●"/>
            </a:pPr>
            <a:r>
              <a:rPr b="0" lang="es-ES" sz="1400" spc="-1" strike="noStrike">
                <a:solidFill>
                  <a:srgbClr val="000000"/>
                </a:solidFill>
                <a:latin typeface="Arial"/>
                <a:ea typeface="Arial"/>
              </a:rPr>
              <a:t>Es muy importante contra las enfermedades cardiovasculares, al reducir el colesterol.</a:t>
            </a:r>
            <a:endParaRPr b="0" lang="es-ES" sz="1400" spc="-1" strike="noStrike">
              <a:latin typeface="Arial"/>
            </a:endParaRPr>
          </a:p>
          <a:p>
            <a:pPr marL="457200" indent="-317160">
              <a:lnSpc>
                <a:spcPct val="100000"/>
              </a:lnSpc>
              <a:buClr>
                <a:srgbClr val="000000"/>
              </a:buClr>
              <a:buFont typeface="Arial"/>
              <a:buChar char="●"/>
            </a:pPr>
            <a:r>
              <a:rPr b="0" lang="es-ES" sz="1400" spc="-1" strike="noStrike">
                <a:solidFill>
                  <a:srgbClr val="000000"/>
                </a:solidFill>
                <a:latin typeface="Arial"/>
                <a:ea typeface="Arial"/>
              </a:rPr>
              <a:t>Sus hidratos de carbono son de lenta asimilación, por lo que se reconoce como un excelente alimento para la diabetes.</a:t>
            </a:r>
            <a:endParaRPr b="0" lang="es-ES" sz="1400" spc="-1" strike="noStrike">
              <a:latin typeface="Arial"/>
            </a:endParaRPr>
          </a:p>
          <a:p>
            <a:pPr marL="457200" indent="-317160">
              <a:lnSpc>
                <a:spcPct val="100000"/>
              </a:lnSpc>
              <a:buClr>
                <a:srgbClr val="000000"/>
              </a:buClr>
              <a:buFont typeface="Arial"/>
              <a:buChar char="●"/>
            </a:pPr>
            <a:r>
              <a:rPr b="0" lang="es-ES" sz="1400" spc="-1" strike="noStrike">
                <a:solidFill>
                  <a:srgbClr val="000000"/>
                </a:solidFill>
                <a:latin typeface="Arial"/>
                <a:ea typeface="Arial"/>
              </a:rPr>
              <a:t>Por su contenido en magnesio, protege al organismo contra enfermedades cardiovasculares y el estrés.</a:t>
            </a:r>
            <a:endParaRPr b="0" lang="es-ES" sz="1400" spc="-1" strike="noStrike">
              <a:latin typeface="Arial"/>
            </a:endParaRPr>
          </a:p>
          <a:p>
            <a:pPr marL="457200" indent="-317160">
              <a:lnSpc>
                <a:spcPct val="100000"/>
              </a:lnSpc>
              <a:buClr>
                <a:srgbClr val="000000"/>
              </a:buClr>
              <a:buFont typeface="Arial"/>
              <a:buChar char="●"/>
            </a:pPr>
            <a:r>
              <a:rPr b="0" lang="es-ES" sz="1400" spc="-1" strike="noStrike">
                <a:solidFill>
                  <a:srgbClr val="000000"/>
                </a:solidFill>
                <a:latin typeface="Arial"/>
                <a:ea typeface="Arial"/>
              </a:rPr>
              <a:t>También está comprobado que alivia las úlceras pépticas y duodenales.</a:t>
            </a:r>
            <a:endParaRPr b="0" lang="es-ES" sz="1400" spc="-1" strike="noStrike">
              <a:latin typeface="Arial"/>
            </a:endParaRPr>
          </a:p>
        </p:txBody>
      </p:sp>
      <p:pic>
        <p:nvPicPr>
          <p:cNvPr id="142" name="Google Shape;560;p3" descr=""/>
          <p:cNvPicPr/>
          <p:nvPr/>
        </p:nvPicPr>
        <p:blipFill>
          <a:blip r:embed="rId1"/>
          <a:stretch/>
        </p:blipFill>
        <p:spPr>
          <a:xfrm>
            <a:off x="4800240" y="1564920"/>
            <a:ext cx="4038480" cy="2376360"/>
          </a:xfrm>
          <a:prstGeom prst="rect">
            <a:avLst/>
          </a:prstGeom>
          <a:ln>
            <a:noFill/>
          </a:ln>
        </p:spPr>
      </p:pic>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772560" y="409680"/>
            <a:ext cx="3256920" cy="587160"/>
          </a:xfrm>
          <a:prstGeom prst="rect">
            <a:avLst/>
          </a:prstGeom>
          <a:solidFill>
            <a:srgbClr val="00ff00"/>
          </a:solidFill>
          <a:ln>
            <a:noFill/>
          </a:ln>
        </p:spPr>
        <p:txBody>
          <a:bodyPr tIns="91440" bIns="91440"/>
          <a:p>
            <a:pPr>
              <a:lnSpc>
                <a:spcPct val="100000"/>
              </a:lnSpc>
            </a:pPr>
            <a:r>
              <a:rPr b="0" lang="es-ES" sz="2800" spc="-1" strike="noStrike">
                <a:solidFill>
                  <a:srgbClr val="000000"/>
                </a:solidFill>
                <a:latin typeface="Arial"/>
                <a:ea typeface="Arial"/>
              </a:rPr>
              <a:t>LENTEJAS </a:t>
            </a:r>
            <a:endParaRPr b="0" lang="es-ES" sz="2800" spc="-1" strike="noStrike">
              <a:solidFill>
                <a:srgbClr val="000000"/>
              </a:solidFill>
              <a:latin typeface="Arial"/>
            </a:endParaRPr>
          </a:p>
        </p:txBody>
      </p:sp>
      <p:sp>
        <p:nvSpPr>
          <p:cNvPr id="144" name="CustomShape 2"/>
          <p:cNvSpPr/>
          <p:nvPr/>
        </p:nvSpPr>
        <p:spPr>
          <a:xfrm>
            <a:off x="311760" y="1313280"/>
            <a:ext cx="4025520" cy="3017160"/>
          </a:xfrm>
          <a:prstGeom prst="rect">
            <a:avLst/>
          </a:prstGeom>
          <a:solidFill>
            <a:srgbClr val="f1c232"/>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Es nativa de los países del suroeste de Asia, desde donde se extendió rápidamente por los países de la cuenca mediterránea. </a:t>
            </a:r>
            <a:endParaRPr b="0" lang="es-ES" sz="1400" spc="-1" strike="noStrike">
              <a:latin typeface="Arial"/>
            </a:endParaRPr>
          </a:p>
          <a:p>
            <a:pPr>
              <a:lnSpc>
                <a:spcPct val="100000"/>
              </a:lnSpc>
            </a:pPr>
            <a:endParaRPr b="0" lang="es-ES" sz="1400" spc="-1" strike="noStrike">
              <a:latin typeface="Arial"/>
            </a:endParaRPr>
          </a:p>
          <a:p>
            <a:pPr>
              <a:lnSpc>
                <a:spcPct val="100000"/>
              </a:lnSpc>
            </a:pPr>
            <a:r>
              <a:rPr b="0" lang="es-ES" sz="1400" spc="-1" strike="noStrike">
                <a:solidFill>
                  <a:srgbClr val="000000"/>
                </a:solidFill>
                <a:latin typeface="Arial"/>
                <a:ea typeface="Arial"/>
              </a:rPr>
              <a:t>Actualmente es una planta muy cultivada en todas las regiones templadas, ya que resulta fácil de cosechar, favorece la regeneración de los terrenos al alternar su cultivo con el de los cereales, es barata y de fácil conservación.</a:t>
            </a:r>
            <a:endParaRPr b="0" lang="es-ES" sz="1400" spc="-1" strike="noStrike">
              <a:latin typeface="Arial"/>
            </a:endParaRPr>
          </a:p>
          <a:p>
            <a:pPr>
              <a:lnSpc>
                <a:spcPct val="100000"/>
              </a:lnSpc>
            </a:pPr>
            <a:endParaRPr b="0" lang="es-ES" sz="1400" spc="-1" strike="noStrike">
              <a:latin typeface="Arial"/>
            </a:endParaRPr>
          </a:p>
          <a:p>
            <a:pPr>
              <a:lnSpc>
                <a:spcPct val="100000"/>
              </a:lnSpc>
            </a:pPr>
            <a:r>
              <a:rPr b="0" lang="es-ES" sz="1400" spc="-1" strike="noStrike">
                <a:solidFill>
                  <a:srgbClr val="000000"/>
                </a:solidFill>
                <a:latin typeface="Arial"/>
                <a:ea typeface="Arial"/>
              </a:rPr>
              <a:t>Los principales países productores mundiales son Turquía y la India.</a:t>
            </a:r>
            <a:endParaRPr b="0" lang="es-ES" sz="1400" spc="-1" strike="noStrike">
              <a:latin typeface="Arial"/>
            </a:endParaRPr>
          </a:p>
        </p:txBody>
      </p:sp>
      <p:sp>
        <p:nvSpPr>
          <p:cNvPr id="145" name="CustomShape 3"/>
          <p:cNvSpPr/>
          <p:nvPr/>
        </p:nvSpPr>
        <p:spPr>
          <a:xfrm>
            <a:off x="4572000" y="614160"/>
            <a:ext cx="4280040" cy="3668040"/>
          </a:xfrm>
          <a:prstGeom prst="rect">
            <a:avLst/>
          </a:prstGeom>
          <a:solidFill>
            <a:srgbClr val="a4c2f4"/>
          </a:solidFill>
          <a:ln>
            <a:noFill/>
          </a:ln>
        </p:spPr>
        <p:style>
          <a:lnRef idx="0"/>
          <a:fillRef idx="0"/>
          <a:effectRef idx="0"/>
          <a:fontRef idx="minor"/>
        </p:style>
        <p:txBody>
          <a:bodyPr tIns="91440" bIns="91440"/>
          <a:p>
            <a:pPr>
              <a:lnSpc>
                <a:spcPct val="100000"/>
              </a:lnSpc>
            </a:pPr>
            <a:r>
              <a:rPr b="0" lang="es-ES" sz="1400" spc="-1" strike="noStrike">
                <a:solidFill>
                  <a:srgbClr val="000000"/>
                </a:solidFill>
                <a:latin typeface="Arial"/>
                <a:ea typeface="Arial"/>
              </a:rPr>
              <a:t> </a:t>
            </a:r>
            <a:r>
              <a:rPr b="0" lang="es-ES" sz="1400" spc="-1" strike="noStrike">
                <a:solidFill>
                  <a:srgbClr val="000000"/>
                </a:solidFill>
                <a:latin typeface="Arial"/>
                <a:ea typeface="Arial"/>
              </a:rPr>
              <a:t>Las más comunes son las lentejas verdes o verdina (variedad Dupuyensis), de pequeño; las llamadas lentejones, lentejas rubias o de la reina, entre las que se encuentran la rubia castellana y la rubia de La Armuña (variedad Vulgaris); las lentejas amarillas, de origen asiático; las lentejas naranjas, que constituyen un alimento básico en Oriente Próximo; lentejas pardas o pardinas (variedad Vairabilis), originarias de la India; lentejas rojas, de sabor muy fino y muy apropiadas para la elaboración de purés y lentejas verdes azules, que crecen en zonas volcánicas.</a:t>
            </a:r>
            <a:endParaRPr b="0" lang="es-ES" sz="1400" spc="-1" strike="noStrike">
              <a:latin typeface="Arial"/>
            </a:endParaRPr>
          </a:p>
          <a:p>
            <a:pPr>
              <a:lnSpc>
                <a:spcPct val="100000"/>
              </a:lnSpc>
            </a:pPr>
            <a:r>
              <a:rPr b="0" lang="es-ES" sz="1400" spc="-1" strike="noStrike">
                <a:solidFill>
                  <a:srgbClr val="000000"/>
                </a:solidFill>
                <a:latin typeface="Arial"/>
                <a:ea typeface="Arial"/>
              </a:rPr>
              <a:t>Las variedades comerciales son las lentejas rubia castellana y lenteja de La Armuña, la pardina y lenteja verde o verdina.</a:t>
            </a:r>
            <a:endParaRPr b="0" lang="es-ES" sz="1400" spc="-1" strike="noStrike">
              <a:latin typeface="Arial"/>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Shape 1"/>
          <p:cNvSpPr txBox="1"/>
          <p:nvPr/>
        </p:nvSpPr>
        <p:spPr>
          <a:xfrm>
            <a:off x="311760" y="444960"/>
            <a:ext cx="3198600" cy="720720"/>
          </a:xfrm>
          <a:prstGeom prst="rect">
            <a:avLst/>
          </a:prstGeom>
          <a:solidFill>
            <a:srgbClr val="00ff00"/>
          </a:solidFill>
          <a:ln>
            <a:noFill/>
          </a:ln>
        </p:spPr>
        <p:txBody>
          <a:bodyPr tIns="91440" bIns="91440"/>
          <a:p>
            <a:pPr>
              <a:lnSpc>
                <a:spcPct val="100000"/>
              </a:lnSpc>
            </a:pPr>
            <a:r>
              <a:rPr b="0" lang="es-ES" sz="2800" spc="-1" strike="noStrike">
                <a:solidFill>
                  <a:srgbClr val="000000"/>
                </a:solidFill>
                <a:latin typeface="Arial"/>
                <a:ea typeface="Arial"/>
              </a:rPr>
              <a:t>LENTEJAS</a:t>
            </a:r>
            <a:endParaRPr b="0" lang="es-ES" sz="2800" spc="-1" strike="noStrike">
              <a:solidFill>
                <a:srgbClr val="000000"/>
              </a:solidFill>
              <a:latin typeface="Arial"/>
            </a:endParaRPr>
          </a:p>
        </p:txBody>
      </p:sp>
      <p:pic>
        <p:nvPicPr>
          <p:cNvPr id="147" name="Google Shape;418;p1" descr=""/>
          <p:cNvPicPr/>
          <p:nvPr/>
        </p:nvPicPr>
        <p:blipFill>
          <a:blip r:embed="rId1"/>
          <a:stretch/>
        </p:blipFill>
        <p:spPr>
          <a:xfrm>
            <a:off x="311760" y="1166040"/>
            <a:ext cx="4831560" cy="3824640"/>
          </a:xfrm>
          <a:prstGeom prst="rect">
            <a:avLst/>
          </a:prstGeom>
          <a:ln>
            <a:noFill/>
          </a:ln>
        </p:spPr>
      </p:pic>
      <p:pic>
        <p:nvPicPr>
          <p:cNvPr id="148" name="Google Shape;419;p1" descr=""/>
          <p:cNvPicPr/>
          <p:nvPr/>
        </p:nvPicPr>
        <p:blipFill>
          <a:blip r:embed="rId2"/>
          <a:stretch/>
        </p:blipFill>
        <p:spPr>
          <a:xfrm>
            <a:off x="5445720" y="1835640"/>
            <a:ext cx="3403800" cy="206316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LibreOffice/6.0.7.3$Linux_x86 LibreOffice_project/00m0$Build-3</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es-ES</dc:language>
  <cp:lastModifiedBy/>
  <cp:revision>0</cp:revision>
  <dc:subject/>
  <dc:title/>
</cp:coreProperties>
</file>