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4" autoAdjust="0"/>
    <p:restoredTop sz="94660"/>
  </p:normalViewPr>
  <p:slideViewPr>
    <p:cSldViewPr snapToGrid="0">
      <p:cViewPr varScale="1">
        <p:scale>
          <a:sx n="94" d="100"/>
          <a:sy n="94" d="100"/>
        </p:scale>
        <p:origin x="102"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6C655B-0F31-4C6C-8FD2-783180DEC624}"/>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4AEBEB87-0D42-4D09-83C6-12D0E250E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E66622C3-1042-43F3-A20D-00DE43C33055}"/>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6136A913-15FA-4DBF-BD87-6A9B68739B6B}"/>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890D0C4C-D860-4D2B-ACE2-7D6509ED1645}"/>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174099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ED47CE-CAA2-4AD3-8D0D-16A110660377}"/>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1AC00E3D-69F5-4473-8DD8-4C17AABC09C6}"/>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60CAE0A2-BD09-4B07-B392-80508C8104AE}"/>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8B8BDCC7-4AD0-49AB-8582-B9F6AA22FC99}"/>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CFC84BC-CDC1-4407-BEB4-D3013162DAEB}"/>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264673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AFE3755A-FD4C-45E6-99A9-58D245328FD6}"/>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17F64C0C-E19C-4F7C-94D5-4CEF667B1ED7}"/>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D86D8E85-4E3D-4815-ADD7-25286C051EF7}"/>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6B611DAD-CFD8-404B-870C-52864AF74F3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B64FC69-EC32-48A7-87A9-B494AA2AD947}"/>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220367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BB05C4-74E6-4FCB-89AB-D634FB06B4B9}"/>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95DE805D-860F-4841-A646-BD18C65225D5}"/>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32067CFE-85E5-4841-9C48-B1B4AD8C886E}"/>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B0BB5ED8-EDB1-4186-8BE9-5A70590E8135}"/>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7886147B-FEED-493C-BF08-43AC4F1F546C}"/>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160507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0546E3-15F1-443E-A771-7B89BE73CA1D}"/>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38233E88-53C4-4F8A-9894-63A4968812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7EAFF467-B2EB-4A14-8191-3C6C39752CB2}"/>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8D07B2E8-AAE8-4FEF-A64E-A5B9E2E2F7CF}"/>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758ECB0A-6F17-41FE-8162-9D10EBCE4447}"/>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363583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4C7D04-DD8B-43C2-A5E3-82ABAB91C01F}"/>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C5C250EA-9751-4516-A7AA-C0CF1A68661B}"/>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342F135E-147D-4430-A077-092B080CE190}"/>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96BD616D-5FE6-4F65-B1CC-03A316EFE86E}"/>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6" name="Місце для нижнього колонтитула 5">
            <a:extLst>
              <a:ext uri="{FF2B5EF4-FFF2-40B4-BE49-F238E27FC236}">
                <a16:creationId xmlns:a16="http://schemas.microsoft.com/office/drawing/2014/main" id="{7750BF83-8A23-4742-BE65-1F4AFB4B70B0}"/>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EF5870A7-9B81-4114-87DE-4407C9E69D0B}"/>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231796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F31D2D-B660-4630-8D90-6581D9504112}"/>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35D647F5-454A-4C63-82D3-6F689E699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3007861B-A938-4D25-BF51-2FD487C9199D}"/>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918D0DB7-1B85-465C-BAAF-8200FC2BE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647E7F71-1D83-4F2F-837D-E0FABC7CCA23}"/>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4FD3A19F-12BC-4208-A753-1CEF8E00E1AD}"/>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8" name="Місце для нижнього колонтитула 7">
            <a:extLst>
              <a:ext uri="{FF2B5EF4-FFF2-40B4-BE49-F238E27FC236}">
                <a16:creationId xmlns:a16="http://schemas.microsoft.com/office/drawing/2014/main" id="{7669A7E6-3827-48DE-8B1F-AE1A7C9188EC}"/>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F92A48A0-00FA-4881-9058-080D80CFF317}"/>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247583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DCD163-3201-4A98-8B11-E516B18A7FEE}"/>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DA55B652-DF32-464B-9D82-A43C96E42F76}"/>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4" name="Місце для нижнього колонтитула 3">
            <a:extLst>
              <a:ext uri="{FF2B5EF4-FFF2-40B4-BE49-F238E27FC236}">
                <a16:creationId xmlns:a16="http://schemas.microsoft.com/office/drawing/2014/main" id="{E399139C-DB35-4411-9B33-8BFF6B98E480}"/>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3F2A7FA8-3C2F-449A-883B-DA94401DB5DD}"/>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309600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F4C3ACD9-CE63-431D-B9C5-0206432B9878}"/>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3" name="Місце для нижнього колонтитула 2">
            <a:extLst>
              <a:ext uri="{FF2B5EF4-FFF2-40B4-BE49-F238E27FC236}">
                <a16:creationId xmlns:a16="http://schemas.microsoft.com/office/drawing/2014/main" id="{64F2A0E4-A648-4CF2-BB61-1A87FCBA3950}"/>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EDC32DB3-EC34-4F0A-A1B9-BB34178C7E08}"/>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127409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626561-2D43-472E-883B-95A289D0809D}"/>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6A7D34EB-322F-4D59-BD35-5AFC92B0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393C9C48-6355-4B04-85C1-700322730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AEA03407-C02D-41EC-B6DF-8A2CB34747E2}"/>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6" name="Місце для нижнього колонтитула 5">
            <a:extLst>
              <a:ext uri="{FF2B5EF4-FFF2-40B4-BE49-F238E27FC236}">
                <a16:creationId xmlns:a16="http://schemas.microsoft.com/office/drawing/2014/main" id="{D7B51D3B-A7EE-46C4-AB40-27747C1CBF11}"/>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5C6CFE8F-8831-496C-8DE8-4D43FDB1C8D9}"/>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124483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B1737D-E447-4887-A8BC-4406973CF85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DEF61AAC-B852-4761-9BC0-93E9C7A694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3436AA13-7174-4D68-BAC5-D6BD45003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E944F688-FCFA-47E6-88B1-302DD8BDFFBF}"/>
              </a:ext>
            </a:extLst>
          </p:cNvPr>
          <p:cNvSpPr>
            <a:spLocks noGrp="1"/>
          </p:cNvSpPr>
          <p:nvPr>
            <p:ph type="dt" sz="half" idx="10"/>
          </p:nvPr>
        </p:nvSpPr>
        <p:spPr/>
        <p:txBody>
          <a:bodyPr/>
          <a:lstStyle/>
          <a:p>
            <a:fld id="{621B0B7C-655F-4AE6-99CD-BBA242D8148C}" type="datetimeFigureOut">
              <a:rPr lang="uk-UA" smtClean="0"/>
              <a:t>10.05.2020</a:t>
            </a:fld>
            <a:endParaRPr lang="uk-UA"/>
          </a:p>
        </p:txBody>
      </p:sp>
      <p:sp>
        <p:nvSpPr>
          <p:cNvPr id="6" name="Місце для нижнього колонтитула 5">
            <a:extLst>
              <a:ext uri="{FF2B5EF4-FFF2-40B4-BE49-F238E27FC236}">
                <a16:creationId xmlns:a16="http://schemas.microsoft.com/office/drawing/2014/main" id="{9CDC28F4-E2BF-4718-BEE2-467AD64E6D51}"/>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1949D998-9AEB-44A4-909A-C476689E83CB}"/>
              </a:ext>
            </a:extLst>
          </p:cNvPr>
          <p:cNvSpPr>
            <a:spLocks noGrp="1"/>
          </p:cNvSpPr>
          <p:nvPr>
            <p:ph type="sldNum" sz="quarter" idx="12"/>
          </p:nvPr>
        </p:nvSpPr>
        <p:spPr/>
        <p:txBody>
          <a:bodyPr/>
          <a:lstStyle/>
          <a:p>
            <a:fld id="{E8160586-11AB-49B8-9466-CA7BE87D0396}" type="slidenum">
              <a:rPr lang="uk-UA" smtClean="0"/>
              <a:t>‹№›</a:t>
            </a:fld>
            <a:endParaRPr lang="uk-UA"/>
          </a:p>
        </p:txBody>
      </p:sp>
    </p:spTree>
    <p:extLst>
      <p:ext uri="{BB962C8B-B14F-4D97-AF65-F5344CB8AC3E}">
        <p14:creationId xmlns:p14="http://schemas.microsoft.com/office/powerpoint/2010/main" val="183012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3000" b="-73000"/>
          </a:stretch>
        </a:blipFill>
        <a:effectLst/>
      </p:bgPr>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38A20D33-28B5-47A2-AF64-0BC876735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093EE7E2-9655-434D-91B3-ADF94E4B56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B7BAB4F3-024B-4537-ADF4-1CC977FA3C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B0B7C-655F-4AE6-99CD-BBA242D8148C}" type="datetimeFigureOut">
              <a:rPr lang="uk-UA" smtClean="0"/>
              <a:t>10.05.2020</a:t>
            </a:fld>
            <a:endParaRPr lang="uk-UA"/>
          </a:p>
        </p:txBody>
      </p:sp>
      <p:sp>
        <p:nvSpPr>
          <p:cNvPr id="5" name="Місце для нижнього колонтитула 4">
            <a:extLst>
              <a:ext uri="{FF2B5EF4-FFF2-40B4-BE49-F238E27FC236}">
                <a16:creationId xmlns:a16="http://schemas.microsoft.com/office/drawing/2014/main" id="{656D704E-D495-4EFA-892C-FA702F460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55491718-7435-4E66-B735-A9A38B116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60586-11AB-49B8-9466-CA7BE87D0396}" type="slidenum">
              <a:rPr lang="uk-UA" smtClean="0"/>
              <a:t>‹№›</a:t>
            </a:fld>
            <a:endParaRPr lang="uk-UA"/>
          </a:p>
        </p:txBody>
      </p:sp>
    </p:spTree>
    <p:extLst>
      <p:ext uri="{BB962C8B-B14F-4D97-AF65-F5344CB8AC3E}">
        <p14:creationId xmlns:p14="http://schemas.microsoft.com/office/powerpoint/2010/main" val="3142443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3792E3-0135-4F17-A1E6-D0C16206720B}"/>
              </a:ext>
            </a:extLst>
          </p:cNvPr>
          <p:cNvSpPr>
            <a:spLocks noGrp="1"/>
          </p:cNvSpPr>
          <p:nvPr>
            <p:ph type="ctrTitle"/>
          </p:nvPr>
        </p:nvSpPr>
        <p:spPr>
          <a:solidFill>
            <a:schemeClr val="accent4">
              <a:lumMod val="40000"/>
              <a:lumOff val="60000"/>
            </a:schemeClr>
          </a:solidFill>
        </p:spPr>
        <p:txBody>
          <a:bodyPr>
            <a:noAutofit/>
          </a:bodyPr>
          <a:lstStyle/>
          <a:p>
            <a:r>
              <a:rPr lang="en-US" sz="8800" b="1" dirty="0">
                <a:solidFill>
                  <a:schemeClr val="accent5"/>
                </a:solidFill>
                <a:effectLst>
                  <a:outerShdw blurRad="38100" dist="38100" dir="2700000" algn="tl">
                    <a:srgbClr val="000000">
                      <a:alpha val="43137"/>
                    </a:srgbClr>
                  </a:outerShdw>
                </a:effectLst>
                <a:latin typeface="Algerian" panose="04020705040A02060702" pitchFamily="82" charset="0"/>
              </a:rPr>
              <a:t>THE KIEVAN RUS PARK</a:t>
            </a:r>
            <a:endParaRPr lang="uk-UA" sz="8800" b="1" dirty="0">
              <a:solidFill>
                <a:schemeClr val="accent5"/>
              </a:solidFill>
              <a:effectLst>
                <a:outerShdw blurRad="38100" dist="38100" dir="2700000" algn="tl">
                  <a:srgbClr val="000000">
                    <a:alpha val="43137"/>
                  </a:srgbClr>
                </a:outerShdw>
              </a:effectLst>
            </a:endParaRPr>
          </a:p>
        </p:txBody>
      </p:sp>
      <p:sp>
        <p:nvSpPr>
          <p:cNvPr id="3" name="Підзаголовок 2">
            <a:extLst>
              <a:ext uri="{FF2B5EF4-FFF2-40B4-BE49-F238E27FC236}">
                <a16:creationId xmlns:a16="http://schemas.microsoft.com/office/drawing/2014/main" id="{49AB0DEF-AF01-481F-93C2-DCE8677CC44A}"/>
              </a:ext>
            </a:extLst>
          </p:cNvPr>
          <p:cNvSpPr>
            <a:spLocks noGrp="1"/>
          </p:cNvSpPr>
          <p:nvPr>
            <p:ph type="subTitle" idx="1"/>
          </p:nvPr>
        </p:nvSpPr>
        <p:spPr/>
        <p:txBody>
          <a:bodyPr/>
          <a:lstStyle/>
          <a:p>
            <a:endParaRPr lang="uk-UA"/>
          </a:p>
        </p:txBody>
      </p:sp>
    </p:spTree>
    <p:extLst>
      <p:ext uri="{BB962C8B-B14F-4D97-AF65-F5344CB8AC3E}">
        <p14:creationId xmlns:p14="http://schemas.microsoft.com/office/powerpoint/2010/main" val="20587853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8CFE41-E847-4DF5-934B-EED856B31969}"/>
              </a:ext>
            </a:extLst>
          </p:cNvPr>
          <p:cNvSpPr>
            <a:spLocks noGrp="1"/>
          </p:cNvSpPr>
          <p:nvPr>
            <p:ph type="title"/>
          </p:nvPr>
        </p:nvSpPr>
        <p:spPr>
          <a:xfrm>
            <a:off x="7620000" y="340658"/>
            <a:ext cx="4513297" cy="6006354"/>
          </a:xfrm>
        </p:spPr>
        <p:txBody>
          <a:bodyPr>
            <a:noAutofit/>
          </a:bodyPr>
          <a:lstStyle/>
          <a:p>
            <a:r>
              <a:rPr lang="en-US" sz="2800" b="0" i="0" dirty="0">
                <a:solidFill>
                  <a:srgbClr val="333333"/>
                </a:solidFill>
                <a:effectLst/>
                <a:latin typeface="Script MT Bold" panose="03040602040607080904" pitchFamily="66" charset="0"/>
              </a:rPr>
              <a:t>"The </a:t>
            </a:r>
            <a:r>
              <a:rPr lang="en-US" sz="2800" b="0" i="0" dirty="0" err="1">
                <a:solidFill>
                  <a:srgbClr val="333333"/>
                </a:solidFill>
                <a:effectLst/>
                <a:latin typeface="Script MT Bold" panose="03040602040607080904" pitchFamily="66" charset="0"/>
              </a:rPr>
              <a:t>Kievan</a:t>
            </a:r>
            <a:r>
              <a:rPr lang="en-US" sz="2800" b="0" i="0" dirty="0">
                <a:solidFill>
                  <a:srgbClr val="333333"/>
                </a:solidFill>
                <a:effectLst/>
                <a:latin typeface="Script MT Bold" panose="03040602040607080904" pitchFamily="66" charset="0"/>
              </a:rPr>
              <a:t> Rus Park" is a unique reconstruction of one of the most famous and at the same time the most mysterious medieval city of the Eastern Europe – Ancient Kiev of the </a:t>
            </a:r>
            <a:r>
              <a:rPr lang="en-US" sz="2800" b="0" i="0" dirty="0">
                <a:solidFill>
                  <a:srgbClr val="333333"/>
                </a:solidFill>
                <a:effectLst/>
                <a:latin typeface="+mn-lt"/>
              </a:rPr>
              <a:t>V-XIII</a:t>
            </a:r>
            <a:r>
              <a:rPr lang="en-US" sz="2800" b="0" i="0" dirty="0">
                <a:solidFill>
                  <a:srgbClr val="333333"/>
                </a:solidFill>
                <a:effectLst/>
                <a:latin typeface="Script MT Bold" panose="03040602040607080904" pitchFamily="66" charset="0"/>
              </a:rPr>
              <a:t> centuries, the capital of the greatest country - </a:t>
            </a:r>
            <a:r>
              <a:rPr lang="en-US" sz="2800" b="0" i="0" dirty="0" err="1">
                <a:solidFill>
                  <a:srgbClr val="333333"/>
                </a:solidFill>
                <a:effectLst/>
                <a:latin typeface="Script MT Bold" panose="03040602040607080904" pitchFamily="66" charset="0"/>
              </a:rPr>
              <a:t>Kievan</a:t>
            </a:r>
            <a:r>
              <a:rPr lang="en-US" sz="2800" b="0" i="0" dirty="0">
                <a:solidFill>
                  <a:srgbClr val="333333"/>
                </a:solidFill>
                <a:effectLst/>
                <a:latin typeface="Script MT Bold" panose="03040602040607080904" pitchFamily="66" charset="0"/>
              </a:rPr>
              <a:t> Rus. It is being reconstructed in the size of its historical center known as </a:t>
            </a:r>
            <a:r>
              <a:rPr lang="en-US" sz="2800" b="0" i="0" dirty="0" err="1">
                <a:solidFill>
                  <a:srgbClr val="333333"/>
                </a:solidFill>
                <a:effectLst/>
                <a:latin typeface="Script MT Bold" panose="03040602040607080904" pitchFamily="66" charset="0"/>
              </a:rPr>
              <a:t>Detinets</a:t>
            </a:r>
            <a:r>
              <a:rPr lang="en-US" sz="2800" b="0" i="0" dirty="0">
                <a:solidFill>
                  <a:srgbClr val="333333"/>
                </a:solidFill>
                <a:effectLst/>
                <a:latin typeface="Script MT Bold" panose="03040602040607080904" pitchFamily="66" charset="0"/>
              </a:rPr>
              <a:t> of Kiev or the city of Vladimir in its real scale 1:1, taking into consideration the modern scientific knowledge.</a:t>
            </a:r>
            <a:endParaRPr lang="uk-UA" sz="2800" dirty="0"/>
          </a:p>
        </p:txBody>
      </p:sp>
      <p:pic>
        <p:nvPicPr>
          <p:cNvPr id="5" name="Місце для вмісту 4">
            <a:extLst>
              <a:ext uri="{FF2B5EF4-FFF2-40B4-BE49-F238E27FC236}">
                <a16:creationId xmlns:a16="http://schemas.microsoft.com/office/drawing/2014/main" id="{F491340C-B789-4A14-B525-DF3A1B5C06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03" y="632853"/>
            <a:ext cx="7252230" cy="4351338"/>
          </a:xfrm>
        </p:spPr>
      </p:pic>
      <p:sp>
        <p:nvSpPr>
          <p:cNvPr id="7" name="TextBox 6">
            <a:extLst>
              <a:ext uri="{FF2B5EF4-FFF2-40B4-BE49-F238E27FC236}">
                <a16:creationId xmlns:a16="http://schemas.microsoft.com/office/drawing/2014/main" id="{41FAEB56-A018-4A28-9259-1D688F2F3CC4}"/>
              </a:ext>
            </a:extLst>
          </p:cNvPr>
          <p:cNvSpPr txBox="1"/>
          <p:nvPr/>
        </p:nvSpPr>
        <p:spPr>
          <a:xfrm>
            <a:off x="3070412" y="2279320"/>
            <a:ext cx="6140822" cy="2308324"/>
          </a:xfrm>
          <a:prstGeom prst="rect">
            <a:avLst/>
          </a:prstGeom>
          <a:noFill/>
        </p:spPr>
        <p:txBody>
          <a:bodyPr wrap="square">
            <a:spAutoFit/>
          </a:bodyPr>
          <a:lstStyle/>
          <a:p>
            <a:r>
              <a:rPr lang="en-US" b="0" i="0" dirty="0">
                <a:solidFill>
                  <a:srgbClr val="333333"/>
                </a:solidFill>
                <a:effectLst/>
                <a:latin typeface="Roboto"/>
              </a:rPr>
              <a:t>"The </a:t>
            </a:r>
            <a:r>
              <a:rPr lang="en-US" b="0" i="0" dirty="0" err="1">
                <a:solidFill>
                  <a:srgbClr val="333333"/>
                </a:solidFill>
                <a:effectLst/>
                <a:latin typeface="Roboto"/>
              </a:rPr>
              <a:t>Kievan</a:t>
            </a:r>
            <a:r>
              <a:rPr lang="en-US" b="0" i="0" dirty="0">
                <a:solidFill>
                  <a:srgbClr val="333333"/>
                </a:solidFill>
                <a:effectLst/>
                <a:latin typeface="Roboto"/>
              </a:rPr>
              <a:t> Rus Park" is a unique reconstruction of one of the most famous and at the same time the most mysterious medieval city of the Eastern Europe – Ancient Kiev of the V-XIII centuries, the capital of the greatest country - </a:t>
            </a:r>
            <a:r>
              <a:rPr lang="en-US" b="0" i="0" dirty="0" err="1">
                <a:solidFill>
                  <a:srgbClr val="333333"/>
                </a:solidFill>
                <a:effectLst/>
                <a:latin typeface="Roboto"/>
              </a:rPr>
              <a:t>Kievan</a:t>
            </a:r>
            <a:r>
              <a:rPr lang="en-US" b="0" i="0" dirty="0">
                <a:solidFill>
                  <a:srgbClr val="333333"/>
                </a:solidFill>
                <a:effectLst/>
                <a:latin typeface="Roboto"/>
              </a:rPr>
              <a:t> Rus. It is being reconstructed in the size of its historical center known as </a:t>
            </a:r>
            <a:r>
              <a:rPr lang="en-US" b="0" i="0" dirty="0" err="1">
                <a:solidFill>
                  <a:srgbClr val="333333"/>
                </a:solidFill>
                <a:effectLst/>
                <a:latin typeface="Roboto"/>
              </a:rPr>
              <a:t>Detinets</a:t>
            </a:r>
            <a:r>
              <a:rPr lang="en-US" b="0" i="0" dirty="0">
                <a:solidFill>
                  <a:srgbClr val="333333"/>
                </a:solidFill>
                <a:effectLst/>
                <a:latin typeface="Roboto"/>
              </a:rPr>
              <a:t> of Kiev or the city of Vladimir in its real scale 1:1, taking into consideration the modern scientific knowledge.</a:t>
            </a:r>
            <a:endParaRPr lang="uk-UA" dirty="0"/>
          </a:p>
        </p:txBody>
      </p:sp>
    </p:spTree>
    <p:extLst>
      <p:ext uri="{BB962C8B-B14F-4D97-AF65-F5344CB8AC3E}">
        <p14:creationId xmlns:p14="http://schemas.microsoft.com/office/powerpoint/2010/main" val="5858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58B96-BB2E-4F67-9909-6EF89329B8A7}"/>
              </a:ext>
            </a:extLst>
          </p:cNvPr>
          <p:cNvSpPr>
            <a:spLocks noGrp="1"/>
          </p:cNvSpPr>
          <p:nvPr>
            <p:ph type="title"/>
          </p:nvPr>
        </p:nvSpPr>
        <p:spPr>
          <a:xfrm>
            <a:off x="3801035" y="365125"/>
            <a:ext cx="7552765" cy="6161181"/>
          </a:xfrm>
        </p:spPr>
        <p:txBody>
          <a:bodyPr>
            <a:normAutofit fontScale="90000"/>
          </a:bodyPr>
          <a:lstStyle/>
          <a:p>
            <a:r>
              <a:rPr lang="en-US" b="0" i="0" dirty="0">
                <a:solidFill>
                  <a:srgbClr val="333333"/>
                </a:solidFill>
                <a:effectLst/>
                <a:latin typeface="Script MT Bold" panose="03040602040607080904" pitchFamily="66" charset="0"/>
              </a:rPr>
              <a:t>"The </a:t>
            </a:r>
            <a:r>
              <a:rPr lang="en-US" b="0" i="0" dirty="0" err="1">
                <a:solidFill>
                  <a:srgbClr val="333333"/>
                </a:solidFill>
                <a:effectLst/>
                <a:latin typeface="Script MT Bold" panose="03040602040607080904" pitchFamily="66" charset="0"/>
              </a:rPr>
              <a:t>Kievan</a:t>
            </a:r>
            <a:r>
              <a:rPr lang="en-US" b="0" i="0" dirty="0">
                <a:solidFill>
                  <a:srgbClr val="333333"/>
                </a:solidFill>
                <a:effectLst/>
                <a:latin typeface="Script MT Bold" panose="03040602040607080904" pitchFamily="66" charset="0"/>
              </a:rPr>
              <a:t> Rus Park" team together with the leading experts in the field of history, architecture, ethnography and culture of various countries created the Master Plan of </a:t>
            </a:r>
            <a:r>
              <a:rPr lang="en-US" b="0" i="0" dirty="0" err="1">
                <a:solidFill>
                  <a:srgbClr val="333333"/>
                </a:solidFill>
                <a:effectLst/>
                <a:latin typeface="Script MT Bold" panose="03040602040607080904" pitchFamily="66" charset="0"/>
              </a:rPr>
              <a:t>Detinets</a:t>
            </a:r>
            <a:r>
              <a:rPr lang="en-US" b="0" i="0" dirty="0">
                <a:solidFill>
                  <a:srgbClr val="333333"/>
                </a:solidFill>
                <a:effectLst/>
                <a:latin typeface="Script MT Bold" panose="03040602040607080904" pitchFamily="66" charset="0"/>
              </a:rPr>
              <a:t> of Kiev of the </a:t>
            </a:r>
            <a:r>
              <a:rPr lang="en-US" b="0" i="0" dirty="0">
                <a:solidFill>
                  <a:srgbClr val="333333"/>
                </a:solidFill>
                <a:effectLst/>
                <a:latin typeface="+mn-lt"/>
              </a:rPr>
              <a:t>V-XIII </a:t>
            </a:r>
            <a:r>
              <a:rPr lang="en-US" b="0" i="0" dirty="0">
                <a:solidFill>
                  <a:srgbClr val="333333"/>
                </a:solidFill>
                <a:effectLst/>
                <a:latin typeface="Script MT Bold" panose="03040602040607080904" pitchFamily="66" charset="0"/>
              </a:rPr>
              <a:t>centuries on the basis of the scientific data approved by the National Academy of Science of Ukraine.</a:t>
            </a:r>
            <a:endParaRPr lang="uk-UA" dirty="0"/>
          </a:p>
        </p:txBody>
      </p:sp>
      <p:pic>
        <p:nvPicPr>
          <p:cNvPr id="5" name="Місце для вмісту 4">
            <a:extLst>
              <a:ext uri="{FF2B5EF4-FFF2-40B4-BE49-F238E27FC236}">
                <a16:creationId xmlns:a16="http://schemas.microsoft.com/office/drawing/2014/main" id="{F53E9590-5E44-4FB1-920B-340D1C63DB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2385" y="2561273"/>
            <a:ext cx="4352925" cy="2611755"/>
          </a:xfrm>
        </p:spPr>
      </p:pic>
    </p:spTree>
    <p:extLst>
      <p:ext uri="{BB962C8B-B14F-4D97-AF65-F5344CB8AC3E}">
        <p14:creationId xmlns:p14="http://schemas.microsoft.com/office/powerpoint/2010/main" val="4040678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CD7117-B7E9-41E2-91E5-0AA975CC248E}"/>
              </a:ext>
            </a:extLst>
          </p:cNvPr>
          <p:cNvSpPr>
            <a:spLocks noGrp="1"/>
          </p:cNvSpPr>
          <p:nvPr>
            <p:ph type="title"/>
          </p:nvPr>
        </p:nvSpPr>
        <p:spPr>
          <a:xfrm>
            <a:off x="8050306" y="365125"/>
            <a:ext cx="3303494" cy="6214969"/>
          </a:xfrm>
        </p:spPr>
        <p:txBody>
          <a:bodyPr>
            <a:noAutofit/>
          </a:bodyPr>
          <a:lstStyle/>
          <a:p>
            <a:r>
              <a:rPr lang="en-US" sz="3200" b="0" i="0" dirty="0">
                <a:solidFill>
                  <a:srgbClr val="333333"/>
                </a:solidFill>
                <a:effectLst/>
                <a:latin typeface="Script MT Bold" panose="03040602040607080904" pitchFamily="66" charset="0"/>
              </a:rPr>
              <a:t>The project is being realized in the historically significant place, mentioned in the chronicles, and it most closely matches the landscape and flora of Ancient Kiev in the village </a:t>
            </a:r>
            <a:r>
              <a:rPr lang="en-US" sz="3200" b="0" i="0" dirty="0" err="1">
                <a:solidFill>
                  <a:srgbClr val="333333"/>
                </a:solidFill>
                <a:effectLst/>
                <a:latin typeface="Script MT Bold" panose="03040602040607080904" pitchFamily="66" charset="0"/>
              </a:rPr>
              <a:t>Kopachiv</a:t>
            </a:r>
            <a:r>
              <a:rPr lang="en-US" sz="3200" b="0" i="0" dirty="0">
                <a:solidFill>
                  <a:srgbClr val="333333"/>
                </a:solidFill>
                <a:effectLst/>
                <a:latin typeface="Script MT Bold" panose="03040602040607080904" pitchFamily="66" charset="0"/>
              </a:rPr>
              <a:t> (</a:t>
            </a:r>
            <a:r>
              <a:rPr lang="en-US" sz="3200" b="0" i="0" dirty="0" err="1">
                <a:solidFill>
                  <a:srgbClr val="333333"/>
                </a:solidFill>
                <a:effectLst/>
                <a:latin typeface="Script MT Bold" panose="03040602040607080904" pitchFamily="66" charset="0"/>
              </a:rPr>
              <a:t>Obukhiv</a:t>
            </a:r>
            <a:r>
              <a:rPr lang="en-US" sz="3200" b="0" i="0" dirty="0">
                <a:solidFill>
                  <a:srgbClr val="333333"/>
                </a:solidFill>
                <a:effectLst/>
                <a:latin typeface="Script MT Bold" panose="03040602040607080904" pitchFamily="66" charset="0"/>
              </a:rPr>
              <a:t> district, Kiev region).</a:t>
            </a:r>
            <a:endParaRPr lang="uk-UA" sz="3200" dirty="0"/>
          </a:p>
        </p:txBody>
      </p:sp>
      <p:pic>
        <p:nvPicPr>
          <p:cNvPr id="5" name="Місце для вмісту 4">
            <a:extLst>
              <a:ext uri="{FF2B5EF4-FFF2-40B4-BE49-F238E27FC236}">
                <a16:creationId xmlns:a16="http://schemas.microsoft.com/office/drawing/2014/main" id="{03391171-CFCE-4877-A74D-F81B75E98A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580" y="1253331"/>
            <a:ext cx="7252230" cy="4351338"/>
          </a:xfrm>
        </p:spPr>
      </p:pic>
    </p:spTree>
    <p:extLst>
      <p:ext uri="{BB962C8B-B14F-4D97-AF65-F5344CB8AC3E}">
        <p14:creationId xmlns:p14="http://schemas.microsoft.com/office/powerpoint/2010/main" val="30302859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3CC484-66C7-4E32-A255-E36CE28EB646}"/>
              </a:ext>
            </a:extLst>
          </p:cNvPr>
          <p:cNvSpPr>
            <a:spLocks noGrp="1"/>
          </p:cNvSpPr>
          <p:nvPr>
            <p:ph type="title"/>
          </p:nvPr>
        </p:nvSpPr>
        <p:spPr/>
        <p:txBody>
          <a:bodyPr/>
          <a:lstStyle/>
          <a:p>
            <a:endParaRPr lang="uk-UA"/>
          </a:p>
        </p:txBody>
      </p:sp>
      <p:pic>
        <p:nvPicPr>
          <p:cNvPr id="5" name="Місце для вмісту 4">
            <a:extLst>
              <a:ext uri="{FF2B5EF4-FFF2-40B4-BE49-F238E27FC236}">
                <a16:creationId xmlns:a16="http://schemas.microsoft.com/office/drawing/2014/main" id="{58D1403C-3C61-436B-8422-C1CC27FE4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61802" y="1112818"/>
            <a:ext cx="4352925" cy="2611755"/>
          </a:xfrm>
        </p:spPr>
      </p:pic>
      <p:pic>
        <p:nvPicPr>
          <p:cNvPr id="7" name="Рисунок 6">
            <a:extLst>
              <a:ext uri="{FF2B5EF4-FFF2-40B4-BE49-F238E27FC236}">
                <a16:creationId xmlns:a16="http://schemas.microsoft.com/office/drawing/2014/main" id="{52AA683E-9234-49BF-9473-A37CEBD7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09048" y="1439096"/>
            <a:ext cx="5369859" cy="3221915"/>
          </a:xfrm>
          <a:prstGeom prst="rect">
            <a:avLst/>
          </a:prstGeom>
        </p:spPr>
      </p:pic>
      <p:pic>
        <p:nvPicPr>
          <p:cNvPr id="9" name="Рисунок 8">
            <a:extLst>
              <a:ext uri="{FF2B5EF4-FFF2-40B4-BE49-F238E27FC236}">
                <a16:creationId xmlns:a16="http://schemas.microsoft.com/office/drawing/2014/main" id="{3D434200-2DEC-4BFA-B95C-8A3C04548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23081" y="2573693"/>
            <a:ext cx="4898978" cy="2939387"/>
          </a:xfrm>
          <a:prstGeom prst="rect">
            <a:avLst/>
          </a:prstGeom>
        </p:spPr>
      </p:pic>
      <p:pic>
        <p:nvPicPr>
          <p:cNvPr id="11" name="Рисунок 10">
            <a:extLst>
              <a:ext uri="{FF2B5EF4-FFF2-40B4-BE49-F238E27FC236}">
                <a16:creationId xmlns:a16="http://schemas.microsoft.com/office/drawing/2014/main" id="{55610FAC-81BC-4F3A-850B-3D9C5B63F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24310" y="3107579"/>
            <a:ext cx="4385235" cy="2631141"/>
          </a:xfrm>
          <a:prstGeom prst="rect">
            <a:avLst/>
          </a:prstGeom>
        </p:spPr>
      </p:pic>
    </p:spTree>
    <p:extLst>
      <p:ext uri="{BB962C8B-B14F-4D97-AF65-F5344CB8AC3E}">
        <p14:creationId xmlns:p14="http://schemas.microsoft.com/office/powerpoint/2010/main" val="1560563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69C8CB-36B3-4CEE-8DF8-808436AF0203}"/>
              </a:ext>
            </a:extLst>
          </p:cNvPr>
          <p:cNvSpPr>
            <a:spLocks noGrp="1"/>
          </p:cNvSpPr>
          <p:nvPr>
            <p:ph type="title"/>
          </p:nvPr>
        </p:nvSpPr>
        <p:spPr/>
        <p:txBody>
          <a:bodyPr/>
          <a:lstStyle/>
          <a:p>
            <a:endParaRPr lang="uk-UA"/>
          </a:p>
        </p:txBody>
      </p:sp>
      <p:pic>
        <p:nvPicPr>
          <p:cNvPr id="5" name="Місце для вмісту 4">
            <a:extLst>
              <a:ext uri="{FF2B5EF4-FFF2-40B4-BE49-F238E27FC236}">
                <a16:creationId xmlns:a16="http://schemas.microsoft.com/office/drawing/2014/main" id="{7355357D-3945-4F26-87AA-5D9E05E3A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7863" y="1027906"/>
            <a:ext cx="7252230" cy="4351338"/>
          </a:xfrm>
        </p:spPr>
      </p:pic>
    </p:spTree>
    <p:extLst>
      <p:ext uri="{BB962C8B-B14F-4D97-AF65-F5344CB8AC3E}">
        <p14:creationId xmlns:p14="http://schemas.microsoft.com/office/powerpoint/2010/main" val="4095367326"/>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264</Words>
  <Application>Microsoft Office PowerPoint</Application>
  <PresentationFormat>Широкий екран</PresentationFormat>
  <Paragraphs>5</Paragraphs>
  <Slides>6</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6</vt:i4>
      </vt:variant>
    </vt:vector>
  </HeadingPairs>
  <TitlesOfParts>
    <vt:vector size="13" baseType="lpstr">
      <vt:lpstr>Algerian</vt:lpstr>
      <vt:lpstr>Arial</vt:lpstr>
      <vt:lpstr>Calibri</vt:lpstr>
      <vt:lpstr>Calibri Light</vt:lpstr>
      <vt:lpstr>Roboto</vt:lpstr>
      <vt:lpstr>Script MT Bold</vt:lpstr>
      <vt:lpstr>Тема Office</vt:lpstr>
      <vt:lpstr>THE KIEVAN RUS PARK</vt:lpstr>
      <vt:lpstr>"The Kievan Rus Park" is a unique reconstruction of one of the most famous and at the same time the most mysterious medieval city of the Eastern Europe – Ancient Kiev of the V-XIII centuries, the capital of the greatest country - Kievan Rus. It is being reconstructed in the size of its historical center known as Detinets of Kiev or the city of Vladimir in its real scale 1:1, taking into consideration the modern scientific knowledge.</vt:lpstr>
      <vt:lpstr>"The Kievan Rus Park" team together with the leading experts in the field of history, architecture, ethnography and culture of various countries created the Master Plan of Detinets of Kiev of the V-XIII centuries on the basis of the scientific data approved by the National Academy of Science of Ukraine.</vt:lpstr>
      <vt:lpstr>The project is being realized in the historically significant place, mentioned in the chronicles, and it most closely matches the landscape and flora of Ancient Kiev in the village Kopachiv (Obukhiv district, Kiev region).</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KIEVAN RUS PARK</dc:title>
  <dc:creator>Е</dc:creator>
  <cp:lastModifiedBy>Е</cp:lastModifiedBy>
  <cp:revision>1</cp:revision>
  <dcterms:created xsi:type="dcterms:W3CDTF">2020-05-10T10:37:23Z</dcterms:created>
  <dcterms:modified xsi:type="dcterms:W3CDTF">2020-05-10T10:46:33Z</dcterms:modified>
</cp:coreProperties>
</file>