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ouil Kontogiannakis" initials="EK" lastIdx="1" clrIdx="0">
    <p:extLst>
      <p:ext uri="{19B8F6BF-5375-455C-9EA6-DF929625EA0E}">
        <p15:presenceInfo xmlns:p15="http://schemas.microsoft.com/office/powerpoint/2012/main" userId="265a963001a398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93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6692" y="68337"/>
            <a:ext cx="369061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10" Type="http://schemas.openxmlformats.org/officeDocument/2006/relationships/image" Target="../media/image69.jpg"/><Relationship Id="rId4" Type="http://schemas.openxmlformats.org/officeDocument/2006/relationships/image" Target="../media/image63.jpg"/><Relationship Id="rId9" Type="http://schemas.openxmlformats.org/officeDocument/2006/relationships/image" Target="../media/image6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12" Type="http://schemas.openxmlformats.org/officeDocument/2006/relationships/image" Target="../media/image7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11" Type="http://schemas.openxmlformats.org/officeDocument/2006/relationships/image" Target="../media/image78.jpg"/><Relationship Id="rId5" Type="http://schemas.openxmlformats.org/officeDocument/2006/relationships/image" Target="../media/image72.jpg"/><Relationship Id="rId10" Type="http://schemas.openxmlformats.org/officeDocument/2006/relationships/image" Target="../media/image77.jpg"/><Relationship Id="rId4" Type="http://schemas.openxmlformats.org/officeDocument/2006/relationships/image" Target="../media/image71.jpg"/><Relationship Id="rId9" Type="http://schemas.openxmlformats.org/officeDocument/2006/relationships/image" Target="../media/image7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11" Type="http://schemas.openxmlformats.org/officeDocument/2006/relationships/image" Target="../media/image61.jpg"/><Relationship Id="rId5" Type="http://schemas.openxmlformats.org/officeDocument/2006/relationships/image" Target="../media/image55.jpg"/><Relationship Id="rId10" Type="http://schemas.openxmlformats.org/officeDocument/2006/relationships/image" Target="../media/image60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133" y="683890"/>
            <a:ext cx="6193779" cy="6007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68337"/>
            <a:ext cx="876173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 dirty="0">
                <a:latin typeface="Sitka Text" panose="02000505000000020004" pitchFamily="2" charset="0"/>
                <a:cs typeface="Hadassah Friedlaender" panose="020B0604020202020204" pitchFamily="18" charset="-79"/>
              </a:rPr>
              <a:t>Our national art works and painters</a:t>
            </a:r>
            <a:endParaRPr spc="-15" dirty="0">
              <a:latin typeface="Sitka Text" panose="02000505000000020004" pitchFamily="2" charset="0"/>
              <a:cs typeface="Hadassah Friedlaender" panose="020B0604020202020204" pitchFamily="18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5832078"/>
            <a:ext cx="701040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70"/>
              </a:lnSpc>
            </a:pPr>
            <a:endParaRPr lang="en-US" dirty="0">
              <a:latin typeface="Sitka Text" panose="02000505000000020004" pitchFamily="2" charset="0"/>
              <a:cs typeface="Monotype Corsiva"/>
            </a:endParaRPr>
          </a:p>
          <a:p>
            <a:pPr marL="12700" marR="5080">
              <a:lnSpc>
                <a:spcPts val="1970"/>
              </a:lnSpc>
            </a:pPr>
            <a:endParaRPr lang="en-US" dirty="0">
              <a:latin typeface="Sitka Text" panose="02000505000000020004" pitchFamily="2" charset="0"/>
              <a:cs typeface="Monotype Corsiva"/>
            </a:endParaRPr>
          </a:p>
          <a:p>
            <a:pPr marL="12700" marR="5080">
              <a:lnSpc>
                <a:spcPts val="1970"/>
              </a:lnSpc>
            </a:pPr>
            <a:endParaRPr lang="en-US" dirty="0">
              <a:latin typeface="Sitka Text" panose="02000505000000020004" pitchFamily="2" charset="0"/>
              <a:cs typeface="Monotype Corsiva"/>
            </a:endParaRPr>
          </a:p>
          <a:p>
            <a:pPr marL="12700" marR="5080">
              <a:lnSpc>
                <a:spcPts val="1970"/>
              </a:lnSpc>
            </a:pPr>
            <a:r>
              <a:rPr lang="en-US" dirty="0">
                <a:latin typeface="Sitka Text" panose="02000505000000020004" pitchFamily="2" charset="0"/>
                <a:cs typeface="Monotype Corsiva"/>
              </a:rPr>
              <a:t>   2018-2020                       </a:t>
            </a:r>
            <a:r>
              <a:rPr lang="en-US" dirty="0">
                <a:solidFill>
                  <a:srgbClr val="7030A0"/>
                </a:solidFill>
                <a:latin typeface="Sitka Text" panose="02000505000000020004" pitchFamily="2" charset="0"/>
                <a:cs typeface="Monotype Corsiva"/>
              </a:rPr>
              <a:t>Rembrandt’s   Movie  Camera</a:t>
            </a:r>
            <a:endParaRPr sz="1800" dirty="0">
              <a:solidFill>
                <a:srgbClr val="7030A0"/>
              </a:solidFill>
              <a:latin typeface="Sitka Text" panose="02000505000000020004" pitchFamily="2" charset="0"/>
              <a:cs typeface="Monotype Corsiva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BF59EB3-BC2E-46C2-997F-AB9A83CE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2" y="1066800"/>
            <a:ext cx="1457070" cy="762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45B3959-14AE-4900-AB73-C53D2C6E5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035" y="5971620"/>
            <a:ext cx="1396105" cy="71939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569216B-7284-4869-8AF8-856EEE1F4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502602" cy="533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210" y="0"/>
            <a:ext cx="548513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2755"/>
              </a:lnSpc>
            </a:pP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35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GA</a:t>
            </a:r>
            <a:r>
              <a:rPr sz="2400" spc="-35" dirty="0">
                <a:latin typeface="Monotype Corsiva"/>
                <a:cs typeface="Monotype Corsiva"/>
              </a:rPr>
              <a:t>Ï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Monotype Corsiva"/>
                <a:cs typeface="Monotype Corsiva"/>
              </a:rPr>
              <a:t>(</a:t>
            </a:r>
            <a:r>
              <a:rPr sz="2400" spc="-30" dirty="0">
                <a:latin typeface="Monotype Corsiva"/>
                <a:cs typeface="Monotype Corsiva"/>
              </a:rPr>
              <a:t>Athe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1</a:t>
            </a:r>
            <a:r>
              <a:rPr sz="2400" spc="-45" dirty="0">
                <a:latin typeface="Monotype Corsiva"/>
                <a:cs typeface="Monotype Corsiva"/>
              </a:rPr>
              <a:t>923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8</a:t>
            </a:r>
            <a:r>
              <a:rPr sz="2400" spc="-15" dirty="0">
                <a:latin typeface="Monotype Corsiva"/>
                <a:cs typeface="Monotype Corsiva"/>
              </a:rPr>
              <a:t>4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/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: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endParaRPr sz="2400">
              <a:latin typeface="Monotype Corsiva"/>
              <a:cs typeface="Monotype Corsiva"/>
            </a:endParaRPr>
          </a:p>
          <a:p>
            <a:pPr marL="17780" marR="73025">
              <a:lnSpc>
                <a:spcPts val="2620"/>
              </a:lnSpc>
              <a:spcBef>
                <a:spcPts val="175"/>
              </a:spcBef>
              <a:tabLst>
                <a:tab pos="1056005" algn="l"/>
              </a:tabLst>
            </a:pPr>
            <a:r>
              <a:rPr sz="2400" spc="-20" dirty="0">
                <a:latin typeface="Monotype Corsiva"/>
                <a:cs typeface="Monotype Corsiva"/>
              </a:rPr>
              <a:t>&amp;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ï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192</a:t>
            </a:r>
            <a:r>
              <a:rPr sz="2400" spc="-15" dirty="0">
                <a:latin typeface="Monotype Corsiva"/>
                <a:cs typeface="Monotype Corsiva"/>
              </a:rPr>
              <a:t>3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endParaRPr sz="2400">
              <a:latin typeface="Monotype Corsiva"/>
              <a:cs typeface="Monotype Corsiva"/>
            </a:endParaRPr>
          </a:p>
          <a:p>
            <a:pPr marL="17780" marR="39370">
              <a:lnSpc>
                <a:spcPts val="2630"/>
              </a:lnSpc>
            </a:pPr>
            <a:r>
              <a:rPr sz="2400" spc="-10" dirty="0">
                <a:latin typeface="Monotype Corsiva"/>
                <a:cs typeface="Monotype Corsiva"/>
              </a:rPr>
              <a:t>-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Par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ann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Aca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é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endParaRPr sz="2400">
              <a:latin typeface="Monotype Corsiva"/>
              <a:cs typeface="Monotype Corsiva"/>
            </a:endParaRPr>
          </a:p>
          <a:p>
            <a:pPr marL="17780">
              <a:lnSpc>
                <a:spcPts val="2620"/>
              </a:lnSpc>
              <a:spcBef>
                <a:spcPts val="5"/>
              </a:spcBef>
            </a:pP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è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cam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ma</a:t>
            </a:r>
            <a:r>
              <a:rPr sz="2400" spc="-10" dirty="0">
                <a:latin typeface="Monotype Corsiva"/>
                <a:cs typeface="Monotype Corsiva"/>
              </a:rPr>
              <a:t>j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endParaRPr sz="2400">
              <a:latin typeface="Monotype Corsiva"/>
              <a:cs typeface="Monotype Corsiva"/>
            </a:endParaRPr>
          </a:p>
          <a:p>
            <a:pPr marL="17780">
              <a:lnSpc>
                <a:spcPts val="2630"/>
              </a:lnSpc>
            </a:pP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rs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x</a:t>
            </a:r>
            <a:r>
              <a:rPr sz="2400" spc="-30" dirty="0">
                <a:latin typeface="Monotype Corsiva"/>
                <a:cs typeface="Monotype Corsiva"/>
              </a:rPr>
              <a:t>hi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40" dirty="0">
                <a:latin typeface="Monotype Corsiva"/>
                <a:cs typeface="Monotype Corsiva"/>
              </a:rPr>
              <a:t>ann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Gaï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ny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ou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endParaRPr sz="2400">
              <a:latin typeface="Monotype Corsiva"/>
              <a:cs typeface="Monotype Corsiva"/>
            </a:endParaRPr>
          </a:p>
          <a:p>
            <a:pPr marL="17780" marR="56515">
              <a:lnSpc>
                <a:spcPts val="2620"/>
              </a:lnSpc>
              <a:spcBef>
                <a:spcPts val="5"/>
              </a:spcBef>
            </a:pP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te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mas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livi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las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x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year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endParaRPr sz="2400">
              <a:latin typeface="Monotype Corsiva"/>
              <a:cs typeface="Monotype Corsiva"/>
            </a:endParaRPr>
          </a:p>
          <a:p>
            <a:pPr marL="17780" marR="177800">
              <a:lnSpc>
                <a:spcPts val="2630"/>
              </a:lnSpc>
            </a:pP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5" dirty="0">
                <a:latin typeface="Monotype Corsiva"/>
                <a:cs typeface="Monotype Corsiva"/>
              </a:rPr>
              <a:t>d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ce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Monotype Corsiva"/>
                <a:cs typeface="Monotype Corsiva"/>
              </a:rPr>
              <a:t>U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6</a:t>
            </a:r>
            <a:r>
              <a:rPr sz="2400" spc="-15" dirty="0">
                <a:latin typeface="Monotype Corsiva"/>
                <a:cs typeface="Monotype Corsiva"/>
              </a:rPr>
              <a:t>4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egi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In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Ex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bu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Monotype Corsiva"/>
                <a:cs typeface="Monotype Corsiva"/>
              </a:rPr>
              <a:t>-</a:t>
            </a:r>
            <a:endParaRPr sz="2400">
              <a:latin typeface="Monotype Corsiva"/>
              <a:cs typeface="Monotype Corsiva"/>
            </a:endParaRPr>
          </a:p>
          <a:p>
            <a:pPr marL="17780" marR="177800">
              <a:lnSpc>
                <a:spcPts val="2620"/>
              </a:lnSpc>
              <a:spcBef>
                <a:spcPts val="5"/>
              </a:spcBef>
            </a:pP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30" dirty="0">
                <a:latin typeface="Monotype Corsiva"/>
                <a:cs typeface="Monotype Corsiva"/>
              </a:rPr>
              <a:t>alik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ig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45" dirty="0">
                <a:latin typeface="Monotype Corsiva"/>
                <a:cs typeface="Monotype Corsiva"/>
              </a:rPr>
              <a:t>av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xh</a:t>
            </a:r>
            <a:r>
              <a:rPr sz="2400" spc="-30" dirty="0">
                <a:latin typeface="Monotype Corsiva"/>
                <a:cs typeface="Monotype Corsiva"/>
              </a:rPr>
              <a:t>ibi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6500" y="255884"/>
            <a:ext cx="6667500" cy="587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5130" algn="r">
              <a:lnSpc>
                <a:spcPct val="100000"/>
              </a:lnSpc>
            </a:pPr>
            <a:r>
              <a:rPr sz="2400" spc="-10" dirty="0">
                <a:latin typeface="Monotype Corsiva"/>
                <a:cs typeface="Monotype Corsiva"/>
              </a:rPr>
              <a:t>s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7628" y="476240"/>
            <a:ext cx="6516370" cy="5521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800" algn="r">
              <a:lnSpc>
                <a:spcPct val="100000"/>
              </a:lnSpc>
            </a:pPr>
            <a:r>
              <a:rPr sz="2400" spc="-10" dirty="0">
                <a:latin typeface="Monotype Corsiva"/>
                <a:cs typeface="Monotype Corsiva"/>
              </a:rPr>
              <a:t>s</a:t>
            </a:r>
            <a:endParaRPr sz="2400">
              <a:latin typeface="Monotype Corsiva"/>
              <a:cs typeface="Monotype Corsiv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383540" algn="r">
              <a:lnSpc>
                <a:spcPct val="100000"/>
              </a:lnSpc>
              <a:spcBef>
                <a:spcPts val="1980"/>
              </a:spcBef>
            </a:pP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050">
              <a:latin typeface="Times New Roman"/>
              <a:cs typeface="Times New Roman"/>
            </a:endParaRPr>
          </a:p>
          <a:p>
            <a:pPr marR="447040" algn="r">
              <a:lnSpc>
                <a:spcPts val="2750"/>
              </a:lnSpc>
            </a:pPr>
            <a:r>
              <a:rPr sz="2400" dirty="0">
                <a:latin typeface="Monotype Corsiva"/>
                <a:cs typeface="Monotype Corsiva"/>
              </a:rPr>
              <a:t>,</a:t>
            </a:r>
            <a:endParaRPr sz="2400">
              <a:latin typeface="Monotype Corsiva"/>
              <a:cs typeface="Monotype Corsiva"/>
            </a:endParaRPr>
          </a:p>
          <a:p>
            <a:pPr marR="443230" algn="r">
              <a:lnSpc>
                <a:spcPts val="2750"/>
              </a:lnSpc>
            </a:pPr>
            <a:r>
              <a:rPr sz="2400" spc="-10" dirty="0">
                <a:latin typeface="Monotype Corsiva"/>
                <a:cs typeface="Monotype Corsiva"/>
              </a:rPr>
              <a:t>f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748" y="3860801"/>
            <a:ext cx="17526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850" y="621030"/>
            <a:ext cx="2258058" cy="3028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4210" y="0"/>
            <a:ext cx="5473689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7628" y="476240"/>
            <a:ext cx="6516371" cy="5521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500" y="332750"/>
            <a:ext cx="6667500" cy="5801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71140" y="836919"/>
            <a:ext cx="3072140" cy="285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39790" y="548630"/>
            <a:ext cx="2857500" cy="5129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1140" y="3788407"/>
            <a:ext cx="3096249" cy="24358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6BD0729-2ED6-480D-B355-950E7D53E7D7}"/>
              </a:ext>
            </a:extLst>
          </p:cNvPr>
          <p:cNvSpPr/>
          <p:nvPr/>
        </p:nvSpPr>
        <p:spPr>
          <a:xfrm>
            <a:off x="0" y="6525250"/>
            <a:ext cx="3204210" cy="3327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Yannis </a:t>
            </a:r>
            <a:r>
              <a:rPr lang="en-US" dirty="0" err="1"/>
              <a:t>Gaitis</a:t>
            </a:r>
            <a:r>
              <a:rPr lang="en-US" dirty="0"/>
              <a:t>(1923</a:t>
            </a:r>
            <a:r>
              <a:rPr lang="el-GR" dirty="0"/>
              <a:t> </a:t>
            </a:r>
            <a:r>
              <a:rPr lang="en-US" dirty="0"/>
              <a:t>-</a:t>
            </a:r>
            <a:r>
              <a:rPr lang="el-GR" dirty="0"/>
              <a:t> </a:t>
            </a:r>
            <a:r>
              <a:rPr lang="en-US" dirty="0"/>
              <a:t>1984</a:t>
            </a:r>
            <a:r>
              <a:rPr lang="el-GR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70" y="0"/>
            <a:ext cx="473964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0" marR="20320" algn="just">
              <a:lnSpc>
                <a:spcPct val="91200"/>
              </a:lnSpc>
            </a:pP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40" dirty="0">
                <a:latin typeface="Monotype Corsiva"/>
                <a:cs typeface="Monotype Corsiva"/>
              </a:rPr>
              <a:t>ann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aro</a:t>
            </a:r>
            <a:r>
              <a:rPr sz="2400" spc="-15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y</a:t>
            </a:r>
            <a:r>
              <a:rPr sz="2400" spc="-45" dirty="0">
                <a:latin typeface="Monotype Corsiva"/>
                <a:cs typeface="Monotype Corsiva"/>
              </a:rPr>
              <a:t>za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la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3</a:t>
            </a:r>
            <a:r>
              <a:rPr sz="2400" spc="-15" dirty="0">
                <a:latin typeface="Monotype Corsiva"/>
                <a:cs typeface="Monotype Corsiva"/>
              </a:rPr>
              <a:t>5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3</a:t>
            </a:r>
            <a:r>
              <a:rPr sz="2400" spc="-15" dirty="0">
                <a:latin typeface="Monotype Corsiva"/>
                <a:cs typeface="Monotype Corsiva"/>
              </a:rPr>
              <a:t>6</a:t>
            </a:r>
            <a:endParaRPr sz="2400">
              <a:latin typeface="Monotype Corsiva"/>
              <a:cs typeface="Monotype Corsiva"/>
            </a:endParaRPr>
          </a:p>
          <a:p>
            <a:pPr marL="3187700">
              <a:lnSpc>
                <a:spcPct val="91200"/>
              </a:lnSpc>
            </a:pP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eo</a:t>
            </a:r>
            <a:r>
              <a:rPr sz="2400" spc="-45" dirty="0">
                <a:latin typeface="Monotype Corsiva"/>
                <a:cs typeface="Monotype Corsiva"/>
              </a:rPr>
              <a:t>ph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lo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ss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va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1330" y="332741"/>
            <a:ext cx="4358640" cy="571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1195" algn="just">
              <a:lnSpc>
                <a:spcPts val="2750"/>
              </a:lnSpc>
            </a:pP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endParaRPr sz="2400">
              <a:latin typeface="Monotype Corsiva"/>
              <a:cs typeface="Monotype Corsiva"/>
            </a:endParaRPr>
          </a:p>
          <a:p>
            <a:pPr marL="781050">
              <a:lnSpc>
                <a:spcPts val="2625"/>
              </a:lnSpc>
            </a:pPr>
            <a:r>
              <a:rPr sz="2400" dirty="0">
                <a:latin typeface="Monotype Corsiva"/>
                <a:cs typeface="Monotype Corsiva"/>
              </a:rPr>
              <a:t>B</a:t>
            </a:r>
            <a:endParaRPr sz="2400">
              <a:latin typeface="Monotype Corsiva"/>
              <a:cs typeface="Monotype Corsiva"/>
            </a:endParaRPr>
          </a:p>
          <a:p>
            <a:pPr marL="601980" marR="3388360" indent="80645" algn="ctr">
              <a:lnSpc>
                <a:spcPct val="91300"/>
              </a:lnSpc>
              <a:spcBef>
                <a:spcPts val="125"/>
              </a:spcBef>
            </a:pP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endParaRPr sz="2400">
              <a:latin typeface="Monotype Corsiva"/>
              <a:cs typeface="Monotype Corsiva"/>
            </a:endParaRPr>
          </a:p>
          <a:p>
            <a:pPr marL="650240" algn="just">
              <a:lnSpc>
                <a:spcPts val="2500"/>
              </a:lnSpc>
            </a:pP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  <a:p>
            <a:pPr marL="604520">
              <a:lnSpc>
                <a:spcPts val="2625"/>
              </a:lnSpc>
            </a:pPr>
            <a:r>
              <a:rPr sz="2400" spc="-15" dirty="0">
                <a:latin typeface="Monotype Corsiva"/>
                <a:cs typeface="Monotype Corsiva"/>
              </a:rPr>
              <a:t>d</a:t>
            </a:r>
            <a:endParaRPr sz="2400">
              <a:latin typeface="Monotype Corsiva"/>
              <a:cs typeface="Monotype Corsiva"/>
            </a:endParaRPr>
          </a:p>
          <a:p>
            <a:pPr marL="661670" marR="3446779" indent="41910" algn="just">
              <a:lnSpc>
                <a:spcPts val="2630"/>
              </a:lnSpc>
              <a:spcBef>
                <a:spcPts val="170"/>
              </a:spcBef>
            </a:pP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T</a:t>
            </a:r>
            <a:endParaRPr sz="2400">
              <a:latin typeface="Monotype Corsiva"/>
              <a:cs typeface="Monotype Corsiva"/>
            </a:endParaRPr>
          </a:p>
          <a:p>
            <a:pPr marL="587375" marR="3390900" indent="109220" algn="ctr">
              <a:lnSpc>
                <a:spcPts val="2620"/>
              </a:lnSpc>
              <a:spcBef>
                <a:spcPts val="5"/>
              </a:spcBef>
            </a:pP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2385" y="544174"/>
            <a:ext cx="3956050" cy="572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 marR="91440" indent="19050">
              <a:lnSpc>
                <a:spcPct val="91200"/>
              </a:lnSpc>
            </a:pP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Monotype Corsiva"/>
                <a:cs typeface="Monotype Corsiva"/>
              </a:rPr>
              <a:t>(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15" dirty="0">
                <a:latin typeface="Monotype Corsiva"/>
                <a:cs typeface="Monotype Corsiva"/>
              </a:rPr>
              <a:t>3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J</a:t>
            </a:r>
            <a:r>
              <a:rPr sz="2400" spc="-40" dirty="0">
                <a:latin typeface="Monotype Corsiva"/>
                <a:cs typeface="Monotype Corsiva"/>
              </a:rPr>
              <a:t>anu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1</a:t>
            </a:r>
            <a:r>
              <a:rPr sz="2400" spc="-45" dirty="0">
                <a:latin typeface="Monotype Corsiva"/>
                <a:cs typeface="Monotype Corsiva"/>
              </a:rPr>
              <a:t>0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198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or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rae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die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45" dirty="0">
                <a:latin typeface="Monotype Corsiva"/>
                <a:cs typeface="Monotype Corsiva"/>
              </a:rPr>
              <a:t>192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1935</a:t>
            </a:r>
            <a:r>
              <a:rPr sz="2400" spc="-10" dirty="0">
                <a:latin typeface="Monotype Corsiva"/>
                <a:cs typeface="Monotype Corsiva"/>
              </a:rPr>
              <a:t>)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ho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toglo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5" dirty="0">
                <a:latin typeface="Monotype Corsiva"/>
                <a:cs typeface="Monotype Corsiva"/>
              </a:rPr>
              <a:t>d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ce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co</a:t>
            </a:r>
            <a:r>
              <a:rPr sz="2400" spc="-40" dirty="0">
                <a:latin typeface="Monotype Corsiva"/>
                <a:cs typeface="Monotype Corsiva"/>
              </a:rPr>
              <a:t>no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aph</a:t>
            </a:r>
            <a:r>
              <a:rPr sz="2400" spc="-30" dirty="0">
                <a:latin typeface="Monotype Corsiva"/>
                <a:cs typeface="Monotype Corsiva"/>
              </a:rPr>
              <a:t>y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dr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tom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nbu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taly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ss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endParaRPr sz="2400">
              <a:latin typeface="Monotype Corsiva"/>
              <a:cs typeface="Monotype Corsiva"/>
            </a:endParaRPr>
          </a:p>
          <a:p>
            <a:pPr>
              <a:lnSpc>
                <a:spcPts val="2500"/>
              </a:lnSpc>
            </a:pP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ov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endParaRPr sz="2400">
              <a:latin typeface="Monotype Corsiva"/>
              <a:cs typeface="Monotype Corsiva"/>
            </a:endParaRPr>
          </a:p>
          <a:p>
            <a:pPr marL="88265" marR="67310" indent="-68580" algn="just">
              <a:lnSpc>
                <a:spcPts val="2630"/>
              </a:lnSpc>
              <a:spcBef>
                <a:spcPts val="165"/>
              </a:spcBef>
            </a:pP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et</a:t>
            </a:r>
            <a:r>
              <a:rPr sz="2400" spc="-30" dirty="0">
                <a:latin typeface="Monotype Corsiva"/>
                <a:cs typeface="Monotype Corsiva"/>
              </a:rPr>
              <a:t>ti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ua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endParaRPr sz="2400">
              <a:latin typeface="Monotype Corsiva"/>
              <a:cs typeface="Monotype Corsiva"/>
            </a:endParaRPr>
          </a:p>
          <a:p>
            <a:pPr marL="170815" indent="-57150">
              <a:lnSpc>
                <a:spcPts val="2460"/>
              </a:lnSpc>
            </a:pP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hi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endParaRPr sz="2400">
              <a:latin typeface="Monotype Corsiva"/>
              <a:cs typeface="Monotype Corsiva"/>
            </a:endParaRPr>
          </a:p>
          <a:p>
            <a:pPr marL="177165" marR="193675" indent="-6350">
              <a:lnSpc>
                <a:spcPts val="2620"/>
              </a:lnSpc>
              <a:spcBef>
                <a:spcPts val="180"/>
              </a:spcBef>
            </a:pPr>
            <a:r>
              <a:rPr sz="2400" spc="-30" dirty="0">
                <a:latin typeface="Monotype Corsiva"/>
                <a:cs typeface="Monotype Corsiva"/>
              </a:rPr>
              <a:t>moe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ti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ima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spc="-40" dirty="0">
                <a:latin typeface="Monotype Corsiva"/>
                <a:cs typeface="Monotype Corsiva"/>
              </a:rPr>
              <a:t>ab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x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070" y="1052830"/>
            <a:ext cx="2988311" cy="233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430" y="3789679"/>
            <a:ext cx="1573530" cy="1727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200" y="549911"/>
            <a:ext cx="387224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070" y="0"/>
            <a:ext cx="4715499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630" y="1052830"/>
            <a:ext cx="3286749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1330" y="332741"/>
            <a:ext cx="435864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36928"/>
            <a:ext cx="9144000" cy="5097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3810" y="980450"/>
            <a:ext cx="3572499" cy="49707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070" y="619771"/>
            <a:ext cx="4324350" cy="55727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7780" y="-1"/>
            <a:ext cx="3072140" cy="685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FC0B3CE-E89E-4652-AC0A-7B1B2CA92DC1}"/>
              </a:ext>
            </a:extLst>
          </p:cNvPr>
          <p:cNvSpPr/>
          <p:nvPr/>
        </p:nvSpPr>
        <p:spPr>
          <a:xfrm>
            <a:off x="6071860" y="6438895"/>
            <a:ext cx="3072140" cy="4191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Yannis </a:t>
            </a:r>
            <a:r>
              <a:rPr lang="en-US" dirty="0" err="1">
                <a:solidFill>
                  <a:schemeClr val="tx1"/>
                </a:solidFill>
              </a:rPr>
              <a:t>Tsarouchis</a:t>
            </a:r>
            <a:r>
              <a:rPr lang="en-US" dirty="0">
                <a:solidFill>
                  <a:schemeClr val="tx1"/>
                </a:solidFill>
              </a:rPr>
              <a:t>(1910 - 1989)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8082" y="3222742"/>
            <a:ext cx="288417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0225" algn="l"/>
              </a:tabLst>
            </a:pPr>
            <a:r>
              <a:rPr sz="5400" spc="-30" dirty="0">
                <a:latin typeface="Poor Richard" panose="02080502050505020702" pitchFamily="18" charset="0"/>
                <a:cs typeface="Aharoni" panose="020B0604020202020204" pitchFamily="2" charset="-79"/>
              </a:rPr>
              <a:t>Tha</a:t>
            </a:r>
            <a:r>
              <a:rPr sz="5400" spc="-204" dirty="0">
                <a:latin typeface="Poor Richard" panose="02080502050505020702" pitchFamily="18" charset="0"/>
                <a:cs typeface="Aharoni" panose="020B0604020202020204" pitchFamily="2" charset="-79"/>
              </a:rPr>
              <a:t>n</a:t>
            </a:r>
            <a:r>
              <a:rPr sz="5400" spc="-25" dirty="0">
                <a:latin typeface="Poor Richard" panose="02080502050505020702" pitchFamily="18" charset="0"/>
                <a:cs typeface="Aharoni" panose="020B0604020202020204" pitchFamily="2" charset="-79"/>
              </a:rPr>
              <a:t>k</a:t>
            </a:r>
            <a:r>
              <a:rPr sz="5400" dirty="0">
                <a:latin typeface="Poor Richard" panose="02080502050505020702" pitchFamily="18" charset="0"/>
                <a:cs typeface="Aharoni" panose="020B0604020202020204" pitchFamily="2" charset="-79"/>
              </a:rPr>
              <a:t>	</a:t>
            </a:r>
            <a:r>
              <a:rPr sz="4800" spc="-25" dirty="0">
                <a:latin typeface="Poor Richard" panose="02080502050505020702" pitchFamily="18" charset="0"/>
                <a:cs typeface="Aharoni" panose="020B0604020202020204" pitchFamily="2" charset="-79"/>
              </a:rPr>
              <a:t>you</a:t>
            </a:r>
            <a:r>
              <a:rPr sz="4800" spc="-155" dirty="0">
                <a:latin typeface="Poor Richard" panose="02080502050505020702" pitchFamily="18" charset="0"/>
                <a:cs typeface="Aharoni" panose="020B0604020202020204" pitchFamily="2" charset="-79"/>
              </a:rPr>
              <a:t> </a:t>
            </a:r>
            <a:r>
              <a:rPr sz="4800" spc="-15" dirty="0">
                <a:latin typeface="Poor Richard" panose="02080502050505020702" pitchFamily="18" charset="0"/>
                <a:cs typeface="Aharoni" panose="020B0604020202020204" pitchFamily="2" charset="-79"/>
              </a:rPr>
              <a:t>!</a:t>
            </a:r>
            <a:endParaRPr sz="4800" dirty="0">
              <a:latin typeface="Poor Richard" panose="02080502050505020702" pitchFamily="18" charset="0"/>
              <a:cs typeface="Aharoni" panose="020B0604020202020204" pitchFamily="2" charset="-79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D640ED-1EA5-46B4-BC53-FD357CCA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068290"/>
            <a:ext cx="1396105" cy="71939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0FCF598-E289-4DE3-85E9-74085FC17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6065933"/>
            <a:ext cx="2034137" cy="71939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080FD1C-5645-4B38-82E3-F3F0BEA96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20" y="70320"/>
            <a:ext cx="7730280" cy="137748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8B20411-ED3C-4777-AC67-B2CD86D76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72" y="6044723"/>
            <a:ext cx="2938527" cy="493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7710" y="621030"/>
            <a:ext cx="4648200" cy="594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3090" marR="246379">
              <a:lnSpc>
                <a:spcPct val="91200"/>
              </a:lnSpc>
            </a:pP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go</a:t>
            </a:r>
            <a:r>
              <a:rPr sz="2400" spc="-40" dirty="0">
                <a:latin typeface="Monotype Corsiva"/>
                <a:cs typeface="Monotype Corsiva"/>
              </a:rPr>
              <a:t>nop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lo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be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21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0</a:t>
            </a:r>
            <a:r>
              <a:rPr sz="2400" spc="-15" dirty="0">
                <a:latin typeface="Monotype Corsiva"/>
                <a:cs typeface="Monotype Corsiva"/>
              </a:rPr>
              <a:t>7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–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be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3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8</a:t>
            </a:r>
            <a:r>
              <a:rPr sz="2400" spc="-45" dirty="0">
                <a:latin typeface="Monotype Corsiva"/>
                <a:cs typeface="Monotype Corsiva"/>
              </a:rPr>
              <a:t>5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od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Gr</a:t>
            </a:r>
            <a:r>
              <a:rPr sz="2400" spc="-30" dirty="0">
                <a:latin typeface="Monotype Corsiva"/>
                <a:cs typeface="Monotype Corsiva"/>
              </a:rPr>
              <a:t>ee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oe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atio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Monotype Corsiva"/>
                <a:cs typeface="Monotype Corsiva"/>
              </a:rPr>
              <a:t>'</a:t>
            </a:r>
            <a:r>
              <a:rPr sz="2400" spc="-35" dirty="0">
                <a:latin typeface="Monotype Corsiva"/>
                <a:cs typeface="Monotype Corsiva"/>
              </a:rPr>
              <a:t>3</a:t>
            </a:r>
            <a:r>
              <a:rPr sz="2400" spc="-45" dirty="0">
                <a:latin typeface="Monotype Corsiva"/>
                <a:cs typeface="Monotype Corsiva"/>
              </a:rPr>
              <a:t>0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ma</a:t>
            </a:r>
            <a:r>
              <a:rPr sz="2400" spc="-10" dirty="0">
                <a:latin typeface="Monotype Corsiva"/>
                <a:cs typeface="Monotype Corsiva"/>
              </a:rPr>
              <a:t>j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is</a:t>
            </a:r>
            <a:r>
              <a:rPr sz="2400" spc="-30" dirty="0">
                <a:latin typeface="Monotype Corsiva"/>
                <a:cs typeface="Monotype Corsiva"/>
              </a:rPr>
              <a:t>ti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ec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qu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411" y="1773569"/>
            <a:ext cx="2286000" cy="2856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7710" y="621030"/>
            <a:ext cx="4648200" cy="594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4210" y="586740"/>
            <a:ext cx="4781550" cy="5977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9920" y="3228340"/>
            <a:ext cx="2762249" cy="335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8069" y="3427729"/>
            <a:ext cx="2448558" cy="30060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6289" y="160970"/>
            <a:ext cx="2781300" cy="3168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4210" y="189219"/>
            <a:ext cx="2448558" cy="2933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7690CAA-8854-4A0D-ADE9-CBE048191E4F}"/>
              </a:ext>
            </a:extLst>
          </p:cNvPr>
          <p:cNvSpPr/>
          <p:nvPr/>
        </p:nvSpPr>
        <p:spPr>
          <a:xfrm rot="10800000" flipV="1">
            <a:off x="2438400" y="3890665"/>
            <a:ext cx="1066800" cy="34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1A673F8-3E1B-4986-88B4-3B33EA4D7900}"/>
              </a:ext>
            </a:extLst>
          </p:cNvPr>
          <p:cNvSpPr/>
          <p:nvPr/>
        </p:nvSpPr>
        <p:spPr>
          <a:xfrm>
            <a:off x="5708133" y="6433819"/>
            <a:ext cx="3415033" cy="3479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Nikos </a:t>
            </a:r>
            <a:r>
              <a:rPr lang="en-US" dirty="0" err="1"/>
              <a:t>Engonopoulos</a:t>
            </a:r>
            <a:r>
              <a:rPr lang="en-US" dirty="0"/>
              <a:t>(1907 – 1985)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968" y="908038"/>
            <a:ext cx="2576831" cy="4691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9429" y="549911"/>
            <a:ext cx="5715000" cy="571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6645" marR="490220">
              <a:lnSpc>
                <a:spcPct val="91200"/>
              </a:lnSpc>
              <a:tabLst>
                <a:tab pos="2037714" algn="l"/>
              </a:tabLst>
            </a:pP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ola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Gy</a:t>
            </a:r>
            <a:r>
              <a:rPr sz="2400" spc="-45" dirty="0">
                <a:latin typeface="Monotype Corsiva"/>
                <a:cs typeface="Monotype Corsiva"/>
              </a:rPr>
              <a:t>z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20" dirty="0">
                <a:latin typeface="Monotype Corsiva"/>
                <a:cs typeface="Monotype Corsiva"/>
              </a:rPr>
              <a:t>Gr</a:t>
            </a:r>
            <a:r>
              <a:rPr sz="2400" spc="-30" dirty="0">
                <a:latin typeface="Monotype Corsiva"/>
                <a:cs typeface="Monotype Corsiva"/>
              </a:rPr>
              <a:t>eek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Monotype Corsiva"/>
                <a:cs typeface="Monotype Corsiva"/>
              </a:rPr>
              <a:t>1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184</a:t>
            </a:r>
            <a:r>
              <a:rPr sz="2400" spc="-35" dirty="0">
                <a:latin typeface="Monotype Corsiva"/>
                <a:cs typeface="Monotype Corsiva"/>
              </a:rPr>
              <a:t>2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1901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ide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ec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'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or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: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ha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35" dirty="0">
                <a:latin typeface="Monotype Corsiva"/>
                <a:cs typeface="Monotype Corsiva"/>
              </a:rPr>
              <a:t>d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las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ex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ibi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28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ma</a:t>
            </a:r>
            <a:r>
              <a:rPr sz="2400" spc="-20" dirty="0">
                <a:latin typeface="Monotype Corsiva"/>
                <a:cs typeface="Monotype Corsiva"/>
              </a:rPr>
              <a:t>j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es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1</a:t>
            </a:r>
            <a:r>
              <a:rPr sz="2400" spc="-45" dirty="0">
                <a:latin typeface="Monotype Corsiva"/>
                <a:cs typeface="Monotype Corsiva"/>
              </a:rPr>
              <a:t>9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ol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hic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y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9429" y="549911"/>
            <a:ext cx="5715000" cy="571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1909" y="332741"/>
            <a:ext cx="4732020" cy="6156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1020"/>
            <a:ext cx="9144000" cy="5472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0133" y="10166"/>
            <a:ext cx="4902189" cy="6336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1475" y="547355"/>
            <a:ext cx="4683770" cy="6264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CBAC172-9DB4-4ACC-A004-ADAA51E6EB7A}"/>
              </a:ext>
            </a:extLst>
          </p:cNvPr>
          <p:cNvSpPr/>
          <p:nvPr/>
        </p:nvSpPr>
        <p:spPr>
          <a:xfrm>
            <a:off x="0" y="6489700"/>
            <a:ext cx="3059429" cy="3225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Nikolaos </a:t>
            </a:r>
            <a:r>
              <a:rPr lang="en-US" dirty="0" err="1"/>
              <a:t>Gyzis</a:t>
            </a:r>
            <a:r>
              <a:rPr lang="en-US" dirty="0"/>
              <a:t>(1842 - 1901) 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908050"/>
            <a:ext cx="28956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92489" y="259070"/>
            <a:ext cx="5184140" cy="365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153670">
              <a:lnSpc>
                <a:spcPct val="91200"/>
              </a:lnSpc>
            </a:pP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ko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ji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yr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ak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ka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ar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26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190</a:t>
            </a:r>
            <a:r>
              <a:rPr sz="2400" spc="-15" dirty="0">
                <a:latin typeface="Monotype Corsiva"/>
                <a:cs typeface="Monotype Corsiva"/>
              </a:rPr>
              <a:t>6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–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te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3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1994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ad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lptor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av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ico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it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ad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ie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yz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fol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ad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ap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ex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ose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av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ea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lea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ub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  <a:p>
            <a:pPr marL="16510" marR="95885">
              <a:lnSpc>
                <a:spcPts val="2620"/>
              </a:lnSpc>
              <a:spcBef>
                <a:spcPts val="50"/>
              </a:spcBef>
            </a:pP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ha</a:t>
            </a:r>
            <a:r>
              <a:rPr sz="2400" spc="-20" dirty="0">
                <a:latin typeface="Monotype Corsiva"/>
                <a:cs typeface="Monotype Corsiva"/>
              </a:rPr>
              <a:t>rm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co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tr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2489" y="3860801"/>
            <a:ext cx="5184140" cy="299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116839">
              <a:lnSpc>
                <a:spcPct val="91300"/>
              </a:lnSpc>
              <a:tabLst>
                <a:tab pos="2959735" algn="l"/>
                <a:tab pos="4448175" algn="l"/>
              </a:tabLst>
            </a:pPr>
            <a:r>
              <a:rPr sz="2400" spc="-30" dirty="0">
                <a:latin typeface="Monotype Corsiva"/>
                <a:cs typeface="Monotype Corsiva"/>
              </a:rPr>
              <a:t>la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gh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impl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ome</a:t>
            </a:r>
            <a:r>
              <a:rPr sz="2400" spc="-20" dirty="0">
                <a:latin typeface="Monotype Corsiva"/>
                <a:cs typeface="Monotype Corsiva"/>
              </a:rPr>
              <a:t>tr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5" dirty="0">
                <a:latin typeface="Monotype Corsiva"/>
                <a:cs typeface="Monotype Corsiva"/>
              </a:rPr>
              <a:t>hap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spc="-30" dirty="0">
                <a:latin typeface="Monotype Corsiva"/>
                <a:cs typeface="Monotype Corsiva"/>
              </a:rPr>
              <a:t>loc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la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fe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N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)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’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Tat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et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w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45" dirty="0">
                <a:latin typeface="Monotype Corsiva"/>
                <a:cs typeface="Monotype Corsiva"/>
              </a:rPr>
              <a:t>va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col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ec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ld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850" y="4149090"/>
            <a:ext cx="2857500" cy="1871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489" y="259070"/>
            <a:ext cx="5184129" cy="3655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2489" y="3860801"/>
            <a:ext cx="5184129" cy="299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49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0099" y="1052830"/>
            <a:ext cx="2857500" cy="2299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9880" y="836919"/>
            <a:ext cx="1858008" cy="2571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5410" y="3500118"/>
            <a:ext cx="3456950" cy="27089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A2030DC-E7CF-4D30-85B2-9564772C2E40}"/>
              </a:ext>
            </a:extLst>
          </p:cNvPr>
          <p:cNvSpPr/>
          <p:nvPr/>
        </p:nvSpPr>
        <p:spPr>
          <a:xfrm>
            <a:off x="5029199" y="6593846"/>
            <a:ext cx="4010649" cy="2552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Nikos </a:t>
            </a:r>
            <a:r>
              <a:rPr lang="en-US" dirty="0" err="1"/>
              <a:t>Hadjikyriakos-Ghikas</a:t>
            </a:r>
            <a:r>
              <a:rPr lang="en-US" dirty="0"/>
              <a:t>(1906 – 1994) 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48" y="1484628"/>
            <a:ext cx="2030730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0018" y="974704"/>
            <a:ext cx="6084570" cy="437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790" marR="1003300" algn="just">
              <a:lnSpc>
                <a:spcPct val="91100"/>
              </a:lnSpc>
            </a:pP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togl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u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al</a:t>
            </a:r>
            <a:r>
              <a:rPr sz="2400" spc="-10" dirty="0">
                <a:latin typeface="Monotype Corsiva"/>
                <a:cs typeface="Monotype Corsiva"/>
              </a:rPr>
              <a:t>i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Ay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ali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c.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8</a:t>
            </a:r>
            <a:r>
              <a:rPr sz="2400" spc="-45" dirty="0">
                <a:latin typeface="Monotype Corsiva"/>
                <a:cs typeface="Monotype Corsiva"/>
              </a:rPr>
              <a:t>95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65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it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co</a:t>
            </a:r>
            <a:r>
              <a:rPr sz="2400" spc="-40" dirty="0">
                <a:latin typeface="Monotype Corsiva"/>
                <a:cs typeface="Monotype Corsiva"/>
              </a:rPr>
              <a:t>no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  <a:p>
            <a:pPr marL="1240790" marR="1018540">
              <a:lnSpc>
                <a:spcPct val="91200"/>
              </a:lnSpc>
              <a:tabLst>
                <a:tab pos="2469515" algn="l"/>
              </a:tabLst>
            </a:pP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sp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K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glo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hi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K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glo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earb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ona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Ag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ske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2</a:t>
            </a:r>
            <a:r>
              <a:rPr sz="2400" spc="-45" dirty="0">
                <a:latin typeface="Monotype Corsiva"/>
                <a:cs typeface="Monotype Corsiva"/>
              </a:rPr>
              <a:t>3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ta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te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co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q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35" dirty="0">
                <a:latin typeface="Monotype Corsiva"/>
                <a:cs typeface="Monotype Corsiva"/>
              </a:rPr>
              <a:t>z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no</a:t>
            </a:r>
            <a:r>
              <a:rPr sz="2400" spc="-30" dirty="0">
                <a:latin typeface="Monotype Corsiva"/>
                <a:cs typeface="Monotype Corsiva"/>
              </a:rPr>
              <a:t>gra</a:t>
            </a:r>
            <a:r>
              <a:rPr sz="2400" spc="-45" dirty="0">
                <a:latin typeface="Monotype Corsiva"/>
                <a:cs typeface="Monotype Corsiva"/>
              </a:rPr>
              <a:t>ph</a:t>
            </a:r>
            <a:r>
              <a:rPr sz="2400" spc="-30" dirty="0">
                <a:latin typeface="Monotype Corsiva"/>
                <a:cs typeface="Monotype Corsiva"/>
              </a:rPr>
              <a:t>y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018" y="980441"/>
            <a:ext cx="6084570" cy="436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2489" y="403869"/>
            <a:ext cx="4391649" cy="5325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59" y="764551"/>
            <a:ext cx="8646170" cy="5328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4300" y="260351"/>
            <a:ext cx="3961119" cy="571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2BA2D8B-6DF9-4E2E-9DA1-ABAB23932550}"/>
              </a:ext>
            </a:extLst>
          </p:cNvPr>
          <p:cNvSpPr/>
          <p:nvPr/>
        </p:nvSpPr>
        <p:spPr>
          <a:xfrm>
            <a:off x="5867400" y="6400800"/>
            <a:ext cx="32004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Photis</a:t>
            </a:r>
            <a:r>
              <a:rPr lang="en-US" dirty="0"/>
              <a:t> </a:t>
            </a:r>
            <a:r>
              <a:rPr lang="en-US" dirty="0" err="1"/>
              <a:t>Kontoglou</a:t>
            </a:r>
            <a:r>
              <a:rPr lang="en-US" dirty="0"/>
              <a:t>(1895 – 1965) 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89" y="403859"/>
            <a:ext cx="4084320" cy="585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64135">
              <a:lnSpc>
                <a:spcPct val="91200"/>
              </a:lnSpc>
            </a:pP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tr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35" dirty="0">
                <a:latin typeface="Monotype Corsiva"/>
                <a:cs typeface="Monotype Corsiva"/>
              </a:rPr>
              <a:t>1</a:t>
            </a:r>
            <a:r>
              <a:rPr sz="2400" spc="-45" dirty="0">
                <a:latin typeface="Monotype Corsiva"/>
                <a:cs typeface="Monotype Corsiva"/>
              </a:rPr>
              <a:t>832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04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no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1</a:t>
            </a:r>
            <a:r>
              <a:rPr sz="2400" spc="-45" dirty="0">
                <a:latin typeface="Monotype Corsiva"/>
                <a:cs typeface="Monotype Corsiva"/>
              </a:rPr>
              <a:t>86</a:t>
            </a:r>
            <a:r>
              <a:rPr sz="2400" spc="-15" dirty="0">
                <a:latin typeface="Monotype Corsiva"/>
                <a:cs typeface="Monotype Corsiva"/>
              </a:rPr>
              <a:t>0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olar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p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y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ca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ft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cam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fe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8</a:t>
            </a:r>
            <a:r>
              <a:rPr sz="2400" spc="-45" dirty="0">
                <a:latin typeface="Monotype Corsiva"/>
                <a:cs typeface="Monotype Corsiva"/>
              </a:rPr>
              <a:t>66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fo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faithf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ad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pa</a:t>
            </a:r>
            <a:r>
              <a:rPr sz="2400" spc="-30" dirty="0">
                <a:latin typeface="Monotype Corsiva"/>
                <a:cs typeface="Monotype Corsiva"/>
              </a:rPr>
              <a:t>yi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eat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aph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699260"/>
            <a:ext cx="2143758" cy="247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189" y="403859"/>
            <a:ext cx="4084319" cy="5852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7710" y="908060"/>
            <a:ext cx="2374901" cy="4768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1051560"/>
            <a:ext cx="2758440" cy="43929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0" y="-99062"/>
            <a:ext cx="5260847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5410" y="334008"/>
            <a:ext cx="4248150" cy="6191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850C37F-1C62-4A7E-B969-6C491DD3FBE6}"/>
              </a:ext>
            </a:extLst>
          </p:cNvPr>
          <p:cNvSpPr/>
          <p:nvPr/>
        </p:nvSpPr>
        <p:spPr>
          <a:xfrm>
            <a:off x="6019800" y="6454141"/>
            <a:ext cx="3124200" cy="3047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Nikiphoros</a:t>
            </a:r>
            <a:r>
              <a:rPr lang="en-US" dirty="0"/>
              <a:t> </a:t>
            </a:r>
            <a:r>
              <a:rPr lang="en-US" dirty="0" err="1"/>
              <a:t>Lytras</a:t>
            </a:r>
            <a:r>
              <a:rPr lang="en-US" dirty="0"/>
              <a:t>(1832 - 1904) 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210" y="471784"/>
            <a:ext cx="5721350" cy="583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280670">
              <a:lnSpc>
                <a:spcPct val="91200"/>
              </a:lnSpc>
              <a:tabLst>
                <a:tab pos="3687445" algn="l"/>
              </a:tabLst>
            </a:pP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30" dirty="0">
                <a:latin typeface="Monotype Corsiva"/>
                <a:cs typeface="Monotype Corsiva"/>
              </a:rPr>
              <a:t>ia</a:t>
            </a:r>
            <a:r>
              <a:rPr sz="2400" spc="-40" dirty="0">
                <a:latin typeface="Monotype Corsiva"/>
                <a:cs typeface="Monotype Corsiva"/>
              </a:rPr>
              <a:t>nn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20" dirty="0">
                <a:latin typeface="Monotype Corsiva"/>
                <a:cs typeface="Monotype Corsiva"/>
              </a:rPr>
              <a:t>Ar</a:t>
            </a:r>
            <a:r>
              <a:rPr sz="2400" spc="-30" dirty="0">
                <a:latin typeface="Monotype Corsiva"/>
                <a:cs typeface="Monotype Corsiva"/>
              </a:rPr>
              <a:t>ta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191</a:t>
            </a:r>
            <a:r>
              <a:rPr sz="2400" spc="-15" dirty="0">
                <a:latin typeface="Monotype Corsiva"/>
                <a:cs typeface="Monotype Corsiva"/>
              </a:rPr>
              <a:t>6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-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im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ua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so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30" dirty="0">
                <a:latin typeface="Monotype Corsiva"/>
                <a:cs typeface="Monotype Corsiva"/>
              </a:rPr>
              <a:t>call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"G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30</a:t>
            </a:r>
            <a:r>
              <a:rPr sz="2400" spc="-20" dirty="0">
                <a:latin typeface="Monotype Corsiva"/>
                <a:cs typeface="Monotype Corsiva"/>
              </a:rPr>
              <a:t>s"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ag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15" dirty="0">
                <a:latin typeface="Monotype Corsiva"/>
                <a:cs typeface="Monotype Corsiva"/>
              </a:rPr>
              <a:t>5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the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ho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mbe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rgyro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Par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is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3</a:t>
            </a:r>
            <a:r>
              <a:rPr sz="2400" spc="-15" dirty="0">
                <a:latin typeface="Monotype Corsiva"/>
                <a:cs typeface="Monotype Corsiva"/>
              </a:rPr>
              <a:t>6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ome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Par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É</a:t>
            </a:r>
            <a:r>
              <a:rPr sz="2400" spc="-30" dirty="0">
                <a:latin typeface="Monotype Corsiva"/>
                <a:cs typeface="Monotype Corsiva"/>
              </a:rPr>
              <a:t>col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at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30" dirty="0">
                <a:latin typeface="Monotype Corsiva"/>
                <a:cs typeface="Monotype Corsiva"/>
              </a:rPr>
              <a:t>al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Su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ér</a:t>
            </a:r>
            <a:r>
              <a:rPr sz="2400" spc="-30" dirty="0">
                <a:latin typeface="Monotype Corsiva"/>
                <a:cs typeface="Monotype Corsiva"/>
              </a:rPr>
              <a:t>ie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au</a:t>
            </a:r>
            <a:r>
              <a:rPr sz="2400" spc="-30" dirty="0">
                <a:latin typeface="Monotype Corsiva"/>
                <a:cs typeface="Monotype Corsiva"/>
              </a:rPr>
              <a:t>x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osai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É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de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é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80" dirty="0">
                <a:latin typeface="Monotype Corsiva"/>
                <a:cs typeface="Monotype Corsiva"/>
              </a:rPr>
              <a:t>W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ok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39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oral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rs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ex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ibi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40</a:t>
            </a:r>
            <a:r>
              <a:rPr sz="2400" spc="-10" dirty="0">
                <a:latin typeface="Monotype Corsiva"/>
                <a:cs typeface="Monotype Corsiva"/>
              </a:rPr>
              <a:t>;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nu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spc="-40" dirty="0">
                <a:latin typeface="Monotype Corsiva"/>
                <a:cs typeface="Monotype Corsiva"/>
              </a:rPr>
              <a:t>ou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othe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ex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ibi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fol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ti</a:t>
            </a:r>
            <a:r>
              <a:rPr sz="2400" spc="-40" dirty="0">
                <a:latin typeface="Monotype Corsiva"/>
                <a:cs typeface="Monotype Corsiva"/>
              </a:rPr>
              <a:t>ona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ly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630" y="1413500"/>
            <a:ext cx="2673348" cy="3563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4210" y="474979"/>
            <a:ext cx="5721339" cy="5833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4969" y="0"/>
            <a:ext cx="4601199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070" y="764538"/>
            <a:ext cx="4000500" cy="5101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474969"/>
            <a:ext cx="5715000" cy="5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0059" y="470213"/>
            <a:ext cx="5759439" cy="6262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68BF6FA-697A-4ADC-A8CE-F9F0990EB084}"/>
              </a:ext>
            </a:extLst>
          </p:cNvPr>
          <p:cNvSpPr/>
          <p:nvPr/>
        </p:nvSpPr>
        <p:spPr>
          <a:xfrm>
            <a:off x="0" y="6308089"/>
            <a:ext cx="3204199" cy="3975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Yiannis </a:t>
            </a:r>
            <a:r>
              <a:rPr lang="en-US" dirty="0" err="1"/>
              <a:t>Moralis</a:t>
            </a:r>
            <a:r>
              <a:rPr lang="en-US" dirty="0"/>
              <a:t>(1916 – </a:t>
            </a:r>
            <a:r>
              <a:rPr lang="el-GR" dirty="0"/>
              <a:t>2009)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9520" y="0"/>
            <a:ext cx="477647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25400">
              <a:lnSpc>
                <a:spcPct val="91200"/>
              </a:lnSpc>
              <a:tabLst>
                <a:tab pos="3819525" algn="l"/>
                <a:tab pos="3983354" algn="l"/>
              </a:tabLst>
            </a:pPr>
            <a:r>
              <a:rPr sz="2400" spc="-3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im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Gr</a:t>
            </a:r>
            <a:r>
              <a:rPr sz="2400" spc="-30" dirty="0">
                <a:latin typeface="Monotype Corsiva"/>
                <a:cs typeface="Monotype Corsiva"/>
              </a:rPr>
              <a:t>ee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ar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3</a:t>
            </a:r>
            <a:r>
              <a:rPr sz="2400" spc="-15" dirty="0">
                <a:latin typeface="Monotype Corsiva"/>
                <a:cs typeface="Monotype Corsiva"/>
              </a:rPr>
              <a:t>4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ide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ai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er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20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spi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ig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mbi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at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xp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60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eal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7</a:t>
            </a:r>
            <a:r>
              <a:rPr sz="2400" spc="-15" dirty="0">
                <a:latin typeface="Monotype Corsiva"/>
                <a:cs typeface="Monotype Corsiva"/>
              </a:rPr>
              <a:t>5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xp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ap</a:t>
            </a:r>
            <a:r>
              <a:rPr sz="2400" spc="-30" dirty="0">
                <a:latin typeface="Monotype Corsiva"/>
                <a:cs typeface="Monotype Corsiva"/>
              </a:rPr>
              <a:t>proac</a:t>
            </a:r>
            <a:r>
              <a:rPr sz="2400" spc="-15" dirty="0">
                <a:latin typeface="Monotype Corsiva"/>
                <a:cs typeface="Monotype Corsiva"/>
              </a:rPr>
              <a:t>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ou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5</a:t>
            </a:r>
            <a:r>
              <a:rPr sz="2400" spc="-15" dirty="0">
                <a:latin typeface="Monotype Corsiva"/>
                <a:cs typeface="Monotype Corsiva"/>
              </a:rPr>
              <a:t>3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ti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195</a:t>
            </a:r>
            <a:r>
              <a:rPr sz="2400" spc="-35" dirty="0">
                <a:latin typeface="Monotype Corsiva"/>
                <a:cs typeface="Monotype Corsiva"/>
              </a:rPr>
              <a:t>7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ytara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oo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Monotype Corsiva"/>
                <a:cs typeface="Monotype Corsiva"/>
              </a:rPr>
              <a:t>F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30" dirty="0">
                <a:latin typeface="Monotype Corsiva"/>
                <a:cs typeface="Monotype Corsiva"/>
              </a:rPr>
              <a:t>ia</a:t>
            </a:r>
            <a:r>
              <a:rPr sz="2400" spc="-40" dirty="0">
                <a:latin typeface="Monotype Corsiva"/>
                <a:cs typeface="Monotype Corsiva"/>
              </a:rPr>
              <a:t>nn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oral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at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ig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N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Su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eco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cip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3</a:t>
            </a:r>
            <a:r>
              <a:rPr sz="2400" spc="-15" dirty="0">
                <a:latin typeface="Monotype Corsiva"/>
                <a:cs typeface="Monotype Corsiva"/>
              </a:rPr>
              <a:t>0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ou</a:t>
            </a:r>
            <a:r>
              <a:rPr sz="2400" spc="-15" dirty="0">
                <a:latin typeface="Monotype Corsiva"/>
                <a:cs typeface="Monotype Corsiva"/>
              </a:rPr>
              <a:t>p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cl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di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197</a:t>
            </a:r>
            <a:r>
              <a:rPr sz="2400" spc="-15" dirty="0">
                <a:latin typeface="Monotype Corsiva"/>
                <a:cs typeface="Monotype Corsiva"/>
              </a:rPr>
              <a:t>2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V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nna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9429" y="836928"/>
            <a:ext cx="5905500" cy="464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75920" algn="r">
              <a:lnSpc>
                <a:spcPct val="100000"/>
              </a:lnSpc>
            </a:pPr>
            <a:r>
              <a:rPr sz="2400" spc="-15" dirty="0">
                <a:latin typeface="Monotype Corsiva"/>
                <a:cs typeface="Monotype Corsiva"/>
              </a:rPr>
              <a:t>k</a:t>
            </a:r>
            <a:endParaRPr sz="2400">
              <a:latin typeface="Monotype Corsiva"/>
              <a:cs typeface="Monotype Corsiv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050">
              <a:latin typeface="Times New Roman"/>
              <a:cs typeface="Times New Roman"/>
            </a:endParaRPr>
          </a:p>
          <a:p>
            <a:pPr marR="373380" algn="r">
              <a:lnSpc>
                <a:spcPct val="100000"/>
              </a:lnSpc>
            </a:pP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2849" y="4075429"/>
            <a:ext cx="2400300" cy="155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4150" algn="r">
              <a:lnSpc>
                <a:spcPct val="100000"/>
              </a:lnSpc>
            </a:pPr>
            <a:r>
              <a:rPr sz="2400" spc="-15" dirty="0">
                <a:latin typeface="Monotype Corsiva"/>
                <a:cs typeface="Monotype Corsiva"/>
              </a:rPr>
              <a:t>d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769" y="1628140"/>
            <a:ext cx="2143758" cy="3001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520" y="0"/>
            <a:ext cx="4776459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4300" y="332750"/>
            <a:ext cx="4321820" cy="3164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2849" y="4075429"/>
            <a:ext cx="2400299" cy="15582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4210" y="3573780"/>
            <a:ext cx="3022601" cy="304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2489" y="0"/>
            <a:ext cx="50381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9429" y="836928"/>
            <a:ext cx="5905500" cy="46405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9429" y="692161"/>
            <a:ext cx="2857500" cy="36715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2179" y="3068330"/>
            <a:ext cx="2910839" cy="3096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4F03CA2-D463-4EC8-9A5E-9D4EE2D0EB63}"/>
              </a:ext>
            </a:extLst>
          </p:cNvPr>
          <p:cNvSpPr/>
          <p:nvPr/>
        </p:nvSpPr>
        <p:spPr>
          <a:xfrm>
            <a:off x="0" y="5055880"/>
            <a:ext cx="3054341" cy="4101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Dimitris </a:t>
            </a:r>
            <a:r>
              <a:rPr lang="en-US" dirty="0" err="1"/>
              <a:t>Mytaras</a:t>
            </a:r>
            <a:r>
              <a:rPr lang="el-GR" dirty="0"/>
              <a:t>(</a:t>
            </a:r>
            <a:r>
              <a:rPr lang="en-US" dirty="0"/>
              <a:t>1934 </a:t>
            </a:r>
            <a:r>
              <a:rPr lang="el-GR" dirty="0"/>
              <a:t>– 2017)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3531" y="0"/>
            <a:ext cx="5918200" cy="662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91200"/>
              </a:lnSpc>
              <a:tabLst>
                <a:tab pos="1269365" algn="l"/>
              </a:tabLst>
            </a:pPr>
            <a:r>
              <a:rPr sz="2400" spc="-25" dirty="0">
                <a:latin typeface="Monotype Corsiva"/>
                <a:cs typeface="Monotype Corsiva"/>
              </a:rPr>
              <a:t>Y</a:t>
            </a:r>
            <a:r>
              <a:rPr sz="2400" spc="-40" dirty="0">
                <a:latin typeface="Monotype Corsiva"/>
                <a:cs typeface="Monotype Corsiva"/>
              </a:rPr>
              <a:t>ann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4</a:t>
            </a:r>
            <a:r>
              <a:rPr sz="2400" spc="-45" dirty="0">
                <a:latin typeface="Monotype Corsiva"/>
                <a:cs typeface="Monotype Corsiva"/>
              </a:rPr>
              <a:t>5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mai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x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on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st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ti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eal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mo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op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oli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ia</a:t>
            </a:r>
            <a:r>
              <a:rPr sz="2400" spc="-10" dirty="0">
                <a:latin typeface="Monotype Corsiva"/>
                <a:cs typeface="Monotype Corsiva"/>
              </a:rPr>
              <a:t>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ph</a:t>
            </a:r>
            <a:r>
              <a:rPr sz="2400" spc="-30" dirty="0">
                <a:latin typeface="Monotype Corsiva"/>
                <a:cs typeface="Monotype Corsiva"/>
              </a:rPr>
              <a:t>ea</a:t>
            </a:r>
            <a:r>
              <a:rPr sz="2400" spc="-45" dirty="0">
                <a:latin typeface="Monotype Corsiva"/>
                <a:cs typeface="Monotype Corsiva"/>
              </a:rPr>
              <a:t>va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196</a:t>
            </a:r>
            <a:r>
              <a:rPr sz="2400" spc="-35" dirty="0">
                <a:latin typeface="Monotype Corsiva"/>
                <a:cs typeface="Monotype Corsiva"/>
              </a:rPr>
              <a:t>8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3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6</a:t>
            </a:r>
            <a:r>
              <a:rPr sz="2400" spc="-15" dirty="0">
                <a:latin typeface="Monotype Corsiva"/>
                <a:cs typeface="Monotype Corsiva"/>
              </a:rPr>
              <a:t>8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ebel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ra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pr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Czech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lo</a:t>
            </a:r>
            <a:r>
              <a:rPr sz="2400" spc="-45" dirty="0">
                <a:latin typeface="Monotype Corsiva"/>
                <a:cs typeface="Monotype Corsiva"/>
              </a:rPr>
              <a:t>va</a:t>
            </a:r>
            <a:r>
              <a:rPr sz="2400" spc="-30" dirty="0">
                <a:latin typeface="Monotype Corsiva"/>
                <a:cs typeface="Monotype Corsiva"/>
              </a:rPr>
              <a:t>ki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5" dirty="0">
                <a:latin typeface="Monotype Corsiva"/>
                <a:cs typeface="Monotype Corsiva"/>
              </a:rPr>
              <a:t>p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5" dirty="0">
                <a:latin typeface="Monotype Corsiva"/>
                <a:cs typeface="Monotype Corsiva"/>
              </a:rPr>
              <a:t>'</a:t>
            </a:r>
            <a:r>
              <a:rPr sz="2400" spc="-20" dirty="0">
                <a:latin typeface="Monotype Corsiva"/>
                <a:cs typeface="Monotype Corsiva"/>
              </a:rPr>
              <a:t>ét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bl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re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li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j</a:t>
            </a:r>
            <a:r>
              <a:rPr sz="2400" spc="-40" dirty="0">
                <a:latin typeface="Monotype Corsiva"/>
                <a:cs typeface="Monotype Corsiva"/>
              </a:rPr>
              <a:t>un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1</a:t>
            </a:r>
            <a:r>
              <a:rPr sz="2400" spc="-45" dirty="0">
                <a:latin typeface="Monotype Corsiva"/>
                <a:cs typeface="Monotype Corsiva"/>
              </a:rPr>
              <a:t>967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7</a:t>
            </a:r>
            <a:r>
              <a:rPr sz="2400" spc="-15" dirty="0">
                <a:latin typeface="Monotype Corsiva"/>
                <a:cs typeface="Monotype Corsiva"/>
              </a:rPr>
              <a:t>4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fo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ou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1980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Psych</a:t>
            </a:r>
            <a:r>
              <a:rPr sz="2400" spc="-40" dirty="0">
                <a:latin typeface="Monotype Corsiva"/>
                <a:cs typeface="Monotype Corsiva"/>
              </a:rPr>
              <a:t>op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30" dirty="0">
                <a:latin typeface="Monotype Corsiva"/>
                <a:cs typeface="Monotype Corsiva"/>
              </a:rPr>
              <a:t>ac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ub</a:t>
            </a:r>
            <a:r>
              <a:rPr sz="2400" spc="-10" dirty="0">
                <a:latin typeface="Monotype Corsiva"/>
                <a:cs typeface="Monotype Corsiva"/>
              </a:rPr>
              <a:t>j</a:t>
            </a:r>
            <a:r>
              <a:rPr sz="2400" spc="-30" dirty="0">
                <a:latin typeface="Monotype Corsiva"/>
                <a:cs typeface="Monotype Corsiva"/>
              </a:rPr>
              <a:t>ec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tt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f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nu</a:t>
            </a:r>
            <a:r>
              <a:rPr sz="2400" spc="-30" dirty="0">
                <a:latin typeface="Monotype Corsiva"/>
                <a:cs typeface="Monotype Corsiva"/>
              </a:rPr>
              <a:t>de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5" dirty="0">
                <a:latin typeface="Monotype Corsiva"/>
                <a:cs typeface="Monotype Corsiva"/>
              </a:rPr>
              <a:t>d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at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oi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ex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30" dirty="0">
                <a:latin typeface="Monotype Corsiva"/>
                <a:cs typeface="Monotype Corsiva"/>
              </a:rPr>
              <a:t>lo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ig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co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as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p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colo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hi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1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"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om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Vi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dirty="0">
                <a:latin typeface="Monotype Corsiva"/>
                <a:cs typeface="Monotype Corsiva"/>
              </a:rPr>
              <a:t>"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ma</a:t>
            </a:r>
            <a:r>
              <a:rPr sz="2400" spc="-20" dirty="0">
                <a:latin typeface="Monotype Corsiva"/>
                <a:cs typeface="Monotype Corsiva"/>
              </a:rPr>
              <a:t>j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0" dirty="0">
                <a:latin typeface="Monotype Corsiva"/>
                <a:cs typeface="Monotype Corsiva"/>
              </a:rPr>
              <a:t>ou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10" dirty="0">
                <a:latin typeface="Monotype Corsiva"/>
                <a:cs typeface="Monotype Corsiva"/>
              </a:rPr>
              <a:t>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x</a:t>
            </a:r>
            <a:r>
              <a:rPr sz="2400" spc="-30" dirty="0">
                <a:latin typeface="Monotype Corsiva"/>
                <a:cs typeface="Monotype Corsiva"/>
              </a:rPr>
              <a:t>hibi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ho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t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40" dirty="0">
                <a:latin typeface="Monotype Corsiva"/>
                <a:cs typeface="Monotype Corsiva"/>
              </a:rPr>
              <a:t>u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Monotype Corsiva"/>
                <a:cs typeface="Monotype Corsiva"/>
              </a:rPr>
              <a:t>(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8</a:t>
            </a:r>
            <a:r>
              <a:rPr sz="2400" spc="-45" dirty="0">
                <a:latin typeface="Monotype Corsiva"/>
                <a:cs typeface="Monotype Corsiva"/>
              </a:rPr>
              <a:t>0</a:t>
            </a:r>
            <a:r>
              <a:rPr sz="2400" spc="-25" dirty="0">
                <a:latin typeface="Monotype Corsiva"/>
                <a:cs typeface="Monotype Corsiva"/>
              </a:rPr>
              <a:t>-</a:t>
            </a:r>
            <a:r>
              <a:rPr sz="2400" spc="-45" dirty="0">
                <a:latin typeface="Monotype Corsiva"/>
                <a:cs typeface="Monotype Corsiva"/>
              </a:rPr>
              <a:t>81</a:t>
            </a:r>
            <a:r>
              <a:rPr sz="2400" spc="-10" dirty="0">
                <a:latin typeface="Monotype Corsiva"/>
                <a:cs typeface="Monotype Corsiva"/>
              </a:rPr>
              <a:t>)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5" dirty="0">
                <a:latin typeface="Monotype Corsiva"/>
                <a:cs typeface="Monotype Corsiva"/>
              </a:rPr>
              <a:t>ad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20" dirty="0">
                <a:latin typeface="Monotype Corsiva"/>
                <a:cs typeface="Monotype Corsiva"/>
              </a:rPr>
              <a:t>m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o</a:t>
            </a:r>
            <a:r>
              <a:rPr sz="2400" spc="-10" dirty="0">
                <a:latin typeface="Monotype Corsiva"/>
                <a:cs typeface="Monotype Corsiva"/>
              </a:rPr>
              <a:t>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rt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Monotype Corsiva"/>
                <a:cs typeface="Monotype Corsiva"/>
              </a:rPr>
              <a:t>W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Monotype Corsiva"/>
                <a:cs typeface="Monotype Corsiva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B</a:t>
            </a:r>
            <a:r>
              <a:rPr sz="2400" spc="-20" dirty="0">
                <a:latin typeface="Monotype Corsiva"/>
                <a:cs typeface="Monotype Corsiva"/>
              </a:rPr>
              <a:t>e</a:t>
            </a:r>
            <a:r>
              <a:rPr sz="2400" spc="-30" dirty="0">
                <a:latin typeface="Monotype Corsiva"/>
                <a:cs typeface="Monotype Corsiva"/>
              </a:rPr>
              <a:t>r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3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30" dirty="0">
                <a:latin typeface="Monotype Corsiva"/>
                <a:cs typeface="Monotype Corsiva"/>
              </a:rPr>
              <a:t>se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Monotype Corsiva"/>
                <a:cs typeface="Monotype Corsiva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30" dirty="0">
                <a:latin typeface="Monotype Corsiva"/>
                <a:cs typeface="Monotype Corsiva"/>
              </a:rPr>
              <a:t>g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ex</a:t>
            </a:r>
            <a:r>
              <a:rPr sz="2400" spc="-45" dirty="0">
                <a:latin typeface="Monotype Corsiva"/>
                <a:cs typeface="Monotype Corsiva"/>
              </a:rPr>
              <a:t>h</a:t>
            </a:r>
            <a:r>
              <a:rPr sz="2400" spc="-30" dirty="0">
                <a:latin typeface="Monotype Corsiva"/>
                <a:cs typeface="Monotype Corsiva"/>
              </a:rPr>
              <a:t>ibi</a:t>
            </a:r>
            <a:r>
              <a:rPr sz="2400" spc="-20" dirty="0">
                <a:latin typeface="Monotype Corsiva"/>
                <a:cs typeface="Monotype Corsiva"/>
              </a:rPr>
              <a:t>t</a:t>
            </a:r>
            <a:r>
              <a:rPr sz="2400" spc="-30" dirty="0">
                <a:latin typeface="Monotype Corsiva"/>
                <a:cs typeface="Monotype Corsiva"/>
              </a:rPr>
              <a:t>io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81</a:t>
            </a:r>
            <a:r>
              <a:rPr sz="2400" dirty="0">
                <a:latin typeface="Monotype Corsiva"/>
                <a:cs typeface="Monotype Corsiva"/>
              </a:rPr>
              <a:t>.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S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c</a:t>
            </a:r>
            <a:r>
              <a:rPr sz="2400" spc="-10" dirty="0">
                <a:latin typeface="Monotype Corsiva"/>
                <a:cs typeface="Monotype Corsiva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Monotype Corsiva"/>
                <a:cs typeface="Monotype Corsiva"/>
              </a:rPr>
              <a:t>19</a:t>
            </a:r>
            <a:r>
              <a:rPr sz="2400" spc="-35" dirty="0">
                <a:latin typeface="Monotype Corsiva"/>
                <a:cs typeface="Monotype Corsiva"/>
              </a:rPr>
              <a:t>9</a:t>
            </a:r>
            <a:r>
              <a:rPr sz="2400" spc="-45" dirty="0">
                <a:latin typeface="Monotype Corsiva"/>
                <a:cs typeface="Monotype Corsiva"/>
              </a:rPr>
              <a:t>2</a:t>
            </a:r>
            <a:r>
              <a:rPr sz="2400" dirty="0">
                <a:latin typeface="Monotype Corsiva"/>
                <a:cs typeface="Monotype Corsiva"/>
              </a:rPr>
              <a:t>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P</a:t>
            </a:r>
            <a:r>
              <a:rPr sz="2400" spc="-20" dirty="0">
                <a:latin typeface="Monotype Corsiva"/>
                <a:cs typeface="Monotype Corsiva"/>
              </a:rPr>
              <a:t>s</a:t>
            </a:r>
            <a:r>
              <a:rPr sz="2400" spc="-40" dirty="0">
                <a:latin typeface="Monotype Corsiva"/>
                <a:cs typeface="Monotype Corsiva"/>
              </a:rPr>
              <a:t>y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40" dirty="0">
                <a:latin typeface="Monotype Corsiva"/>
                <a:cs typeface="Monotype Corsiva"/>
              </a:rPr>
              <a:t>ho</a:t>
            </a:r>
            <a:r>
              <a:rPr sz="2400" spc="-30" dirty="0">
                <a:latin typeface="Monotype Corsiva"/>
                <a:cs typeface="Monotype Corsiva"/>
              </a:rPr>
              <a:t>pe</a:t>
            </a:r>
            <a:r>
              <a:rPr sz="2400" spc="-45" dirty="0">
                <a:latin typeface="Monotype Corsiva"/>
                <a:cs typeface="Monotype Corsiva"/>
              </a:rPr>
              <a:t>d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5" dirty="0">
                <a:latin typeface="Monotype Corsiva"/>
                <a:cs typeface="Monotype Corsiva"/>
              </a:rPr>
              <a:t>v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Monotype Corsiva"/>
                <a:cs typeface="Monotype Corsiva"/>
              </a:rPr>
              <a:t>an</a:t>
            </a:r>
            <a:r>
              <a:rPr sz="2400" spc="-15" dirty="0">
                <a:latin typeface="Monotype Corsiva"/>
                <a:cs typeface="Monotype Corsiva"/>
              </a:rPr>
              <a:t>d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Monotype Corsiva"/>
                <a:cs typeface="Monotype Corsiva"/>
              </a:rPr>
              <a:t>w</a:t>
            </a:r>
            <a:r>
              <a:rPr sz="2400" spc="-40" dirty="0">
                <a:latin typeface="Monotype Corsiva"/>
                <a:cs typeface="Monotype Corsiva"/>
              </a:rPr>
              <a:t>o</a:t>
            </a:r>
            <a:r>
              <a:rPr sz="2400" spc="-20" dirty="0">
                <a:latin typeface="Monotype Corsiva"/>
                <a:cs typeface="Monotype Corsiva"/>
              </a:rPr>
              <a:t>r</a:t>
            </a:r>
            <a:r>
              <a:rPr sz="2400" spc="-45" dirty="0">
                <a:latin typeface="Monotype Corsiva"/>
                <a:cs typeface="Monotype Corsiva"/>
              </a:rPr>
              <a:t>k</a:t>
            </a:r>
            <a:r>
              <a:rPr sz="2400" spc="-10" dirty="0">
                <a:latin typeface="Monotype Corsiva"/>
                <a:cs typeface="Monotype Corsiva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Monotype Corsiva"/>
                <a:cs typeface="Monotype Corsiva"/>
              </a:rPr>
              <a:t>m</a:t>
            </a:r>
            <a:r>
              <a:rPr sz="2400" spc="-40" dirty="0">
                <a:latin typeface="Monotype Corsiva"/>
                <a:cs typeface="Monotype Corsiva"/>
              </a:rPr>
              <a:t>a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40" dirty="0">
                <a:latin typeface="Monotype Corsiva"/>
                <a:cs typeface="Monotype Corsiva"/>
              </a:rPr>
              <a:t>n</a:t>
            </a:r>
            <a:r>
              <a:rPr sz="2400" spc="-30" dirty="0">
                <a:latin typeface="Monotype Corsiva"/>
                <a:cs typeface="Monotype Corsiva"/>
              </a:rPr>
              <a:t>l</a:t>
            </a:r>
            <a:r>
              <a:rPr sz="2400" spc="-10" dirty="0">
                <a:latin typeface="Monotype Corsiva"/>
                <a:cs typeface="Monotype Corsiva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i</a:t>
            </a:r>
            <a:r>
              <a:rPr sz="2400" spc="-15" dirty="0">
                <a:latin typeface="Monotype Corsiva"/>
                <a:cs typeface="Monotype Corsiva"/>
              </a:rPr>
              <a:t>n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Monotype Corsiva"/>
                <a:cs typeface="Monotype Corsiva"/>
              </a:rPr>
              <a:t>Gr</a:t>
            </a:r>
            <a:r>
              <a:rPr sz="2400" spc="-30" dirty="0">
                <a:latin typeface="Monotype Corsiva"/>
                <a:cs typeface="Monotype Corsiva"/>
              </a:rPr>
              <a:t>ee</a:t>
            </a:r>
            <a:r>
              <a:rPr sz="2400" spc="-20" dirty="0">
                <a:latin typeface="Monotype Corsiva"/>
                <a:cs typeface="Monotype Corsiva"/>
              </a:rPr>
              <a:t>c</a:t>
            </a:r>
            <a:r>
              <a:rPr sz="2400" spc="-30" dirty="0">
                <a:latin typeface="Monotype Corsiva"/>
                <a:cs typeface="Monotype Corsiva"/>
              </a:rPr>
              <a:t>e</a:t>
            </a:r>
            <a:r>
              <a:rPr sz="2400" dirty="0">
                <a:latin typeface="Monotype Corsiva"/>
                <a:cs typeface="Monotype Corsiva"/>
              </a:rPr>
              <a:t>.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8221" y="0"/>
            <a:ext cx="687578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5600" algn="r">
              <a:lnSpc>
                <a:spcPct val="100000"/>
              </a:lnSpc>
            </a:pPr>
            <a:r>
              <a:rPr sz="2400" spc="-10" dirty="0">
                <a:latin typeface="Monotype Corsiva"/>
                <a:cs typeface="Monotype Corsiva"/>
              </a:rPr>
              <a:t>t</a:t>
            </a:r>
            <a:endParaRPr sz="2400">
              <a:latin typeface="Monotype Corsiva"/>
              <a:cs typeface="Monotype Corsiv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347980" algn="r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latin typeface="Monotype Corsiva"/>
                <a:cs typeface="Monotype Corsiva"/>
              </a:rPr>
              <a:t>,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968" y="1699260"/>
            <a:ext cx="1953258" cy="2593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531" y="0"/>
            <a:ext cx="5918210" cy="6629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4120" y="548630"/>
            <a:ext cx="3810000" cy="2981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2669" y="4075431"/>
            <a:ext cx="3887480" cy="19456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6380" y="835661"/>
            <a:ext cx="1899918" cy="25933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4120" y="3788411"/>
            <a:ext cx="2381250" cy="23342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8221" y="0"/>
            <a:ext cx="6875769" cy="6857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4572000" cy="4366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7220" y="2420630"/>
            <a:ext cx="4544049" cy="42925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C528A6F-579A-4336-8FBF-131235E829BF}"/>
              </a:ext>
            </a:extLst>
          </p:cNvPr>
          <p:cNvSpPr/>
          <p:nvPr/>
        </p:nvSpPr>
        <p:spPr>
          <a:xfrm>
            <a:off x="1" y="4075431"/>
            <a:ext cx="3429000" cy="2908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Yannis </a:t>
            </a:r>
            <a:r>
              <a:rPr lang="en-US" dirty="0" err="1"/>
              <a:t>Psychopedis</a:t>
            </a:r>
            <a:r>
              <a:rPr lang="el-GR" dirty="0"/>
              <a:t>(</a:t>
            </a:r>
            <a:r>
              <a:rPr lang="en-US" dirty="0"/>
              <a:t>1945</a:t>
            </a:r>
            <a:r>
              <a:rPr lang="el-GR" dirty="0"/>
              <a:t> -           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818</Words>
  <Application>Microsoft Office PowerPoint</Application>
  <PresentationFormat>Προβολή στην οθόνη (4:3)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Monotype Corsiva</vt:lpstr>
      <vt:lpstr>Poor Richard</vt:lpstr>
      <vt:lpstr>Sitka Text</vt:lpstr>
      <vt:lpstr>Times New Roman</vt:lpstr>
      <vt:lpstr>Office Theme</vt:lpstr>
      <vt:lpstr>Our national art works and painters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Painters from Greece</dc:title>
  <dc:creator>Online2PDF.com</dc:creator>
  <cp:lastModifiedBy>Emmanouil Kontogiannakis</cp:lastModifiedBy>
  <cp:revision>19</cp:revision>
  <dcterms:created xsi:type="dcterms:W3CDTF">2019-04-23T19:55:11Z</dcterms:created>
  <dcterms:modified xsi:type="dcterms:W3CDTF">2019-04-24T08:54:22Z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2019-04-23T00:00:00Z</vt:filetime>
  </property>
  <property fmtid="{D5CDD505-2E9C-101B-9397-08002B2CF9AE}" pid="3" name="LastSaved">
    <vt:filetime>2019-04-23T00:00:00Z</vt:filetime>
  </property>
</Properties>
</file>