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203634C-5073-4D3C-8BB8-1667DEEE3624}"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2215A-B842-47AA-AD05-6BDE1EA1952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67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3634C-5073-4D3C-8BB8-1667DEEE3624}"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2215A-B842-47AA-AD05-6BDE1EA19528}" type="slidenum">
              <a:rPr lang="en-US" smtClean="0"/>
              <a:t>‹#›</a:t>
            </a:fld>
            <a:endParaRPr lang="en-US"/>
          </a:p>
        </p:txBody>
      </p:sp>
    </p:spTree>
    <p:extLst>
      <p:ext uri="{BB962C8B-B14F-4D97-AF65-F5344CB8AC3E}">
        <p14:creationId xmlns:p14="http://schemas.microsoft.com/office/powerpoint/2010/main" val="266901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3634C-5073-4D3C-8BB8-1667DEEE3624}"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2215A-B842-47AA-AD05-6BDE1EA1952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71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3634C-5073-4D3C-8BB8-1667DEEE3624}"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2215A-B842-47AA-AD05-6BDE1EA19528}" type="slidenum">
              <a:rPr lang="en-US" smtClean="0"/>
              <a:t>‹#›</a:t>
            </a:fld>
            <a:endParaRPr lang="en-US"/>
          </a:p>
        </p:txBody>
      </p:sp>
    </p:spTree>
    <p:extLst>
      <p:ext uri="{BB962C8B-B14F-4D97-AF65-F5344CB8AC3E}">
        <p14:creationId xmlns:p14="http://schemas.microsoft.com/office/powerpoint/2010/main" val="426596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3634C-5073-4D3C-8BB8-1667DEEE3624}"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2215A-B842-47AA-AD05-6BDE1EA1952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4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03634C-5073-4D3C-8BB8-1667DEEE3624}"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2215A-B842-47AA-AD05-6BDE1EA19528}" type="slidenum">
              <a:rPr lang="en-US" smtClean="0"/>
              <a:t>‹#›</a:t>
            </a:fld>
            <a:endParaRPr lang="en-US"/>
          </a:p>
        </p:txBody>
      </p:sp>
    </p:spTree>
    <p:extLst>
      <p:ext uri="{BB962C8B-B14F-4D97-AF65-F5344CB8AC3E}">
        <p14:creationId xmlns:p14="http://schemas.microsoft.com/office/powerpoint/2010/main" val="197355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03634C-5073-4D3C-8BB8-1667DEEE3624}"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2215A-B842-47AA-AD05-6BDE1EA19528}" type="slidenum">
              <a:rPr lang="en-US" smtClean="0"/>
              <a:t>‹#›</a:t>
            </a:fld>
            <a:endParaRPr lang="en-US"/>
          </a:p>
        </p:txBody>
      </p:sp>
    </p:spTree>
    <p:extLst>
      <p:ext uri="{BB962C8B-B14F-4D97-AF65-F5344CB8AC3E}">
        <p14:creationId xmlns:p14="http://schemas.microsoft.com/office/powerpoint/2010/main" val="74522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03634C-5073-4D3C-8BB8-1667DEEE3624}"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2215A-B842-47AA-AD05-6BDE1EA19528}" type="slidenum">
              <a:rPr lang="en-US" smtClean="0"/>
              <a:t>‹#›</a:t>
            </a:fld>
            <a:endParaRPr lang="en-US"/>
          </a:p>
        </p:txBody>
      </p:sp>
    </p:spTree>
    <p:extLst>
      <p:ext uri="{BB962C8B-B14F-4D97-AF65-F5344CB8AC3E}">
        <p14:creationId xmlns:p14="http://schemas.microsoft.com/office/powerpoint/2010/main" val="225991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3634C-5073-4D3C-8BB8-1667DEEE3624}"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2215A-B842-47AA-AD05-6BDE1EA19528}" type="slidenum">
              <a:rPr lang="en-US" smtClean="0"/>
              <a:t>‹#›</a:t>
            </a:fld>
            <a:endParaRPr lang="en-US"/>
          </a:p>
        </p:txBody>
      </p:sp>
    </p:spTree>
    <p:extLst>
      <p:ext uri="{BB962C8B-B14F-4D97-AF65-F5344CB8AC3E}">
        <p14:creationId xmlns:p14="http://schemas.microsoft.com/office/powerpoint/2010/main" val="129437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03634C-5073-4D3C-8BB8-1667DEEE3624}"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2215A-B842-47AA-AD05-6BDE1EA19528}" type="slidenum">
              <a:rPr lang="en-US" smtClean="0"/>
              <a:t>‹#›</a:t>
            </a:fld>
            <a:endParaRPr lang="en-US"/>
          </a:p>
        </p:txBody>
      </p:sp>
    </p:spTree>
    <p:extLst>
      <p:ext uri="{BB962C8B-B14F-4D97-AF65-F5344CB8AC3E}">
        <p14:creationId xmlns:p14="http://schemas.microsoft.com/office/powerpoint/2010/main" val="187339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3634C-5073-4D3C-8BB8-1667DEEE3624}"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2215A-B842-47AA-AD05-6BDE1EA1952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15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203634C-5073-4D3C-8BB8-1667DEEE3624}" type="datetimeFigureOut">
              <a:rPr lang="en-US" smtClean="0"/>
              <a:t>10/9/2019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8A2215A-B842-47AA-AD05-6BDE1EA1952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605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great Romanian painters</a:t>
            </a:r>
            <a:br>
              <a:rPr lang="en-US" dirty="0"/>
            </a:br>
            <a:endParaRPr lang="en-US" dirty="0"/>
          </a:p>
        </p:txBody>
      </p:sp>
      <p:sp>
        <p:nvSpPr>
          <p:cNvPr id="3" name="Subtitle 2"/>
          <p:cNvSpPr>
            <a:spLocks noGrp="1"/>
          </p:cNvSpPr>
          <p:nvPr>
            <p:ph type="subTitle" idx="1"/>
          </p:nvPr>
        </p:nvSpPr>
        <p:spPr/>
        <p:txBody>
          <a:bodyPr/>
          <a:lstStyle/>
          <a:p>
            <a:r>
              <a:rPr lang="en-US" dirty="0"/>
              <a:t>Made by </a:t>
            </a:r>
            <a:r>
              <a:rPr lang="en-US" dirty="0" err="1"/>
              <a:t>Ciobanu</a:t>
            </a:r>
            <a:r>
              <a:rPr lang="en-US" dirty="0"/>
              <a:t> </a:t>
            </a:r>
            <a:r>
              <a:rPr lang="en-US" dirty="0" err="1"/>
              <a:t>Alexandru</a:t>
            </a:r>
            <a:endParaRPr lang="en-US" dirty="0"/>
          </a:p>
        </p:txBody>
      </p:sp>
    </p:spTree>
    <p:extLst>
      <p:ext uri="{BB962C8B-B14F-4D97-AF65-F5344CB8AC3E}">
        <p14:creationId xmlns:p14="http://schemas.microsoft.com/office/powerpoint/2010/main" val="5763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60">
        <p15:prstTrans prst="curtains"/>
        <p:sndAc>
          <p:stSnd>
            <p:snd r:embed="rId2" name="applause.wav"/>
          </p:stSnd>
        </p:sndAc>
      </p:transition>
    </mc:Choice>
    <mc:Fallback xmlns="">
      <p:transition>
        <p:fade/>
        <p:sndAc>
          <p:stSnd>
            <p:snd r:embed="rId3" name="applaus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Nicolae</a:t>
            </a:r>
            <a:r>
              <a:rPr lang="en-US" dirty="0"/>
              <a:t> </a:t>
            </a:r>
            <a:r>
              <a:rPr lang="en-US" dirty="0" err="1"/>
              <a:t>Grigorescu</a:t>
            </a:r>
            <a:endParaRPr lang="en-US" dirty="0"/>
          </a:p>
        </p:txBody>
      </p:sp>
      <p:sp>
        <p:nvSpPr>
          <p:cNvPr id="3" name="Content Placeholder 2"/>
          <p:cNvSpPr>
            <a:spLocks noGrp="1"/>
          </p:cNvSpPr>
          <p:nvPr>
            <p:ph sz="half" idx="1"/>
          </p:nvPr>
        </p:nvSpPr>
        <p:spPr/>
        <p:txBody>
          <a:bodyPr>
            <a:normAutofit/>
          </a:bodyPr>
          <a:lstStyle/>
          <a:p>
            <a:r>
              <a:rPr lang="en-US" dirty="0">
                <a:latin typeface="Times New Roman" panose="02020603050405020304" pitchFamily="18" charset="0"/>
                <a:cs typeface="Times New Roman" panose="02020603050405020304" pitchFamily="18" charset="0"/>
              </a:rPr>
              <a:t>He was born in </a:t>
            </a:r>
            <a:r>
              <a:rPr lang="en-US" dirty="0" err="1">
                <a:latin typeface="Times New Roman" panose="02020603050405020304" pitchFamily="18" charset="0"/>
                <a:cs typeface="Times New Roman" panose="02020603050405020304" pitchFamily="18" charset="0"/>
              </a:rPr>
              <a:t>Pitaru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Dâmboviţa</a:t>
            </a:r>
            <a:r>
              <a:rPr lang="en-US" dirty="0">
                <a:latin typeface="Times New Roman" panose="02020603050405020304" pitchFamily="18" charset="0"/>
                <a:cs typeface="Times New Roman" panose="02020603050405020304" pitchFamily="18" charset="0"/>
              </a:rPr>
              <a:t>. In 1843 the family moved to Bucharest.</a:t>
            </a:r>
          </a:p>
          <a:p>
            <a:r>
              <a:rPr lang="en-US" dirty="0">
                <a:latin typeface="Times New Roman" panose="02020603050405020304" pitchFamily="18" charset="0"/>
                <a:cs typeface="Times New Roman" panose="02020603050405020304" pitchFamily="18" charset="0"/>
              </a:rPr>
              <a:t>Notable work:</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Țărancă</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Muscel</a:t>
            </a:r>
            <a:r>
              <a:rPr lang="en-US" dirty="0">
                <a:latin typeface="Times New Roman" panose="02020603050405020304" pitchFamily="18" charset="0"/>
                <a:cs typeface="Times New Roman" panose="02020603050405020304" pitchFamily="18" charset="0"/>
              </a:rPr>
              <a:t>, Car cu </a:t>
            </a:r>
            <a:r>
              <a:rPr lang="en-US" dirty="0" err="1">
                <a:latin typeface="Times New Roman" panose="02020603050405020304" pitchFamily="18" charset="0"/>
                <a:cs typeface="Times New Roman" panose="02020603050405020304" pitchFamily="18" charset="0"/>
              </a:rPr>
              <a:t>boi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Atacul</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Smârdan</a:t>
            </a:r>
            <a:r>
              <a:rPr lang="en-US" dirty="0">
                <a:latin typeface="Times New Roman" panose="02020603050405020304" pitchFamily="18" charset="0"/>
                <a:cs typeface="Times New Roman" panose="02020603050405020304" pitchFamily="18" charset="0"/>
              </a:rPr>
              <a:t>, Fata cu </a:t>
            </a:r>
            <a:r>
              <a:rPr lang="en-US" dirty="0" err="1">
                <a:latin typeface="Times New Roman" panose="02020603050405020304" pitchFamily="18" charset="0"/>
                <a:cs typeface="Times New Roman" panose="02020603050405020304" pitchFamily="18" charset="0"/>
              </a:rPr>
              <a:t>basmaua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galbenă.He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dieds</a:t>
            </a:r>
            <a:r>
              <a:rPr lang="en-US" dirty="0">
                <a:latin typeface="Times New Roman" panose="02020603050405020304" pitchFamily="18" charset="0"/>
                <a:cs typeface="Times New Roman" panose="02020603050405020304" pitchFamily="18" charset="0"/>
              </a:rPr>
              <a:t> at	21 July 1907 (aged 69)</a:t>
            </a:r>
          </a:p>
        </p:txBody>
      </p:sp>
      <p:pic>
        <p:nvPicPr>
          <p:cNvPr id="5" name="Content Placeholder 4"/>
          <p:cNvPicPr>
            <a:picLocks noGrp="1" noChangeAspect="1"/>
          </p:cNvPicPr>
          <p:nvPr>
            <p:ph sz="half" idx="2"/>
          </p:nvPr>
        </p:nvPicPr>
        <p:blipFill>
          <a:blip r:embed="rId2"/>
          <a:stretch>
            <a:fillRect/>
          </a:stretch>
        </p:blipFill>
        <p:spPr>
          <a:xfrm>
            <a:off x="7290594" y="1547812"/>
            <a:ext cx="3143250" cy="3848100"/>
          </a:xfrm>
          <a:prstGeom prst="rect">
            <a:avLst/>
          </a:prstGeom>
        </p:spPr>
      </p:pic>
    </p:spTree>
    <p:extLst>
      <p:ext uri="{BB962C8B-B14F-4D97-AF65-F5344CB8AC3E}">
        <p14:creationId xmlns:p14="http://schemas.microsoft.com/office/powerpoint/2010/main" val="3703645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Theodor </a:t>
            </a:r>
            <a:r>
              <a:rPr lang="en-US" dirty="0" err="1"/>
              <a:t>Pallady</a:t>
            </a:r>
            <a:endParaRPr lang="en-US" dirty="0"/>
          </a:p>
        </p:txBody>
      </p:sp>
      <p:sp>
        <p:nvSpPr>
          <p:cNvPr id="3" name="Content Placeholder 2"/>
          <p:cNvSpPr>
            <a:spLocks noGrp="1"/>
          </p:cNvSpPr>
          <p:nvPr>
            <p:ph sz="half" idx="1"/>
          </p:nvPr>
        </p:nvSpPr>
        <p:spPr>
          <a:xfrm>
            <a:off x="603070" y="1641489"/>
            <a:ext cx="5492930" cy="4860790"/>
          </a:xfrm>
        </p:spPr>
        <p:txBody>
          <a:bodyPr>
            <a:normAutofit/>
          </a:bodyPr>
          <a:lstStyle/>
          <a:p>
            <a:pPr algn="just"/>
            <a:r>
              <a:rPr lang="en-US" dirty="0" err="1"/>
              <a:t>Pallady</a:t>
            </a:r>
            <a:r>
              <a:rPr lang="en-US" dirty="0"/>
              <a:t> was born in </a:t>
            </a:r>
            <a:r>
              <a:rPr lang="en-US" dirty="0" err="1"/>
              <a:t>Iaşi</a:t>
            </a:r>
            <a:r>
              <a:rPr lang="en-US" dirty="0"/>
              <a:t>, but at a young age, his family sent him to Dresden, where he studied engineering at the Dresden University of Technology between 1887 and 1889. At the same time, he studied art with Erwin </a:t>
            </a:r>
            <a:r>
              <a:rPr lang="en-US" dirty="0" err="1"/>
              <a:t>Oehme</a:t>
            </a:r>
            <a:r>
              <a:rPr lang="en-US" dirty="0"/>
              <a:t>, who, </a:t>
            </a:r>
            <a:r>
              <a:rPr lang="en-US" dirty="0" err="1"/>
              <a:t>recognising</a:t>
            </a:r>
            <a:r>
              <a:rPr lang="en-US" dirty="0"/>
              <a:t> his artistic intuition, suggested that he go to Paris. In Paris, </a:t>
            </a:r>
            <a:r>
              <a:rPr lang="en-US" dirty="0" err="1"/>
              <a:t>Pallady</a:t>
            </a:r>
            <a:r>
              <a:rPr lang="en-US" dirty="0"/>
              <a:t> worked in the studio of </a:t>
            </a:r>
            <a:r>
              <a:rPr lang="en-US" dirty="0" err="1"/>
              <a:t>Aman</a:t>
            </a:r>
            <a:r>
              <a:rPr lang="en-US" dirty="0"/>
              <a:t> Jean and enrolled in the Academy of Fine Arts (</a:t>
            </a:r>
            <a:r>
              <a:rPr lang="en-US" dirty="0" err="1"/>
              <a:t>Académie</a:t>
            </a:r>
            <a:r>
              <a:rPr lang="en-US" dirty="0"/>
              <a:t> des Beaux-Arts). In 1892, he worked in the studio of Gustave Moreau, where he had as colleagues Henri Matisse, Georges Rouault, and Albert </a:t>
            </a:r>
            <a:r>
              <a:rPr lang="en-US" dirty="0" err="1"/>
              <a:t>Marquet</a:t>
            </a:r>
            <a:r>
              <a:rPr lang="en-US" dirty="0"/>
              <a:t>.</a:t>
            </a:r>
          </a:p>
        </p:txBody>
      </p:sp>
      <p:pic>
        <p:nvPicPr>
          <p:cNvPr id="5" name="Content Placeholder 4"/>
          <p:cNvPicPr>
            <a:picLocks noGrp="1" noChangeAspect="1"/>
          </p:cNvPicPr>
          <p:nvPr>
            <p:ph sz="half" idx="2"/>
          </p:nvPr>
        </p:nvPicPr>
        <p:blipFill>
          <a:blip r:embed="rId2"/>
          <a:stretch>
            <a:fillRect/>
          </a:stretch>
        </p:blipFill>
        <p:spPr>
          <a:xfrm>
            <a:off x="7486730" y="1641489"/>
            <a:ext cx="3131978" cy="4022725"/>
          </a:xfrm>
          <a:prstGeom prst="rect">
            <a:avLst/>
          </a:prstGeom>
        </p:spPr>
      </p:pic>
    </p:spTree>
    <p:extLst>
      <p:ext uri="{BB962C8B-B14F-4D97-AF65-F5344CB8AC3E}">
        <p14:creationId xmlns:p14="http://schemas.microsoft.com/office/powerpoint/2010/main" val="376785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Theodor </a:t>
            </a:r>
            <a:r>
              <a:rPr lang="en-US" dirty="0" err="1"/>
              <a:t>Pallady</a:t>
            </a:r>
            <a:endParaRPr lang="en-US" dirty="0"/>
          </a:p>
        </p:txBody>
      </p:sp>
      <p:sp>
        <p:nvSpPr>
          <p:cNvPr id="3" name="Content Placeholder 2"/>
          <p:cNvSpPr>
            <a:spLocks noGrp="1"/>
          </p:cNvSpPr>
          <p:nvPr>
            <p:ph sz="half" idx="1"/>
          </p:nvPr>
        </p:nvSpPr>
        <p:spPr>
          <a:xfrm>
            <a:off x="355600" y="1920240"/>
            <a:ext cx="6172200" cy="4663440"/>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In 1904, </a:t>
            </a:r>
            <a:r>
              <a:rPr lang="en-US" dirty="0" err="1">
                <a:latin typeface="Times New Roman" panose="02020603050405020304" pitchFamily="18" charset="0"/>
                <a:cs typeface="Times New Roman" panose="02020603050405020304" pitchFamily="18" charset="0"/>
              </a:rPr>
              <a:t>Pallady</a:t>
            </a:r>
            <a:r>
              <a:rPr lang="en-US" dirty="0">
                <a:latin typeface="Times New Roman" panose="02020603050405020304" pitchFamily="18" charset="0"/>
                <a:cs typeface="Times New Roman" panose="02020603050405020304" pitchFamily="18" charset="0"/>
              </a:rPr>
              <a:t> returned to Romania, where he held an exhibition at the Romanian Athenaeum. However, he maintained close connections with Paris, where he continued to hold many personal exhibitions, up until World War II. </a:t>
            </a:r>
            <a:r>
              <a:rPr lang="en-US" dirty="0" err="1">
                <a:latin typeface="Times New Roman" panose="02020603050405020304" pitchFamily="18" charset="0"/>
                <a:cs typeface="Times New Roman" panose="02020603050405020304" pitchFamily="18" charset="0"/>
              </a:rPr>
              <a:t>Pallady</a:t>
            </a:r>
            <a:r>
              <a:rPr lang="en-US" dirty="0">
                <a:latin typeface="Times New Roman" panose="02020603050405020304" pitchFamily="18" charset="0"/>
                <a:cs typeface="Times New Roman" panose="02020603050405020304" pitchFamily="18" charset="0"/>
              </a:rPr>
              <a:t> never lost the contact with Romania and had friends from the community of Romanian artists and intellectuals living in Paris, including Benjamin </a:t>
            </a:r>
            <a:r>
              <a:rPr lang="en-US" dirty="0" err="1">
                <a:latin typeface="Times New Roman" panose="02020603050405020304" pitchFamily="18" charset="0"/>
                <a:cs typeface="Times New Roman" panose="02020603050405020304" pitchFamily="18" charset="0"/>
              </a:rPr>
              <a:t>Fondane</a:t>
            </a:r>
            <a:r>
              <a:rPr lang="en-US" dirty="0">
                <a:latin typeface="Times New Roman" panose="02020603050405020304" pitchFamily="18" charset="0"/>
                <a:cs typeface="Times New Roman" panose="02020603050405020304" pitchFamily="18" charset="0"/>
              </a:rPr>
              <a:t>, George </a:t>
            </a:r>
            <a:r>
              <a:rPr lang="en-US" dirty="0" err="1">
                <a:latin typeface="Times New Roman" panose="02020603050405020304" pitchFamily="18" charset="0"/>
                <a:cs typeface="Times New Roman" panose="02020603050405020304" pitchFamily="18" charset="0"/>
              </a:rPr>
              <a:t>Enescu</a:t>
            </a:r>
            <a:r>
              <a:rPr lang="en-US" dirty="0">
                <a:latin typeface="Times New Roman" panose="02020603050405020304" pitchFamily="18" charset="0"/>
                <a:cs typeface="Times New Roman" panose="02020603050405020304" pitchFamily="18" charset="0"/>
              </a:rPr>
              <a:t>, Constantin </a:t>
            </a:r>
            <a:r>
              <a:rPr lang="en-US" dirty="0" err="1">
                <a:latin typeface="Times New Roman" panose="02020603050405020304" pitchFamily="18" charset="0"/>
                <a:cs typeface="Times New Roman" panose="02020603050405020304" pitchFamily="18" charset="0"/>
              </a:rPr>
              <a:t>Brâncuși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Camil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Nicolae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Dărăscu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Panait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Istrati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Eugène</a:t>
            </a:r>
            <a:r>
              <a:rPr lang="en-US" dirty="0">
                <a:latin typeface="Times New Roman" panose="02020603050405020304" pitchFamily="18" charset="0"/>
                <a:cs typeface="Times New Roman" panose="02020603050405020304" pitchFamily="18" charset="0"/>
              </a:rPr>
              <a:t> Ionesco, Emil </a:t>
            </a:r>
            <a:r>
              <a:rPr lang="en-US" dirty="0" err="1">
                <a:latin typeface="Times New Roman" panose="02020603050405020304" pitchFamily="18" charset="0"/>
                <a:cs typeface="Times New Roman" panose="02020603050405020304" pitchFamily="18" charset="0"/>
              </a:rPr>
              <a:t>Cioran</a:t>
            </a:r>
            <a:r>
              <a:rPr lang="en-US" dirty="0">
                <a:latin typeface="Times New Roman" panose="02020603050405020304" pitchFamily="18" charset="0"/>
                <a:cs typeface="Times New Roman" panose="02020603050405020304" pitchFamily="18" charset="0"/>
              </a:rPr>
              <a:t> and Paul </a:t>
            </a:r>
            <a:r>
              <a:rPr lang="en-US" dirty="0" err="1">
                <a:latin typeface="Times New Roman" panose="02020603050405020304" pitchFamily="18" charset="0"/>
                <a:cs typeface="Times New Roman" panose="02020603050405020304" pitchFamily="18" charset="0"/>
              </a:rPr>
              <a:t>Celan</a:t>
            </a:r>
            <a:r>
              <a:rPr lang="en-US" dirty="0">
                <a:latin typeface="Times New Roman" panose="02020603050405020304" pitchFamily="18" charset="0"/>
                <a:cs typeface="Times New Roman" panose="02020603050405020304" pitchFamily="18" charset="0"/>
              </a:rPr>
              <a:t>. Theodor </a:t>
            </a:r>
            <a:r>
              <a:rPr lang="en-US" dirty="0" err="1">
                <a:latin typeface="Times New Roman" panose="02020603050405020304" pitchFamily="18" charset="0"/>
                <a:cs typeface="Times New Roman" panose="02020603050405020304" pitchFamily="18" charset="0"/>
              </a:rPr>
              <a:t>Pallady</a:t>
            </a:r>
            <a:r>
              <a:rPr lang="en-US" dirty="0">
                <a:latin typeface="Times New Roman" panose="02020603050405020304" pitchFamily="18" charset="0"/>
                <a:cs typeface="Times New Roman" panose="02020603050405020304" pitchFamily="18" charset="0"/>
              </a:rPr>
              <a:t> bought </a:t>
            </a:r>
            <a:r>
              <a:rPr lang="en-US" dirty="0" err="1">
                <a:latin typeface="Times New Roman" panose="02020603050405020304" pitchFamily="18" charset="0"/>
                <a:cs typeface="Times New Roman" panose="02020603050405020304" pitchFamily="18" charset="0"/>
              </a:rPr>
              <a:t>Brâncuși</a:t>
            </a:r>
            <a:r>
              <a:rPr lang="en-US" dirty="0">
                <a:latin typeface="Times New Roman" panose="02020603050405020304" pitchFamily="18" charset="0"/>
                <a:cs typeface="Times New Roman" panose="02020603050405020304" pitchFamily="18" charset="0"/>
              </a:rPr>
              <a:t> sculpture The first Kiss, this work is a little kiss pink marble, and the first work of modern art. This sculpture is dated 1905 and was brought it with him to Romanian. He also exhibited at the Venice Biennale in 1924, 1940 and 1942.</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 died in Bucharest, and is buried in </a:t>
            </a:r>
            <a:r>
              <a:rPr lang="en-US" dirty="0" err="1">
                <a:latin typeface="Times New Roman" panose="02020603050405020304" pitchFamily="18" charset="0"/>
                <a:cs typeface="Times New Roman" panose="02020603050405020304" pitchFamily="18" charset="0"/>
              </a:rPr>
              <a:t>Bellu</a:t>
            </a:r>
            <a:r>
              <a:rPr lang="en-US" dirty="0">
                <a:latin typeface="Times New Roman" panose="02020603050405020304" pitchFamily="18" charset="0"/>
                <a:cs typeface="Times New Roman" panose="02020603050405020304" pitchFamily="18" charset="0"/>
              </a:rPr>
              <a:t> cemetery. </a:t>
            </a:r>
          </a:p>
        </p:txBody>
      </p:sp>
      <p:pic>
        <p:nvPicPr>
          <p:cNvPr id="5" name="Content Placeholder 4"/>
          <p:cNvPicPr>
            <a:picLocks noGrp="1" noChangeAspect="1"/>
          </p:cNvPicPr>
          <p:nvPr>
            <p:ph sz="half" idx="2"/>
          </p:nvPr>
        </p:nvPicPr>
        <p:blipFill>
          <a:blip r:embed="rId2"/>
          <a:stretch>
            <a:fillRect/>
          </a:stretch>
        </p:blipFill>
        <p:spPr>
          <a:xfrm>
            <a:off x="7589002" y="1920240"/>
            <a:ext cx="3333833" cy="4022725"/>
          </a:xfrm>
          <a:prstGeom prst="rect">
            <a:avLst/>
          </a:prstGeom>
        </p:spPr>
      </p:pic>
    </p:spTree>
    <p:extLst>
      <p:ext uri="{BB962C8B-B14F-4D97-AF65-F5344CB8AC3E}">
        <p14:creationId xmlns:p14="http://schemas.microsoft.com/office/powerpoint/2010/main" val="2384067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Theodor Aman</a:t>
            </a:r>
          </a:p>
        </p:txBody>
      </p:sp>
      <p:sp>
        <p:nvSpPr>
          <p:cNvPr id="3" name="Content Placeholder 2"/>
          <p:cNvSpPr>
            <a:spLocks noGrp="1"/>
          </p:cNvSpPr>
          <p:nvPr>
            <p:ph sz="half" idx="1"/>
          </p:nvPr>
        </p:nvSpPr>
        <p:spPr>
          <a:xfrm>
            <a:off x="527538" y="2048607"/>
            <a:ext cx="5492262" cy="4128355"/>
          </a:xfrm>
        </p:spPr>
        <p:txBody>
          <a:bodyPr>
            <a:noAutofit/>
          </a:bodyPr>
          <a:lstStyle/>
          <a:p>
            <a:pPr algn="just"/>
            <a:r>
              <a:rPr lang="en-US" sz="2000" dirty="0">
                <a:latin typeface="Times New Roman" panose="02020603050405020304" pitchFamily="18" charset="0"/>
                <a:cs typeface="Times New Roman" panose="02020603050405020304" pitchFamily="18" charset="0"/>
              </a:rPr>
              <a:t>His father was a cavalry commander from Craiova but he was born in </a:t>
            </a:r>
            <a:r>
              <a:rPr lang="en-US" sz="2000" dirty="0" err="1">
                <a:latin typeface="Times New Roman" panose="02020603050405020304" pitchFamily="18" charset="0"/>
                <a:cs typeface="Times New Roman" panose="02020603050405020304" pitchFamily="18" charset="0"/>
              </a:rPr>
              <a:t>Câmpulung</a:t>
            </a:r>
            <a:r>
              <a:rPr lang="en-US" sz="2000" dirty="0">
                <a:latin typeface="Times New Roman" panose="02020603050405020304" pitchFamily="18" charset="0"/>
                <a:cs typeface="Times New Roman" panose="02020603050405020304" pitchFamily="18" charset="0"/>
              </a:rPr>
              <a:t>, where his family had fled to escape the plague. After displaying an early affinity for art, he took his first lessons with Constantin </a:t>
            </a:r>
            <a:r>
              <a:rPr lang="en-US" sz="2000" dirty="0" err="1">
                <a:latin typeface="Times New Roman" panose="02020603050405020304" pitchFamily="18" charset="0"/>
                <a:cs typeface="Times New Roman" panose="02020603050405020304" pitchFamily="18" charset="0"/>
              </a:rPr>
              <a:t>Lecca</a:t>
            </a:r>
            <a:r>
              <a:rPr lang="en-US" sz="2000" dirty="0">
                <a:latin typeface="Times New Roman" panose="02020603050405020304" pitchFamily="18" charset="0"/>
                <a:cs typeface="Times New Roman" panose="02020603050405020304" pitchFamily="18" charset="0"/>
              </a:rPr>
              <a:t> and Carol Wallenstein de Vella  at Carol I National College. In 1850, he went to Paris, where he studied briefly with Michel Martin </a:t>
            </a:r>
            <a:r>
              <a:rPr lang="en-US" sz="2000" dirty="0" err="1">
                <a:latin typeface="Times New Roman" panose="02020603050405020304" pitchFamily="18" charset="0"/>
                <a:cs typeface="Times New Roman" panose="02020603050405020304" pitchFamily="18" charset="0"/>
              </a:rPr>
              <a:t>Drolling</a:t>
            </a:r>
            <a:r>
              <a:rPr lang="en-US" sz="2000" dirty="0">
                <a:latin typeface="Times New Roman" panose="02020603050405020304" pitchFamily="18" charset="0"/>
                <a:cs typeface="Times New Roman" panose="02020603050405020304" pitchFamily="18" charset="0"/>
              </a:rPr>
              <a:t> then, after </a:t>
            </a:r>
            <a:r>
              <a:rPr lang="en-US" sz="2000" dirty="0" err="1">
                <a:latin typeface="Times New Roman" panose="02020603050405020304" pitchFamily="18" charset="0"/>
                <a:cs typeface="Times New Roman" panose="02020603050405020304" pitchFamily="18" charset="0"/>
              </a:rPr>
              <a:t>Drolling's</a:t>
            </a:r>
            <a:r>
              <a:rPr lang="en-US" sz="2000" dirty="0">
                <a:latin typeface="Times New Roman" panose="02020603050405020304" pitchFamily="18" charset="0"/>
                <a:cs typeface="Times New Roman" panose="02020603050405020304" pitchFamily="18" charset="0"/>
              </a:rPr>
              <a:t> death, with François-Édouard Picot. While there, he became part of the Romanian revolutionary circles. Three years later, he had his first exhibition at the Salon. </a:t>
            </a:r>
          </a:p>
        </p:txBody>
      </p:sp>
      <p:sp>
        <p:nvSpPr>
          <p:cNvPr id="4" name="Content Placeholder 3"/>
          <p:cNvSpPr>
            <a:spLocks noGrp="1"/>
          </p:cNvSpPr>
          <p:nvPr>
            <p:ph sz="half" idx="2"/>
          </p:nvPr>
        </p:nvSpPr>
        <p:spPr>
          <a:xfrm>
            <a:off x="6963220" y="1858107"/>
            <a:ext cx="4184034" cy="3880773"/>
          </a:xfrm>
        </p:spPr>
        <p:txBody>
          <a:bodyPr>
            <a:normAutofit fontScale="92500" lnSpcReduction="10000"/>
          </a:bodyPr>
          <a:lstStyle/>
          <a:p>
            <a:pPr algn="just"/>
            <a:r>
              <a:rPr lang="en-US" sz="2000" dirty="0">
                <a:latin typeface="Times New Roman" panose="02020603050405020304" pitchFamily="18" charset="0"/>
                <a:cs typeface="Times New Roman" panose="02020603050405020304" pitchFamily="18" charset="0"/>
              </a:rPr>
              <a:t>After that, he went to Istanbul in an effort to sell some paintings to the Sultan and visited Sevastopol during the Crimean War, creating history paintings with themes related to Romania's nationalist aspirations. In 1855, he presented one of his best-known works, depicting the Battle of Alma, at the Exposition </a:t>
            </a:r>
            <a:r>
              <a:rPr lang="en-US" sz="2000" dirty="0" err="1">
                <a:latin typeface="Times New Roman" panose="02020603050405020304" pitchFamily="18" charset="0"/>
                <a:cs typeface="Times New Roman" panose="02020603050405020304" pitchFamily="18" charset="0"/>
              </a:rPr>
              <a:t>Universelle</a:t>
            </a:r>
            <a:r>
              <a:rPr lang="en-US" sz="2000" dirty="0">
                <a:latin typeface="Times New Roman" panose="02020603050405020304" pitchFamily="18" charset="0"/>
                <a:cs typeface="Times New Roman" panose="02020603050405020304" pitchFamily="18" charset="0"/>
              </a:rPr>
              <a:t>. When he returned home, he was knighted by Prince </a:t>
            </a:r>
            <a:r>
              <a:rPr lang="en-US" sz="2000" dirty="0" err="1">
                <a:latin typeface="Times New Roman" panose="02020603050405020304" pitchFamily="18" charset="0"/>
                <a:cs typeface="Times New Roman" panose="02020603050405020304" pitchFamily="18" charset="0"/>
              </a:rPr>
              <a:t>Barbu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Dimitrie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Știrbei</a:t>
            </a:r>
            <a:r>
              <a:rPr lang="en-US" sz="2000" dirty="0">
                <a:latin typeface="Times New Roman" panose="02020603050405020304" pitchFamily="18" charset="0"/>
                <a:cs typeface="Times New Roman" panose="02020603050405020304" pitchFamily="18" charset="0"/>
              </a:rPr>
              <a:t> and presented with a scholarship to continue his studies in Paris, where he came under the influence of the Barbizon school. After a brief stay in Rome, he returned to Bucharest. </a:t>
            </a:r>
          </a:p>
        </p:txBody>
      </p:sp>
    </p:spTree>
    <p:extLst>
      <p:ext uri="{BB962C8B-B14F-4D97-AF65-F5344CB8AC3E}">
        <p14:creationId xmlns:p14="http://schemas.microsoft.com/office/powerpoint/2010/main" val="1093277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3F7A-A5B1-4DD8-9AB4-205D3FED5A39}"/>
              </a:ext>
            </a:extLst>
          </p:cNvPr>
          <p:cNvSpPr>
            <a:spLocks noGrp="1"/>
          </p:cNvSpPr>
          <p:nvPr>
            <p:ph type="title"/>
          </p:nvPr>
        </p:nvSpPr>
        <p:spPr/>
        <p:txBody>
          <a:bodyPr/>
          <a:lstStyle/>
          <a:p>
            <a:r>
              <a:rPr lang="en-US" dirty="0"/>
              <a:t>Theodor Aman</a:t>
            </a:r>
          </a:p>
        </p:txBody>
      </p:sp>
      <p:sp>
        <p:nvSpPr>
          <p:cNvPr id="3" name="Content Placeholder 2">
            <a:extLst>
              <a:ext uri="{FF2B5EF4-FFF2-40B4-BE49-F238E27FC236}">
                <a16:creationId xmlns:a16="http://schemas.microsoft.com/office/drawing/2014/main" id="{9834DD53-09FB-4333-96E8-15ABDEFD04A0}"/>
              </a:ext>
            </a:extLst>
          </p:cNvPr>
          <p:cNvSpPr>
            <a:spLocks noGrp="1"/>
          </p:cNvSpPr>
          <p:nvPr>
            <p:ph sz="half" idx="1"/>
          </p:nvPr>
        </p:nvSpPr>
        <p:spPr/>
        <p:txBody>
          <a:bodyPr>
            <a:normAutofit fontScale="85000" lnSpcReduction="20000"/>
          </a:bodyPr>
          <a:lstStyle/>
          <a:p>
            <a:pPr algn="just"/>
            <a:r>
              <a:rPr lang="en-US" dirty="0"/>
              <a:t>In 1864, he and Gheorghe </a:t>
            </a:r>
            <a:r>
              <a:rPr lang="en-US" dirty="0" err="1"/>
              <a:t>Tattarescu</a:t>
            </a:r>
            <a:r>
              <a:rPr lang="en-US" dirty="0"/>
              <a:t> convinced Romania's ruler, Alexandru </a:t>
            </a:r>
            <a:r>
              <a:rPr lang="en-US" dirty="0" err="1"/>
              <a:t>Ioan</a:t>
            </a:r>
            <a:r>
              <a:rPr lang="en-US" dirty="0"/>
              <a:t> </a:t>
            </a:r>
            <a:r>
              <a:rPr lang="en-US" dirty="0" err="1"/>
              <a:t>Cuza</a:t>
            </a:r>
            <a:r>
              <a:rPr lang="en-US" dirty="0"/>
              <a:t>, to establish the "National School of Fine Arts" (now known as the Bucharest National University of Arts). Aman was appointed its first Director and held that position until his death.[1]</a:t>
            </a:r>
          </a:p>
          <a:p>
            <a:endParaRPr lang="en-US" dirty="0"/>
          </a:p>
          <a:p>
            <a:r>
              <a:rPr lang="en-US" dirty="0"/>
              <a:t>In 1908, his home and workshop was converted into the Theodor Aman Museum in dedication to his life and works.</a:t>
            </a:r>
          </a:p>
          <a:p>
            <a:endParaRPr lang="en-US" dirty="0"/>
          </a:p>
          <a:p>
            <a:r>
              <a:rPr lang="en-US" dirty="0"/>
              <a:t>In 2014, to celebrate the 150th anniversary of the school's founding, </a:t>
            </a:r>
            <a:r>
              <a:rPr lang="en-US" dirty="0" err="1"/>
              <a:t>Poșta</a:t>
            </a:r>
            <a:r>
              <a:rPr lang="en-US" dirty="0"/>
              <a:t> </a:t>
            </a:r>
            <a:r>
              <a:rPr lang="en-US" dirty="0" err="1"/>
              <a:t>Română</a:t>
            </a:r>
            <a:r>
              <a:rPr lang="en-US" dirty="0"/>
              <a:t> issued a commemorative stamp with Aman's likeness. </a:t>
            </a:r>
          </a:p>
        </p:txBody>
      </p:sp>
      <p:pic>
        <p:nvPicPr>
          <p:cNvPr id="5" name="Content Placeholder 4">
            <a:extLst>
              <a:ext uri="{FF2B5EF4-FFF2-40B4-BE49-F238E27FC236}">
                <a16:creationId xmlns:a16="http://schemas.microsoft.com/office/drawing/2014/main" id="{705DF1CA-5937-4212-9CA4-1576296AB48A}"/>
              </a:ext>
            </a:extLst>
          </p:cNvPr>
          <p:cNvPicPr>
            <a:picLocks noGrp="1" noChangeAspect="1"/>
          </p:cNvPicPr>
          <p:nvPr>
            <p:ph sz="half" idx="2"/>
          </p:nvPr>
        </p:nvPicPr>
        <p:blipFill>
          <a:blip r:embed="rId2"/>
          <a:stretch>
            <a:fillRect/>
          </a:stretch>
        </p:blipFill>
        <p:spPr>
          <a:xfrm>
            <a:off x="7647885" y="2286000"/>
            <a:ext cx="2885867" cy="4022725"/>
          </a:xfrm>
          <a:prstGeom prst="rect">
            <a:avLst/>
          </a:prstGeom>
        </p:spPr>
      </p:pic>
    </p:spTree>
    <p:extLst>
      <p:ext uri="{BB962C8B-B14F-4D97-AF65-F5344CB8AC3E}">
        <p14:creationId xmlns:p14="http://schemas.microsoft.com/office/powerpoint/2010/main" val="2124187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FCF1A5-78B7-4E0F-A835-678ABF02A78E}"/>
              </a:ext>
            </a:extLst>
          </p:cNvPr>
          <p:cNvPicPr>
            <a:picLocks noChangeAspect="1"/>
          </p:cNvPicPr>
          <p:nvPr/>
        </p:nvPicPr>
        <p:blipFill>
          <a:blip r:embed="rId2"/>
          <a:stretch>
            <a:fillRect/>
          </a:stretch>
        </p:blipFill>
        <p:spPr>
          <a:xfrm>
            <a:off x="10205213" y="78232"/>
            <a:ext cx="1854518" cy="2247900"/>
          </a:xfrm>
          <a:prstGeom prst="rect">
            <a:avLst/>
          </a:prstGeom>
        </p:spPr>
      </p:pic>
      <p:sp>
        <p:nvSpPr>
          <p:cNvPr id="2" name="Title 1">
            <a:extLst>
              <a:ext uri="{FF2B5EF4-FFF2-40B4-BE49-F238E27FC236}">
                <a16:creationId xmlns:a16="http://schemas.microsoft.com/office/drawing/2014/main" id="{BD72344C-C0F6-4438-AFDC-B8DA4E8C5D17}"/>
              </a:ext>
            </a:extLst>
          </p:cNvPr>
          <p:cNvSpPr>
            <a:spLocks noGrp="1"/>
          </p:cNvSpPr>
          <p:nvPr>
            <p:ph type="title"/>
          </p:nvPr>
        </p:nvSpPr>
        <p:spPr/>
        <p:txBody>
          <a:bodyPr/>
          <a:lstStyle/>
          <a:p>
            <a:r>
              <a:rPr lang="en-US" dirty="0"/>
              <a:t>Nicolae </a:t>
            </a:r>
            <a:r>
              <a:rPr lang="en-US" dirty="0" err="1"/>
              <a:t>Tonitza</a:t>
            </a:r>
            <a:endParaRPr lang="en-US" dirty="0"/>
          </a:p>
        </p:txBody>
      </p:sp>
      <p:sp>
        <p:nvSpPr>
          <p:cNvPr id="3" name="Content Placeholder 2">
            <a:extLst>
              <a:ext uri="{FF2B5EF4-FFF2-40B4-BE49-F238E27FC236}">
                <a16:creationId xmlns:a16="http://schemas.microsoft.com/office/drawing/2014/main" id="{96A9FE9D-70AE-4D17-82B1-7201C3E10716}"/>
              </a:ext>
            </a:extLst>
          </p:cNvPr>
          <p:cNvSpPr>
            <a:spLocks noGrp="1"/>
          </p:cNvSpPr>
          <p:nvPr>
            <p:ph sz="half" idx="1"/>
          </p:nvPr>
        </p:nvSpPr>
        <p:spPr>
          <a:xfrm>
            <a:off x="452627" y="2260600"/>
            <a:ext cx="4754880" cy="4023360"/>
          </a:xfrm>
        </p:spPr>
        <p:txBody>
          <a:bodyPr>
            <a:normAutofit/>
          </a:bodyPr>
          <a:lstStyle/>
          <a:p>
            <a:pPr algn="just"/>
            <a:r>
              <a:rPr lang="en-US" sz="1700" dirty="0">
                <a:latin typeface="Times New Roman" panose="02020603050405020304" pitchFamily="18" charset="0"/>
                <a:cs typeface="Times New Roman" panose="02020603050405020304" pitchFamily="18" charset="0"/>
              </a:rPr>
              <a:t>Born in </a:t>
            </a:r>
            <a:r>
              <a:rPr lang="en-US" sz="1700" dirty="0" err="1">
                <a:latin typeface="Times New Roman" panose="02020603050405020304" pitchFamily="18" charset="0"/>
                <a:cs typeface="Times New Roman" panose="02020603050405020304" pitchFamily="18" charset="0"/>
              </a:rPr>
              <a:t>Bârlad</a:t>
            </a:r>
            <a:r>
              <a:rPr lang="en-US" sz="1700" dirty="0">
                <a:latin typeface="Times New Roman" panose="02020603050405020304" pitchFamily="18" charset="0"/>
                <a:cs typeface="Times New Roman" panose="02020603050405020304" pitchFamily="18" charset="0"/>
              </a:rPr>
              <a:t>, he left his home town in 1902 in order to attend the </a:t>
            </a:r>
            <a:r>
              <a:rPr lang="en-US" sz="1700" dirty="0" err="1">
                <a:latin typeface="Times New Roman" panose="02020603050405020304" pitchFamily="18" charset="0"/>
                <a:cs typeface="Times New Roman" panose="02020603050405020304" pitchFamily="18" charset="0"/>
              </a:rPr>
              <a:t>Iaşi</a:t>
            </a:r>
            <a:r>
              <a:rPr lang="en-US" sz="1700" dirty="0">
                <a:latin typeface="Times New Roman" panose="02020603050405020304" pitchFamily="18" charset="0"/>
                <a:cs typeface="Times New Roman" panose="02020603050405020304" pitchFamily="18" charset="0"/>
              </a:rPr>
              <a:t> National School of Fine Arts, where he had among his teachers Gheorghe </a:t>
            </a:r>
            <a:r>
              <a:rPr lang="en-US" sz="1700" dirty="0" err="1">
                <a:latin typeface="Times New Roman" panose="02020603050405020304" pitchFamily="18" charset="0"/>
                <a:cs typeface="Times New Roman" panose="02020603050405020304" pitchFamily="18" charset="0"/>
              </a:rPr>
              <a:t>Popovici</a:t>
            </a:r>
            <a:r>
              <a:rPr lang="en-US" sz="1700" dirty="0">
                <a:latin typeface="Times New Roman" panose="02020603050405020304" pitchFamily="18" charset="0"/>
                <a:cs typeface="Times New Roman" panose="02020603050405020304" pitchFamily="18" charset="0"/>
              </a:rPr>
              <a:t> and </a:t>
            </a:r>
            <a:r>
              <a:rPr lang="en-US" sz="1700" dirty="0" err="1">
                <a:latin typeface="Times New Roman" panose="02020603050405020304" pitchFamily="18" charset="0"/>
                <a:cs typeface="Times New Roman" panose="02020603050405020304" pitchFamily="18" charset="0"/>
              </a:rPr>
              <a:t>Emanoil</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Bardasare</a:t>
            </a:r>
            <a:r>
              <a:rPr lang="en-US" sz="1700" dirty="0">
                <a:latin typeface="Times New Roman" panose="02020603050405020304" pitchFamily="18" charset="0"/>
                <a:cs typeface="Times New Roman" panose="02020603050405020304" pitchFamily="18" charset="0"/>
              </a:rPr>
              <a:t>. He visited Italy together with University of Bucharest students of archeology under the direction of </a:t>
            </a:r>
            <a:r>
              <a:rPr lang="en-US" sz="1700" dirty="0" err="1">
                <a:latin typeface="Times New Roman" panose="02020603050405020304" pitchFamily="18" charset="0"/>
                <a:cs typeface="Times New Roman" panose="02020603050405020304" pitchFamily="18" charset="0"/>
              </a:rPr>
              <a:t>Grigore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Tocilescu</a:t>
            </a:r>
            <a:r>
              <a:rPr lang="en-US" sz="1700" dirty="0">
                <a:latin typeface="Times New Roman" panose="02020603050405020304" pitchFamily="18" charset="0"/>
                <a:cs typeface="Times New Roman" panose="02020603050405020304" pitchFamily="18" charset="0"/>
              </a:rPr>
              <a:t>. During that period, together with some of his fellow students, </a:t>
            </a:r>
            <a:r>
              <a:rPr lang="en-US" sz="1700" dirty="0" err="1">
                <a:latin typeface="Times New Roman" panose="02020603050405020304" pitchFamily="18" charset="0"/>
                <a:cs typeface="Times New Roman" panose="02020603050405020304" pitchFamily="18" charset="0"/>
              </a:rPr>
              <a:t>Tonitza</a:t>
            </a:r>
            <a:r>
              <a:rPr lang="en-US" sz="1700" dirty="0">
                <a:latin typeface="Times New Roman" panose="02020603050405020304" pitchFamily="18" charset="0"/>
                <a:cs typeface="Times New Roman" panose="02020603050405020304" pitchFamily="18" charset="0"/>
              </a:rPr>
              <a:t> painted the walls of </a:t>
            </a:r>
            <a:r>
              <a:rPr lang="en-US" sz="1700" dirty="0" err="1">
                <a:latin typeface="Times New Roman" panose="02020603050405020304" pitchFamily="18" charset="0"/>
                <a:cs typeface="Times New Roman" panose="02020603050405020304" pitchFamily="18" charset="0"/>
              </a:rPr>
              <a:t>Grozeşti</a:t>
            </a:r>
            <a:r>
              <a:rPr lang="en-US" sz="1700" dirty="0">
                <a:latin typeface="Times New Roman" panose="02020603050405020304" pitchFamily="18" charset="0"/>
                <a:cs typeface="Times New Roman" panose="02020603050405020304" pitchFamily="18" charset="0"/>
              </a:rPr>
              <a:t> church. In 1908 he left for Munich, where he attended the Royal Academy of Fine Arts; he began publishing political cartoons in </a:t>
            </a:r>
            <a:r>
              <a:rPr lang="en-US" sz="1700" dirty="0" err="1">
                <a:latin typeface="Times New Roman" panose="02020603050405020304" pitchFamily="18" charset="0"/>
                <a:cs typeface="Times New Roman" panose="02020603050405020304" pitchFamily="18" charset="0"/>
              </a:rPr>
              <a:t>Furnica</a:t>
            </a:r>
            <a:r>
              <a:rPr lang="en-US" sz="1700" dirty="0">
                <a:latin typeface="Times New Roman" panose="02020603050405020304" pitchFamily="18" charset="0"/>
                <a:cs typeface="Times New Roman" panose="02020603050405020304" pitchFamily="18" charset="0"/>
              </a:rPr>
              <a:t>, and contributing art criticism articles to Arta </a:t>
            </a:r>
            <a:r>
              <a:rPr lang="en-US" sz="1700" dirty="0" err="1">
                <a:latin typeface="Times New Roman" panose="02020603050405020304" pitchFamily="18" charset="0"/>
                <a:cs typeface="Times New Roman" panose="02020603050405020304" pitchFamily="18" charset="0"/>
              </a:rPr>
              <a:t>Română</a:t>
            </a:r>
            <a:r>
              <a:rPr lang="en-US" sz="1700" dirty="0">
                <a:latin typeface="Times New Roman" panose="02020603050405020304" pitchFamily="18" charset="0"/>
                <a:cs typeface="Times New Roman" panose="02020603050405020304" pitchFamily="18" charset="0"/>
              </a:rPr>
              <a:t>.</a:t>
            </a:r>
          </a:p>
        </p:txBody>
      </p:sp>
      <p:sp>
        <p:nvSpPr>
          <p:cNvPr id="4" name="Content Placeholder 3">
            <a:extLst>
              <a:ext uri="{FF2B5EF4-FFF2-40B4-BE49-F238E27FC236}">
                <a16:creationId xmlns:a16="http://schemas.microsoft.com/office/drawing/2014/main" id="{7221F16D-9636-4E8A-B1C3-CD2FBA6400F2}"/>
              </a:ext>
            </a:extLst>
          </p:cNvPr>
          <p:cNvSpPr>
            <a:spLocks noGrp="1"/>
          </p:cNvSpPr>
          <p:nvPr>
            <p:ph sz="half" idx="2"/>
          </p:nvPr>
        </p:nvSpPr>
        <p:spPr>
          <a:xfrm>
            <a:off x="5328920" y="2260600"/>
            <a:ext cx="4754880" cy="4023360"/>
          </a:xfrm>
        </p:spPr>
        <p:txBody>
          <a:bodyPr>
            <a:normAutofit/>
          </a:bodyPr>
          <a:lstStyle/>
          <a:p>
            <a:pPr algn="just"/>
            <a:r>
              <a:rPr lang="en-US" sz="1700" dirty="0" err="1">
                <a:latin typeface="Times New Roman" panose="02020603050405020304" pitchFamily="18" charset="0"/>
                <a:cs typeface="Times New Roman" panose="02020603050405020304" pitchFamily="18" charset="0"/>
              </a:rPr>
              <a:t>Tonitza</a:t>
            </a:r>
            <a:r>
              <a:rPr lang="en-US" sz="1700" dirty="0">
                <a:latin typeface="Times New Roman" panose="02020603050405020304" pitchFamily="18" charset="0"/>
                <a:cs typeface="Times New Roman" panose="02020603050405020304" pitchFamily="18" charset="0"/>
              </a:rPr>
              <a:t> spent the following three years in Paris, where he visited artists' studios, and studied famous paintings. Although the young artist's creation would initially conform to the prevalent style, his gift for </a:t>
            </a:r>
            <a:r>
              <a:rPr lang="en-US" sz="1700" dirty="0" err="1">
                <a:latin typeface="Times New Roman" panose="02020603050405020304" pitchFamily="18" charset="0"/>
                <a:cs typeface="Times New Roman" panose="02020603050405020304" pitchFamily="18" charset="0"/>
              </a:rPr>
              <a:t>colour</a:t>
            </a:r>
            <a:r>
              <a:rPr lang="en-US" sz="1700" dirty="0">
                <a:latin typeface="Times New Roman" panose="02020603050405020304" pitchFamily="18" charset="0"/>
                <a:cs typeface="Times New Roman" panose="02020603050405020304" pitchFamily="18" charset="0"/>
              </a:rPr>
              <a:t> and his personal touch would eventually lead him towards experiment. Throughout his life, he remained committed to the Munich School,[4] hailing its innovative style over the supposedly "obscure imitators of Matisse".</a:t>
            </a:r>
          </a:p>
          <a:p>
            <a:endParaRPr lang="en-US" sz="1700" dirty="0">
              <a:latin typeface="Times New Roman" panose="02020603050405020304" pitchFamily="18" charset="0"/>
              <a:cs typeface="Times New Roman" panose="02020603050405020304" pitchFamily="18" charset="0"/>
            </a:endParaRPr>
          </a:p>
          <a:p>
            <a:r>
              <a:rPr lang="en-US" sz="1700" dirty="0">
                <a:latin typeface="Times New Roman" panose="02020603050405020304" pitchFamily="18" charset="0"/>
                <a:cs typeface="Times New Roman" panose="02020603050405020304" pitchFamily="18" charset="0"/>
              </a:rPr>
              <a:t>After his return, </a:t>
            </a:r>
            <a:r>
              <a:rPr lang="en-US" sz="1700" dirty="0" err="1">
                <a:latin typeface="Times New Roman" panose="02020603050405020304" pitchFamily="18" charset="0"/>
                <a:cs typeface="Times New Roman" panose="02020603050405020304" pitchFamily="18" charset="0"/>
              </a:rPr>
              <a:t>Tonitza</a:t>
            </a:r>
            <a:r>
              <a:rPr lang="en-US" sz="1700" dirty="0">
                <a:latin typeface="Times New Roman" panose="02020603050405020304" pitchFamily="18" charset="0"/>
                <a:cs typeface="Times New Roman" panose="02020603050405020304" pitchFamily="18" charset="0"/>
              </a:rPr>
              <a:t> painted frescos in several churches of Moldavia and worked as an art teacher, and then, together with Cezar Petrescu, as editor of </a:t>
            </a:r>
            <a:r>
              <a:rPr lang="en-US" sz="1700" dirty="0" err="1">
                <a:latin typeface="Times New Roman" panose="02020603050405020304" pitchFamily="18" charset="0"/>
                <a:cs typeface="Times New Roman" panose="02020603050405020304" pitchFamily="18" charset="0"/>
              </a:rPr>
              <a:t>Iaşul</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newspaper.He</a:t>
            </a:r>
            <a:r>
              <a:rPr lang="en-US" sz="1700" dirty="0">
                <a:latin typeface="Times New Roman" panose="02020603050405020304" pitchFamily="18" charset="0"/>
                <a:cs typeface="Times New Roman" panose="02020603050405020304" pitchFamily="18" charset="0"/>
              </a:rPr>
              <a:t> married </a:t>
            </a:r>
            <a:r>
              <a:rPr lang="en-US" sz="1700" dirty="0" err="1">
                <a:latin typeface="Times New Roman" panose="02020603050405020304" pitchFamily="18" charset="0"/>
                <a:cs typeface="Times New Roman" panose="02020603050405020304" pitchFamily="18" charset="0"/>
              </a:rPr>
              <a:t>Ecaterina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Climescu</a:t>
            </a:r>
            <a:r>
              <a:rPr lang="en-US" sz="1700" dirty="0">
                <a:latin typeface="Times New Roman" panose="02020603050405020304" pitchFamily="18" charset="0"/>
                <a:cs typeface="Times New Roman" panose="02020603050405020304" pitchFamily="18" charset="0"/>
              </a:rPr>
              <a:t> in 1913.</a:t>
            </a:r>
          </a:p>
        </p:txBody>
      </p:sp>
    </p:spTree>
    <p:extLst>
      <p:ext uri="{BB962C8B-B14F-4D97-AF65-F5344CB8AC3E}">
        <p14:creationId xmlns:p14="http://schemas.microsoft.com/office/powerpoint/2010/main" val="2097864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7601-AAFB-475C-B3AF-7EF2A4A204A4}"/>
              </a:ext>
            </a:extLst>
          </p:cNvPr>
          <p:cNvSpPr>
            <a:spLocks noGrp="1"/>
          </p:cNvSpPr>
          <p:nvPr>
            <p:ph type="title"/>
          </p:nvPr>
        </p:nvSpPr>
        <p:spPr/>
        <p:txBody>
          <a:bodyPr/>
          <a:lstStyle/>
          <a:p>
            <a:r>
              <a:rPr lang="en-US" dirty="0"/>
              <a:t>Nicolae </a:t>
            </a:r>
            <a:r>
              <a:rPr lang="en-US" dirty="0" err="1"/>
              <a:t>Tonitza</a:t>
            </a:r>
            <a:endParaRPr lang="en-US" dirty="0"/>
          </a:p>
        </p:txBody>
      </p:sp>
      <p:sp>
        <p:nvSpPr>
          <p:cNvPr id="3" name="Content Placeholder 2">
            <a:extLst>
              <a:ext uri="{FF2B5EF4-FFF2-40B4-BE49-F238E27FC236}">
                <a16:creationId xmlns:a16="http://schemas.microsoft.com/office/drawing/2014/main" id="{2DBA5200-C5F9-4C47-9BA6-E35E2DBC02EB}"/>
              </a:ext>
            </a:extLst>
          </p:cNvPr>
          <p:cNvSpPr>
            <a:spLocks noGrp="1"/>
          </p:cNvSpPr>
          <p:nvPr>
            <p:ph sz="half" idx="1"/>
          </p:nvPr>
        </p:nvSpPr>
        <p:spPr/>
        <p:txBody>
          <a:bodyPr>
            <a:normAutofit/>
          </a:bodyPr>
          <a:lstStyle/>
          <a:p>
            <a:pPr algn="just"/>
            <a:r>
              <a:rPr lang="en-US" sz="2000" dirty="0"/>
              <a:t>The art collector Krikor </a:t>
            </a:r>
            <a:r>
              <a:rPr lang="en-US" sz="2000" dirty="0" err="1"/>
              <a:t>Zambaccian</a:t>
            </a:r>
            <a:r>
              <a:rPr lang="en-US" sz="2000" dirty="0"/>
              <a:t>, whom </a:t>
            </a:r>
            <a:r>
              <a:rPr lang="en-US" sz="2000" dirty="0" err="1"/>
              <a:t>Tonitza</a:t>
            </a:r>
            <a:r>
              <a:rPr lang="en-US" sz="2000" dirty="0"/>
              <a:t> befriended after 1925, indicated that, during its existence, </a:t>
            </a:r>
            <a:r>
              <a:rPr lang="en-US" sz="2000" dirty="0" err="1"/>
              <a:t>Iaşul</a:t>
            </a:r>
            <a:r>
              <a:rPr lang="en-US" sz="2000" dirty="0"/>
              <a:t> sided with the Conservative Party, opposing Romania's entry into World War I. He fell severely ill in 1937, and died three years later. He is buried at the </a:t>
            </a:r>
            <a:r>
              <a:rPr lang="en-US" sz="2000" dirty="0" err="1"/>
              <a:t>Ghencea</a:t>
            </a:r>
            <a:r>
              <a:rPr lang="en-US" sz="2000" dirty="0"/>
              <a:t> cemetery, in Bucharest. </a:t>
            </a:r>
          </a:p>
        </p:txBody>
      </p:sp>
      <p:pic>
        <p:nvPicPr>
          <p:cNvPr id="5" name="Content Placeholder 4">
            <a:extLst>
              <a:ext uri="{FF2B5EF4-FFF2-40B4-BE49-F238E27FC236}">
                <a16:creationId xmlns:a16="http://schemas.microsoft.com/office/drawing/2014/main" id="{0A136932-8B4F-4A53-9829-612283484F90}"/>
              </a:ext>
            </a:extLst>
          </p:cNvPr>
          <p:cNvPicPr>
            <a:picLocks noGrp="1" noChangeAspect="1"/>
          </p:cNvPicPr>
          <p:nvPr>
            <p:ph sz="half" idx="2"/>
          </p:nvPr>
        </p:nvPicPr>
        <p:blipFill>
          <a:blip r:embed="rId2"/>
          <a:stretch>
            <a:fillRect/>
          </a:stretch>
        </p:blipFill>
        <p:spPr>
          <a:xfrm>
            <a:off x="8115300" y="1703832"/>
            <a:ext cx="2416969" cy="3445466"/>
          </a:xfrm>
          <a:prstGeom prst="rect">
            <a:avLst/>
          </a:prstGeom>
        </p:spPr>
      </p:pic>
    </p:spTree>
    <p:extLst>
      <p:ext uri="{BB962C8B-B14F-4D97-AF65-F5344CB8AC3E}">
        <p14:creationId xmlns:p14="http://schemas.microsoft.com/office/powerpoint/2010/main" val="5080251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5BA3-D7C3-4156-8495-0A1E1DD3B184}"/>
              </a:ext>
            </a:extLst>
          </p:cNvPr>
          <p:cNvSpPr>
            <a:spLocks noGrp="1"/>
          </p:cNvSpPr>
          <p:nvPr>
            <p:ph type="ctrTitle"/>
          </p:nvPr>
        </p:nvSpPr>
        <p:spPr>
          <a:xfrm>
            <a:off x="292100" y="5010937"/>
            <a:ext cx="7772400" cy="1463040"/>
          </a:xfrm>
        </p:spPr>
        <p:txBody>
          <a:bodyPr/>
          <a:lstStyle/>
          <a:p>
            <a:r>
              <a:rPr lang="en-US" dirty="0" err="1"/>
              <a:t>ThANK</a:t>
            </a:r>
            <a:r>
              <a:rPr lang="en-US" dirty="0"/>
              <a:t> YOU FOR THE ATTENTION!</a:t>
            </a:r>
          </a:p>
        </p:txBody>
      </p:sp>
    </p:spTree>
    <p:extLst>
      <p:ext uri="{BB962C8B-B14F-4D97-AF65-F5344CB8AC3E}">
        <p14:creationId xmlns:p14="http://schemas.microsoft.com/office/powerpoint/2010/main" val="2416378106"/>
      </p:ext>
    </p:extLst>
  </p:cSld>
  <p:clrMapOvr>
    <a:masterClrMapping/>
  </p:clrMapOvr>
  <mc:AlternateContent xmlns:mc="http://schemas.openxmlformats.org/markup-compatibility/2006" xmlns:p14="http://schemas.microsoft.com/office/powerpoint/2010/main">
    <mc:Choice Requires="p14">
      <p:transition p14:dur="50">
        <p:checker/>
        <p:sndAc>
          <p:stSnd>
            <p:snd r:embed="rId2" name="applause.wav"/>
          </p:stSnd>
        </p:sndAc>
      </p:transition>
    </mc:Choice>
    <mc:Fallback xmlns="">
      <p:transition>
        <p:checker/>
        <p:sndAc>
          <p:stSnd>
            <p:snd r:embed="rId3" name="applaus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49</TotalTime>
  <Words>904</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Times New Roman</vt:lpstr>
      <vt:lpstr>Tw Cen MT</vt:lpstr>
      <vt:lpstr>Tw Cen MT Condensed</vt:lpstr>
      <vt:lpstr>Wingdings 3</vt:lpstr>
      <vt:lpstr>Integral</vt:lpstr>
      <vt:lpstr>The great Romanian painters </vt:lpstr>
      <vt:lpstr>Nicolae Grigorescu</vt:lpstr>
      <vt:lpstr>Theodor Pallady</vt:lpstr>
      <vt:lpstr>Theodor Pallady</vt:lpstr>
      <vt:lpstr>Theodor Aman</vt:lpstr>
      <vt:lpstr>Theodor Aman</vt:lpstr>
      <vt:lpstr>Nicolae Tonitza</vt:lpstr>
      <vt:lpstr>Nicolae Tonitza</vt:lpstr>
      <vt:lpstr>ThANK YOU FOR THE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Romanian painters</dc:title>
  <dc:creator>Natalia</dc:creator>
  <cp:lastModifiedBy>Windows User</cp:lastModifiedBy>
  <cp:revision>10</cp:revision>
  <dcterms:created xsi:type="dcterms:W3CDTF">2019-10-05T06:22:34Z</dcterms:created>
  <dcterms:modified xsi:type="dcterms:W3CDTF">2019-10-09T18:23:35Z</dcterms:modified>
</cp:coreProperties>
</file>